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3.xml" ContentType="application/vnd.openxmlformats-officedocument.drawingml.chart+xml"/>
  <Override PartName="/ppt/notesSlides/notesSlide23.xml" ContentType="application/vnd.openxmlformats-officedocument.presentationml.notesSlide+xml"/>
  <Override PartName="/ppt/charts/chart4.xml" ContentType="application/vnd.openxmlformats-officedocument.drawingml.chart+xml"/>
  <Override PartName="/ppt/notesSlides/notesSlide24.xml" ContentType="application/vnd.openxmlformats-officedocument.presentationml.notesSlide+xml"/>
  <Override PartName="/ppt/charts/chart5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6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54" r:id="rId1"/>
  </p:sldMasterIdLst>
  <p:notesMasterIdLst>
    <p:notesMasterId r:id="rId39"/>
  </p:notesMasterIdLst>
  <p:handoutMasterIdLst>
    <p:handoutMasterId r:id="rId40"/>
  </p:handoutMasterIdLst>
  <p:sldIdLst>
    <p:sldId id="274" r:id="rId2"/>
    <p:sldId id="275" r:id="rId3"/>
    <p:sldId id="328" r:id="rId4"/>
    <p:sldId id="329" r:id="rId5"/>
    <p:sldId id="330" r:id="rId6"/>
    <p:sldId id="327" r:id="rId7"/>
    <p:sldId id="343" r:id="rId8"/>
    <p:sldId id="339" r:id="rId9"/>
    <p:sldId id="331" r:id="rId10"/>
    <p:sldId id="332" r:id="rId11"/>
    <p:sldId id="333" r:id="rId12"/>
    <p:sldId id="334" r:id="rId13"/>
    <p:sldId id="346" r:id="rId14"/>
    <p:sldId id="335" r:id="rId15"/>
    <p:sldId id="292" r:id="rId16"/>
    <p:sldId id="336" r:id="rId17"/>
    <p:sldId id="306" r:id="rId18"/>
    <p:sldId id="293" r:id="rId19"/>
    <p:sldId id="307" r:id="rId20"/>
    <p:sldId id="323" r:id="rId21"/>
    <p:sldId id="309" r:id="rId22"/>
    <p:sldId id="308" r:id="rId23"/>
    <p:sldId id="318" r:id="rId24"/>
    <p:sldId id="344" r:id="rId25"/>
    <p:sldId id="345" r:id="rId26"/>
    <p:sldId id="320" r:id="rId27"/>
    <p:sldId id="297" r:id="rId28"/>
    <p:sldId id="304" r:id="rId29"/>
    <p:sldId id="288" r:id="rId30"/>
    <p:sldId id="270" r:id="rId31"/>
    <p:sldId id="271" r:id="rId32"/>
    <p:sldId id="273" r:id="rId33"/>
    <p:sldId id="325" r:id="rId34"/>
    <p:sldId id="337" r:id="rId35"/>
    <p:sldId id="284" r:id="rId36"/>
    <p:sldId id="285" r:id="rId37"/>
    <p:sldId id="342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scaleToFitPaper="1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0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06" autoAdjust="0"/>
    <p:restoredTop sz="81028" autoAdjust="0"/>
  </p:normalViewPr>
  <p:slideViewPr>
    <p:cSldViewPr snapToGrid="0" snapToObjects="1">
      <p:cViewPr>
        <p:scale>
          <a:sx n="68" d="100"/>
          <a:sy n="68" d="100"/>
        </p:scale>
        <p:origin x="-840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c:Documents:Microsoft%20User%20Data:Office%202011%20AutoRecovery:Thesis_NumericalResults%2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c:Documents:Microsoft%20User%20Data:Office%202011%20AutoRecovery:Thesis_NumericalResults%20%20(version%20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c:Documents:Microsoft%20User%20Data:Office%202011%20AutoRecovery:Thesis_NumericalResults%20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c:Documents:Microsoft%20User%20Data:Office%202011%20AutoRecovery:Thesis_NumericalResults%20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c:Documents:Microsoft%20User%20Data:Office%202011%20AutoRecovery:Thesis_NumericalResults%20%20(version%201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c:Documents:Microsoft%20User%20Data:Office%202011%20AutoRecovery:Thesis_NumericalResults%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Overall defects differentiation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FinalResults!$K$4:$Q$4</c:f>
              <c:strCache>
                <c:ptCount val="7"/>
                <c:pt idx="0">
                  <c:v>ARP</c:v>
                </c:pt>
                <c:pt idx="1">
                  <c:v>HTTP</c:v>
                </c:pt>
                <c:pt idx="2">
                  <c:v>ICMP</c:v>
                </c:pt>
                <c:pt idx="3">
                  <c:v>ICMP/HTTP</c:v>
                </c:pt>
                <c:pt idx="4">
                  <c:v>ARP/ICMP</c:v>
                </c:pt>
                <c:pt idx="5">
                  <c:v>ARP/HTTP</c:v>
                </c:pt>
                <c:pt idx="6">
                  <c:v>Crash</c:v>
                </c:pt>
              </c:strCache>
            </c:strRef>
          </c:cat>
          <c:val>
            <c:numRef>
              <c:f>FinalResults!$K$5:$Q$5</c:f>
              <c:numCache>
                <c:formatCode>0%</c:formatCode>
                <c:ptCount val="7"/>
                <c:pt idx="0">
                  <c:v>0.103448275862069</c:v>
                </c:pt>
                <c:pt idx="1">
                  <c:v>0.310344827586207</c:v>
                </c:pt>
                <c:pt idx="2">
                  <c:v>0.275862068965517</c:v>
                </c:pt>
                <c:pt idx="3">
                  <c:v>0.172413793103448</c:v>
                </c:pt>
                <c:pt idx="4">
                  <c:v>0.0344827586206896</c:v>
                </c:pt>
                <c:pt idx="5">
                  <c:v>0.0344827586206896</c:v>
                </c:pt>
                <c:pt idx="6">
                  <c:v>0.0689655172413793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5584056"/>
        <c:axId val="2104342824"/>
      </c:barChart>
      <c:catAx>
        <c:axId val="20755840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dirty="0" smtClean="0"/>
                  <a:t>Type of Defect</a:t>
                </a:r>
                <a:endParaRPr lang="en-US" dirty="0"/>
              </a:p>
            </c:rich>
          </c:tx>
          <c:layout/>
          <c:overlay val="0"/>
        </c:title>
        <c:majorTickMark val="none"/>
        <c:minorTickMark val="none"/>
        <c:tickLblPos val="nextTo"/>
        <c:crossAx val="2104342824"/>
        <c:crosses val="autoZero"/>
        <c:auto val="1"/>
        <c:lblAlgn val="ctr"/>
        <c:lblOffset val="100"/>
        <c:noMultiLvlLbl val="0"/>
      </c:catAx>
      <c:valAx>
        <c:axId val="210434282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Defects</a:t>
                </a:r>
                <a:endParaRPr lang="en-US" sz="1600" dirty="0"/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20755840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FinalResults!$A$86</c:f>
              <c:strCache>
                <c:ptCount val="1"/>
                <c:pt idx="0">
                  <c:v>DUT1</c:v>
                </c:pt>
              </c:strCache>
            </c:strRef>
          </c:tx>
          <c:invertIfNegative val="0"/>
          <c:cat>
            <c:strRef>
              <c:f>FinalResults!$B$85:$H$85</c:f>
              <c:strCache>
                <c:ptCount val="7"/>
                <c:pt idx="0">
                  <c:v>ARP</c:v>
                </c:pt>
                <c:pt idx="1">
                  <c:v>HTTP</c:v>
                </c:pt>
                <c:pt idx="2">
                  <c:v>ICMP</c:v>
                </c:pt>
                <c:pt idx="3">
                  <c:v>ICMP/HTTP</c:v>
                </c:pt>
                <c:pt idx="4">
                  <c:v>ARP/ICMP</c:v>
                </c:pt>
                <c:pt idx="5">
                  <c:v>ARP/HTTP</c:v>
                </c:pt>
                <c:pt idx="6">
                  <c:v>crash</c:v>
                </c:pt>
              </c:strCache>
            </c:strRef>
          </c:cat>
          <c:val>
            <c:numRef>
              <c:f>FinalResults!$B$86:$H$86</c:f>
              <c:numCache>
                <c:formatCode>0%</c:formatCode>
                <c:ptCount val="7"/>
                <c:pt idx="0">
                  <c:v>0.1667</c:v>
                </c:pt>
                <c:pt idx="1">
                  <c:v>0.5</c:v>
                </c:pt>
                <c:pt idx="2">
                  <c:v>0.5</c:v>
                </c:pt>
                <c:pt idx="3">
                  <c:v>0.1667</c:v>
                </c:pt>
                <c:pt idx="4">
                  <c:v>0.11</c:v>
                </c:pt>
                <c:pt idx="5">
                  <c:v>0.12</c:v>
                </c:pt>
                <c:pt idx="6">
                  <c:v>0.1667</c:v>
                </c:pt>
              </c:numCache>
            </c:numRef>
          </c:val>
        </c:ser>
        <c:ser>
          <c:idx val="1"/>
          <c:order val="1"/>
          <c:tx>
            <c:strRef>
              <c:f>FinalResults!$A$87</c:f>
              <c:strCache>
                <c:ptCount val="1"/>
                <c:pt idx="0">
                  <c:v>DUT2</c:v>
                </c:pt>
              </c:strCache>
            </c:strRef>
          </c:tx>
          <c:invertIfNegative val="0"/>
          <c:cat>
            <c:strRef>
              <c:f>FinalResults!$B$85:$H$85</c:f>
              <c:strCache>
                <c:ptCount val="7"/>
                <c:pt idx="0">
                  <c:v>ARP</c:v>
                </c:pt>
                <c:pt idx="1">
                  <c:v>HTTP</c:v>
                </c:pt>
                <c:pt idx="2">
                  <c:v>ICMP</c:v>
                </c:pt>
                <c:pt idx="3">
                  <c:v>ICMP/HTTP</c:v>
                </c:pt>
                <c:pt idx="4">
                  <c:v>ARP/ICMP</c:v>
                </c:pt>
                <c:pt idx="5">
                  <c:v>ARP/HTTP</c:v>
                </c:pt>
                <c:pt idx="6">
                  <c:v>crash</c:v>
                </c:pt>
              </c:strCache>
            </c:strRef>
          </c:cat>
          <c:val>
            <c:numRef>
              <c:f>FinalResults!$B$87:$H$87</c:f>
              <c:numCache>
                <c:formatCode>0%</c:formatCode>
                <c:ptCount val="7"/>
                <c:pt idx="0">
                  <c:v>0.29</c:v>
                </c:pt>
                <c:pt idx="1">
                  <c:v>0.45</c:v>
                </c:pt>
                <c:pt idx="2">
                  <c:v>0.4</c:v>
                </c:pt>
                <c:pt idx="3">
                  <c:v>0.32</c:v>
                </c:pt>
                <c:pt idx="4">
                  <c:v>0.09</c:v>
                </c:pt>
                <c:pt idx="5">
                  <c:v>0.08</c:v>
                </c:pt>
                <c:pt idx="6">
                  <c:v>0.19</c:v>
                </c:pt>
              </c:numCache>
            </c:numRef>
          </c:val>
        </c:ser>
        <c:ser>
          <c:idx val="2"/>
          <c:order val="2"/>
          <c:tx>
            <c:strRef>
              <c:f>FinalResults!$A$88</c:f>
              <c:strCache>
                <c:ptCount val="1"/>
                <c:pt idx="0">
                  <c:v>DUT3</c:v>
                </c:pt>
              </c:strCache>
            </c:strRef>
          </c:tx>
          <c:invertIfNegative val="0"/>
          <c:cat>
            <c:strRef>
              <c:f>FinalResults!$B$85:$H$85</c:f>
              <c:strCache>
                <c:ptCount val="7"/>
                <c:pt idx="0">
                  <c:v>ARP</c:v>
                </c:pt>
                <c:pt idx="1">
                  <c:v>HTTP</c:v>
                </c:pt>
                <c:pt idx="2">
                  <c:v>ICMP</c:v>
                </c:pt>
                <c:pt idx="3">
                  <c:v>ICMP/HTTP</c:v>
                </c:pt>
                <c:pt idx="4">
                  <c:v>ARP/ICMP</c:v>
                </c:pt>
                <c:pt idx="5">
                  <c:v>ARP/HTTP</c:v>
                </c:pt>
                <c:pt idx="6">
                  <c:v>crash</c:v>
                </c:pt>
              </c:strCache>
            </c:strRef>
          </c:cat>
          <c:val>
            <c:numRef>
              <c:f>FinalResults!$B$88:$H$88</c:f>
              <c:numCache>
                <c:formatCode>0%</c:formatCode>
                <c:ptCount val="7"/>
                <c:pt idx="0">
                  <c:v>0.22</c:v>
                </c:pt>
                <c:pt idx="1">
                  <c:v>0.2857</c:v>
                </c:pt>
                <c:pt idx="2">
                  <c:v>0.7</c:v>
                </c:pt>
                <c:pt idx="3">
                  <c:v>0.2857</c:v>
                </c:pt>
                <c:pt idx="4">
                  <c:v>0.1429</c:v>
                </c:pt>
                <c:pt idx="5">
                  <c:v>0.05</c:v>
                </c:pt>
                <c:pt idx="6">
                  <c:v>0.2</c:v>
                </c:pt>
              </c:numCache>
            </c:numRef>
          </c:val>
        </c:ser>
        <c:ser>
          <c:idx val="3"/>
          <c:order val="3"/>
          <c:tx>
            <c:strRef>
              <c:f>FinalResults!$A$89</c:f>
              <c:strCache>
                <c:ptCount val="1"/>
                <c:pt idx="0">
                  <c:v>DUT4</c:v>
                </c:pt>
              </c:strCache>
            </c:strRef>
          </c:tx>
          <c:invertIfNegative val="0"/>
          <c:cat>
            <c:strRef>
              <c:f>FinalResults!$B$85:$H$85</c:f>
              <c:strCache>
                <c:ptCount val="7"/>
                <c:pt idx="0">
                  <c:v>ARP</c:v>
                </c:pt>
                <c:pt idx="1">
                  <c:v>HTTP</c:v>
                </c:pt>
                <c:pt idx="2">
                  <c:v>ICMP</c:v>
                </c:pt>
                <c:pt idx="3">
                  <c:v>ICMP/HTTP</c:v>
                </c:pt>
                <c:pt idx="4">
                  <c:v>ARP/ICMP</c:v>
                </c:pt>
                <c:pt idx="5">
                  <c:v>ARP/HTTP</c:v>
                </c:pt>
                <c:pt idx="6">
                  <c:v>crash</c:v>
                </c:pt>
              </c:strCache>
            </c:strRef>
          </c:cat>
          <c:val>
            <c:numRef>
              <c:f>FinalResults!$B$89:$H$89</c:f>
              <c:numCache>
                <c:formatCode>0%</c:formatCode>
                <c:ptCount val="7"/>
                <c:pt idx="0">
                  <c:v>0.2</c:v>
                </c:pt>
                <c:pt idx="1">
                  <c:v>0.35</c:v>
                </c:pt>
                <c:pt idx="2">
                  <c:v>0.8</c:v>
                </c:pt>
                <c:pt idx="3">
                  <c:v>0.32</c:v>
                </c:pt>
                <c:pt idx="4">
                  <c:v>0.07</c:v>
                </c:pt>
                <c:pt idx="5">
                  <c:v>0.11</c:v>
                </c:pt>
                <c:pt idx="6">
                  <c:v>0.16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6696696"/>
        <c:axId val="2143308792"/>
      </c:barChart>
      <c:catAx>
        <c:axId val="2076696696"/>
        <c:scaling>
          <c:orientation val="minMax"/>
        </c:scaling>
        <c:delete val="0"/>
        <c:axPos val="b"/>
        <c:majorTickMark val="out"/>
        <c:minorTickMark val="none"/>
        <c:tickLblPos val="nextTo"/>
        <c:crossAx val="2143308792"/>
        <c:crosses val="autoZero"/>
        <c:auto val="1"/>
        <c:lblAlgn val="ctr"/>
        <c:lblOffset val="100"/>
        <c:noMultiLvlLbl val="0"/>
      </c:catAx>
      <c:valAx>
        <c:axId val="2143308792"/>
        <c:scaling>
          <c:orientation val="minMax"/>
          <c:max val="1.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766966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FinalResults!$A$30</c:f>
              <c:strCache>
                <c:ptCount val="1"/>
                <c:pt idx="0">
                  <c:v>DR1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FinalResults!$B$29:$C$29</c:f>
              <c:strCache>
                <c:ptCount val="2"/>
                <c:pt idx="0">
                  <c:v>BD</c:v>
                </c:pt>
                <c:pt idx="1">
                  <c:v>LD</c:v>
                </c:pt>
              </c:strCache>
            </c:strRef>
          </c:cat>
          <c:val>
            <c:numRef>
              <c:f>FinalResults!$B$30:$C$30</c:f>
              <c:numCache>
                <c:formatCode>0%</c:formatCode>
                <c:ptCount val="2"/>
                <c:pt idx="0">
                  <c:v>0.735</c:v>
                </c:pt>
                <c:pt idx="1">
                  <c:v>0.78</c:v>
                </c:pt>
              </c:numCache>
            </c:numRef>
          </c:val>
        </c:ser>
        <c:ser>
          <c:idx val="1"/>
          <c:order val="1"/>
          <c:tx>
            <c:strRef>
              <c:f>FinalResults!$A$31</c:f>
              <c:strCache>
                <c:ptCount val="1"/>
                <c:pt idx="0">
                  <c:v>DR2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FinalResults!$B$29:$C$29</c:f>
              <c:strCache>
                <c:ptCount val="2"/>
                <c:pt idx="0">
                  <c:v>BD</c:v>
                </c:pt>
                <c:pt idx="1">
                  <c:v>LD</c:v>
                </c:pt>
              </c:strCache>
            </c:strRef>
          </c:cat>
          <c:val>
            <c:numRef>
              <c:f>FinalResults!$B$31:$C$31</c:f>
              <c:numCache>
                <c:formatCode>0%</c:formatCode>
                <c:ptCount val="2"/>
                <c:pt idx="0">
                  <c:v>0.8</c:v>
                </c:pt>
                <c:pt idx="1">
                  <c:v>0.825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2143379928"/>
        <c:axId val="2077209368"/>
      </c:barChart>
      <c:catAx>
        <c:axId val="21433799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Downsizng Algorithm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2077209368"/>
        <c:crosses val="autoZero"/>
        <c:auto val="1"/>
        <c:lblAlgn val="ctr"/>
        <c:lblOffset val="100"/>
        <c:noMultiLvlLbl val="0"/>
      </c:catAx>
      <c:valAx>
        <c:axId val="2077209368"/>
        <c:scaling>
          <c:orientation val="minMax"/>
          <c:max val="1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Downsizing Ratio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21433799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171385110952"/>
          <c:y val="0.0537620297462817"/>
          <c:w val="0.615307265569076"/>
          <c:h val="0.70401283172936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FinalResults!$B$35:$C$35</c:f>
              <c:strCache>
                <c:ptCount val="2"/>
                <c:pt idx="0">
                  <c:v>BD</c:v>
                </c:pt>
                <c:pt idx="1">
                  <c:v>LD</c:v>
                </c:pt>
              </c:strCache>
            </c:strRef>
          </c:cat>
          <c:val>
            <c:numRef>
              <c:f>FinalResults!$B$36:$C$36</c:f>
              <c:numCache>
                <c:formatCode>0%</c:formatCode>
                <c:ptCount val="2"/>
                <c:pt idx="0">
                  <c:v>0.77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2077134872"/>
        <c:axId val="2077126536"/>
      </c:barChart>
      <c:catAx>
        <c:axId val="2077134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Downsizing Algorithm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2077126536"/>
        <c:crosses val="autoZero"/>
        <c:auto val="1"/>
        <c:lblAlgn val="ctr"/>
        <c:lblOffset val="100"/>
        <c:noMultiLvlLbl val="0"/>
      </c:catAx>
      <c:valAx>
        <c:axId val="2077126536"/>
        <c:scaling>
          <c:orientation val="minMax"/>
          <c:max val="1.0"/>
          <c:min val="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Downsizing Ratio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20771348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FinalResults!$B$101</c:f>
              <c:strCache>
                <c:ptCount val="1"/>
                <c:pt idx="0">
                  <c:v>BD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FinalResults!$C$100:$D$100</c:f>
              <c:strCache>
                <c:ptCount val="2"/>
                <c:pt idx="0">
                  <c:v>Replay Time</c:v>
                </c:pt>
                <c:pt idx="1">
                  <c:v>Iteration</c:v>
                </c:pt>
              </c:strCache>
            </c:strRef>
          </c:cat>
          <c:val>
            <c:numRef>
              <c:f>FinalResults!$C$101:$D$101</c:f>
              <c:numCache>
                <c:formatCode>0%</c:formatCode>
                <c:ptCount val="2"/>
                <c:pt idx="0">
                  <c:v>0.319512195121951</c:v>
                </c:pt>
                <c:pt idx="1">
                  <c:v>0.2</c:v>
                </c:pt>
              </c:numCache>
            </c:numRef>
          </c:val>
        </c:ser>
        <c:ser>
          <c:idx val="1"/>
          <c:order val="1"/>
          <c:tx>
            <c:strRef>
              <c:f>FinalResults!$B$102</c:f>
              <c:strCache>
                <c:ptCount val="1"/>
                <c:pt idx="0">
                  <c:v>LD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FinalResults!$C$100:$D$100</c:f>
              <c:strCache>
                <c:ptCount val="2"/>
                <c:pt idx="0">
                  <c:v>Replay Time</c:v>
                </c:pt>
                <c:pt idx="1">
                  <c:v>Iteration</c:v>
                </c:pt>
              </c:strCache>
            </c:strRef>
          </c:cat>
          <c:val>
            <c:numRef>
              <c:f>FinalResults!$C$102:$D$102</c:f>
              <c:numCache>
                <c:formatCode>0%</c:formatCode>
                <c:ptCount val="2"/>
                <c:pt idx="0">
                  <c:v>1.0</c:v>
                </c:pt>
                <c:pt idx="1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0933976"/>
        <c:axId val="2120928664"/>
      </c:barChart>
      <c:catAx>
        <c:axId val="2120933976"/>
        <c:scaling>
          <c:orientation val="minMax"/>
        </c:scaling>
        <c:delete val="0"/>
        <c:axPos val="b"/>
        <c:majorTickMark val="out"/>
        <c:minorTickMark val="none"/>
        <c:tickLblPos val="nextTo"/>
        <c:crossAx val="2120928664"/>
        <c:crosses val="autoZero"/>
        <c:auto val="1"/>
        <c:lblAlgn val="ctr"/>
        <c:lblOffset val="100"/>
        <c:noMultiLvlLbl val="0"/>
      </c:catAx>
      <c:valAx>
        <c:axId val="212092866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1209339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FinalResults!$A$62</c:f>
              <c:strCache>
                <c:ptCount val="1"/>
                <c:pt idx="0">
                  <c:v>50 mbps</c:v>
                </c:pt>
              </c:strCache>
            </c:strRef>
          </c:tx>
          <c:invertIfNegative val="0"/>
          <c:cat>
            <c:strRef>
              <c:f>FinalResults!$B$61:$H$61</c:f>
              <c:strCache>
                <c:ptCount val="7"/>
                <c:pt idx="0">
                  <c:v>ARP</c:v>
                </c:pt>
                <c:pt idx="1">
                  <c:v>HTTP</c:v>
                </c:pt>
                <c:pt idx="2">
                  <c:v>ICMP</c:v>
                </c:pt>
                <c:pt idx="3">
                  <c:v>ICMP/HTTP</c:v>
                </c:pt>
                <c:pt idx="4">
                  <c:v>ARP/ICMP</c:v>
                </c:pt>
                <c:pt idx="5">
                  <c:v>ARP/HTTP</c:v>
                </c:pt>
                <c:pt idx="6">
                  <c:v>Crash</c:v>
                </c:pt>
              </c:strCache>
            </c:strRef>
          </c:cat>
          <c:val>
            <c:numRef>
              <c:f>FinalResults!$B$62:$H$62</c:f>
              <c:numCache>
                <c:formatCode>0%</c:formatCode>
                <c:ptCount val="7"/>
                <c:pt idx="0">
                  <c:v>0.0246913580246914</c:v>
                </c:pt>
                <c:pt idx="1">
                  <c:v>0.111111111111111</c:v>
                </c:pt>
                <c:pt idx="2">
                  <c:v>0.0987654320987654</c:v>
                </c:pt>
                <c:pt idx="3">
                  <c:v>0.0617283950617284</c:v>
                </c:pt>
                <c:pt idx="4">
                  <c:v>0.0123456790123457</c:v>
                </c:pt>
                <c:pt idx="5">
                  <c:v>0.0123456790123457</c:v>
                </c:pt>
                <c:pt idx="6">
                  <c:v>0.0246913580246914</c:v>
                </c:pt>
              </c:numCache>
            </c:numRef>
          </c:val>
        </c:ser>
        <c:ser>
          <c:idx val="1"/>
          <c:order val="1"/>
          <c:tx>
            <c:strRef>
              <c:f>FinalResults!$A$63</c:f>
              <c:strCache>
                <c:ptCount val="1"/>
                <c:pt idx="0">
                  <c:v>100 mbps</c:v>
                </c:pt>
              </c:strCache>
            </c:strRef>
          </c:tx>
          <c:invertIfNegative val="0"/>
          <c:cat>
            <c:strRef>
              <c:f>FinalResults!$B$61:$H$61</c:f>
              <c:strCache>
                <c:ptCount val="7"/>
                <c:pt idx="0">
                  <c:v>ARP</c:v>
                </c:pt>
                <c:pt idx="1">
                  <c:v>HTTP</c:v>
                </c:pt>
                <c:pt idx="2">
                  <c:v>ICMP</c:v>
                </c:pt>
                <c:pt idx="3">
                  <c:v>ICMP/HTTP</c:v>
                </c:pt>
                <c:pt idx="4">
                  <c:v>ARP/ICMP</c:v>
                </c:pt>
                <c:pt idx="5">
                  <c:v>ARP/HTTP</c:v>
                </c:pt>
                <c:pt idx="6">
                  <c:v>Crash</c:v>
                </c:pt>
              </c:strCache>
            </c:strRef>
          </c:cat>
          <c:val>
            <c:numRef>
              <c:f>FinalResults!$B$63:$H$63</c:f>
              <c:numCache>
                <c:formatCode>0%</c:formatCode>
                <c:ptCount val="7"/>
                <c:pt idx="0">
                  <c:v>0.0493827160493827</c:v>
                </c:pt>
                <c:pt idx="1">
                  <c:v>0.197530864197531</c:v>
                </c:pt>
                <c:pt idx="2">
                  <c:v>0.148148148148148</c:v>
                </c:pt>
                <c:pt idx="3">
                  <c:v>0.172839506172839</c:v>
                </c:pt>
                <c:pt idx="4">
                  <c:v>0.0246913580246914</c:v>
                </c:pt>
                <c:pt idx="5">
                  <c:v>0.0246913580246914</c:v>
                </c:pt>
                <c:pt idx="6">
                  <c:v>0.037037037037037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2076943512"/>
        <c:axId val="2076934968"/>
      </c:barChart>
      <c:catAx>
        <c:axId val="2076943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0" dirty="0"/>
                  <a:t>Defect Type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2076934968"/>
        <c:crosses val="autoZero"/>
        <c:auto val="1"/>
        <c:lblAlgn val="ctr"/>
        <c:lblOffset val="100"/>
        <c:noMultiLvlLbl val="0"/>
      </c:catAx>
      <c:valAx>
        <c:axId val="207693496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0" dirty="0"/>
                  <a:t>Defects 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2076943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8359208718739"/>
          <c:y val="0.452633301654384"/>
          <c:w val="0.141640791281261"/>
          <c:h val="0.16819811049485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152E1-22AB-5944-9BCE-2A14E67BC7E6}" type="datetimeFigureOut">
              <a:rPr lang="en-US" smtClean="0"/>
              <a:t>7/9/12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95D6C-4399-3240-8244-1E6DEEB4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875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85DD6-5B55-6A42-9C6B-19FE4635371D}" type="datetimeFigureOut">
              <a:rPr lang="en-US" smtClean="0"/>
              <a:t>7/9/12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511DF-76BE-074B-81C0-859AC1409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717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42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225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4825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976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Change to pseudo-code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976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Based on BD algorithm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Divide traces in 2 halves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Pick the right-half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replay</a:t>
            </a:r>
            <a:r>
              <a:rPr lang="en-US" baseline="0" dirty="0" smtClean="0"/>
              <a:t> to DUT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If defect is triggered </a:t>
            </a:r>
            <a:r>
              <a:rPr lang="en-US" baseline="0" dirty="0" smtClean="0">
                <a:sym typeface="Wingdings"/>
              </a:rPr>
              <a:t> divide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Else include the right half of the previous left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Change to</a:t>
            </a:r>
            <a:r>
              <a:rPr lang="en-US" baseline="0" dirty="0" smtClean="0"/>
              <a:t> Pseudo-Code</a:t>
            </a:r>
          </a:p>
          <a:p>
            <a:r>
              <a:rPr lang="en-US" baseline="0" dirty="0" smtClean="0"/>
              <a:t>----- Meeting Notes (5/31/12 14:15) -----</a:t>
            </a:r>
          </a:p>
          <a:p>
            <a:r>
              <a:rPr lang="en-US" baseline="0" dirty="0" smtClean="0"/>
              <a:t>PSEUDOCODES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51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08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43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6707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6540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30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72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048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947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000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000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000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549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173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7817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430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SOHO Router is a black-box device</a:t>
            </a:r>
          </a:p>
          <a:p>
            <a:r>
              <a:rPr lang="en-US" dirty="0" smtClean="0"/>
              <a:t>No significant output (information)</a:t>
            </a:r>
          </a:p>
          <a:p>
            <a:pPr lvl="1"/>
            <a:r>
              <a:rPr lang="en-US" dirty="0" smtClean="0"/>
              <a:t>Installed an </a:t>
            </a:r>
            <a:r>
              <a:rPr lang="en-US" dirty="0" err="1" smtClean="0"/>
              <a:t>OpenSource</a:t>
            </a:r>
            <a:r>
              <a:rPr lang="en-US" dirty="0" smtClean="0"/>
              <a:t> Firmware (DD-WRT) on a ASUS RT-N16. (</a:t>
            </a:r>
            <a:r>
              <a:rPr lang="en-US" dirty="0" smtClean="0">
                <a:solidFill>
                  <a:srgbClr val="FF0000"/>
                </a:solidFill>
              </a:rPr>
              <a:t>it only support/compatible unlike others 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Replayed with same packet traces that triggered failure (crash) on other devices</a:t>
            </a:r>
          </a:p>
          <a:p>
            <a:r>
              <a:rPr lang="en-US" dirty="0" smtClean="0"/>
              <a:t>Results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5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743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charset="0"/>
              <a:buNone/>
            </a:pPr>
            <a:endParaRPr lang="en-US" baseline="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941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5225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5225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7531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92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326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97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329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62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523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352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511DF-76BE-074B-81C0-859AC140964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01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B9B34-6B8D-7943-988F-5E330E9B25A2}" type="datetime1">
              <a:rPr lang="x-none" smtClean="0"/>
              <a:t>7/9/12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656950" y="11587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CEF2E-8122-2A45-B227-B52992DCCD98}" type="datetime1">
              <a:rPr lang="x-none" smtClean="0"/>
              <a:t>7/9/12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99F0C-42A3-D24D-B83B-9D92988BE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20405-9599-3D4F-A914-7F1115384D95}" type="datetime1">
              <a:rPr lang="x-none" smtClean="0"/>
              <a:t>7/9/12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99F0C-42A3-D24D-B83B-9D92988BE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DBDEB8-5571-2349-B42D-188DA13E80D8}" type="datetime1">
              <a:rPr lang="x-none" smtClean="0"/>
              <a:t>7/9/12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99F0C-42A3-D24D-B83B-9D92988BE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670AEB-74B2-BE4C-AD02-31E469A9A348}" type="datetime1">
              <a:rPr lang="x-none" smtClean="0"/>
              <a:t>7/9/12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99F0C-42A3-D24D-B83B-9D92988BE94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39372-BA05-5A4A-B3C6-AC23B57E2E75}" type="datetime1">
              <a:rPr lang="x-none" smtClean="0"/>
              <a:t>7/9/12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99F0C-42A3-D24D-B83B-9D92988BE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1E5EB8-82AA-A942-B550-178A56FEDE8F}" type="datetime1">
              <a:rPr lang="x-none" smtClean="0"/>
              <a:t>7/9/12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99F0C-42A3-D24D-B83B-9D92988BE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12BEB-927A-9243-B44E-0907F7A0CA1B}" type="datetime1">
              <a:rPr lang="x-none" smtClean="0"/>
              <a:t>7/9/12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99F0C-42A3-D24D-B83B-9D92988BE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529ED2-B660-1A49-9789-966E33D7A4C0}" type="datetime1">
              <a:rPr lang="x-none" smtClean="0"/>
              <a:t>7/9/12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99F0C-42A3-D24D-B83B-9D92988BE94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C16550-2F80-5345-84BE-C20B9213D9B7}" type="datetime1">
              <a:rPr lang="x-none" smtClean="0"/>
              <a:t>7/9/12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6ABF30-798D-7D45-87D1-1DD3E78952D2}" type="datetime1">
              <a:rPr lang="x-none" smtClean="0"/>
              <a:t>7/9/12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99F0C-42A3-D24D-B83B-9D92988BE94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E4C20B1-ABC5-4844-87A9-C672D8ADC673}" type="datetime1">
              <a:rPr lang="x-none" smtClean="0"/>
              <a:t>7/9/12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7299F0C-42A3-D24D-B83B-9D92988BE94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1127520" y="1233904"/>
            <a:ext cx="7924800" cy="45719"/>
          </a:xfrm>
          <a:prstGeom prst="rect">
            <a:avLst/>
          </a:prstGeom>
          <a:gradFill flip="none" rotWithShape="1">
            <a:gsLst>
              <a:gs pos="0">
                <a:srgbClr val="FF3300"/>
              </a:gs>
              <a:gs pos="6000">
                <a:srgbClr val="FF3300"/>
              </a:gs>
              <a:gs pos="100000">
                <a:schemeClr val="bg2">
                  <a:shade val="100000"/>
                  <a:satMod val="11500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  <p:sldLayoutId id="2147484060" r:id="rId6"/>
    <p:sldLayoutId id="2147484061" r:id="rId7"/>
    <p:sldLayoutId id="2147484062" r:id="rId8"/>
    <p:sldLayoutId id="2147484063" r:id="rId9"/>
    <p:sldLayoutId id="2147484064" r:id="rId10"/>
    <p:sldLayoutId id="214748406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oleObject" Target="file:///\\localhost\Users\mac\Dropbox\LAB_THESIS\Thesis_Editing\Macintosh%20HD:Users:mac:Dropbox:LAB_THESIS:Thesis_Editing:THESIS_18052012%20.docx!OLE_LINK2" TargetMode="External"/><Relationship Id="rId5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4.xml"/><Relationship Id="rId5" Type="http://schemas.openxmlformats.org/officeDocument/2006/relationships/oleObject" Target="file:///\\localhost\Users\mac\Dropbox\LAB_THESIS\Thesis_Editing\Macintosh%20HD:Users:mac:Dropbox:LAB_THESIS:Thesis_Editing:THESIS_18052012%20.docx!OLE_LINK2" TargetMode="External"/><Relationship Id="rId6" Type="http://schemas.openxmlformats.org/officeDocument/2006/relationships/image" Target="../media/image10.emf"/><Relationship Id="rId1" Type="http://schemas.openxmlformats.org/officeDocument/2006/relationships/vmlDrawing" Target="../drawings/vmlDrawing3.vml"/><Relationship Id="rId2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oleObject" Target="file:///\\localhost\Users\mac\Dropbox\LAB_THESIS\Thesis_Editing\Macintosh%20HD:Users:mac:Dropbox:LAB_THESIS:Thesis_Editing:FINAL_THESIS:THESIS_26052012_ZONGO%20.docx!OLE_LINK4" TargetMode="External"/><Relationship Id="rId5" Type="http://schemas.openxmlformats.org/officeDocument/2006/relationships/image" Target="../media/image11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chart" Target="../charts/char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chart" Target="../charts/char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chart" Target="../charts/char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chart" Target="../charts/char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tcpreplay.synfin.net/" TargetMode="External"/><Relationship Id="rId4" Type="http://schemas.openxmlformats.org/officeDocument/2006/relationships/hyperlink" Target="http://nbl.org.tw" TargetMode="External"/><Relationship Id="rId5" Type="http://schemas.openxmlformats.org/officeDocument/2006/relationships/hyperlink" Target="http://en.wikipedia.org/wiki/Binary_search_algorith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ecurity.nbl.org.tw/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file:///\\localhost\Users\mac\Dropbox\LAB_THESIS\Thesis_Editing\Macintosh%20HD:Users:mac:Dropbox:LAB_THESIS:Thesis_Editing:FINAL_THESIS:THESIS_08062012_ZONGO%20.docx!OLE_LINK3" TargetMode="External"/><Relationship Id="rId5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870" y="1607296"/>
            <a:ext cx="7881730" cy="22098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Identifying and Downsizing Packet Traces Triggering Defects in Networking Devices</a:t>
            </a:r>
            <a:endParaRPr lang="en-US" sz="3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idx="1"/>
          </p:nvPr>
        </p:nvSpPr>
        <p:spPr>
          <a:xfrm>
            <a:off x="1109870" y="4932663"/>
            <a:ext cx="4129132" cy="1143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Student: P. </a:t>
            </a:r>
            <a:r>
              <a:rPr lang="en-US" sz="2400" dirty="0" err="1" smtClean="0"/>
              <a:t>Eliézer</a:t>
            </a:r>
            <a:r>
              <a:rPr lang="en-US" sz="2400" dirty="0" smtClean="0"/>
              <a:t> </a:t>
            </a:r>
            <a:r>
              <a:rPr lang="en-US" sz="2400" dirty="0" err="1" smtClean="0"/>
              <a:t>Zongo</a:t>
            </a:r>
            <a:r>
              <a:rPr lang="en-US" sz="2400" dirty="0" smtClean="0"/>
              <a:t> (</a:t>
            </a:r>
            <a:r>
              <a:rPr lang="zh-TW" altLang="en-US" sz="2400" dirty="0" smtClean="0"/>
              <a:t>鍾艾利）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 smtClean="0"/>
              <a:t>Advisor: Dr. Ying-Dar Lin</a:t>
            </a:r>
          </a:p>
          <a:p>
            <a:pPr marL="0" indent="0">
              <a:buNone/>
            </a:pPr>
            <a:r>
              <a:rPr lang="en-US" sz="2400" dirty="0" smtClean="0"/>
              <a:t>Date:08/06/2012</a:t>
            </a:r>
            <a:endParaRPr lang="en-US" sz="2400" dirty="0"/>
          </a:p>
          <a:p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431" y="4279718"/>
            <a:ext cx="7362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28105" y="635079"/>
            <a:ext cx="387412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MASTER THESIS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24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542"/>
    </mc:Choice>
    <mc:Fallback xmlns="">
      <p:transition xmlns:p14="http://schemas.microsoft.com/office/powerpoint/2010/main" spd="slow" advTm="11254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8308" lvl="1" indent="-342900">
              <a:spcBef>
                <a:spcPts val="600"/>
              </a:spcBef>
              <a:buSzPct val="80000"/>
              <a:buFont typeface="Wingdings" charset="2"/>
              <a:buChar char="v"/>
            </a:pPr>
            <a:r>
              <a:rPr lang="en-US" sz="2400" dirty="0"/>
              <a:t>Given</a:t>
            </a:r>
            <a:endParaRPr lang="en-US" sz="2400" dirty="0" smtClean="0"/>
          </a:p>
          <a:p>
            <a:pPr marL="118872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sz="2400" dirty="0" smtClean="0"/>
              <a:t>A set </a:t>
            </a:r>
            <a:r>
              <a:rPr lang="en-US" sz="2400" dirty="0"/>
              <a:t>of captured packet traces {</a:t>
            </a:r>
            <a:r>
              <a:rPr lang="en-US" sz="2400" b="1" i="1" dirty="0" err="1"/>
              <a:t>P</a:t>
            </a:r>
            <a:r>
              <a:rPr lang="en-US" sz="2400" b="1" i="1" baseline="-25000" dirty="0" err="1"/>
              <a:t>j</a:t>
            </a:r>
            <a:r>
              <a:rPr lang="en-US" sz="2400" b="1" i="1" baseline="-25000" dirty="0"/>
              <a:t> </a:t>
            </a:r>
            <a:r>
              <a:rPr lang="en-US" sz="2400" b="1" i="1" dirty="0"/>
              <a:t>, </a:t>
            </a:r>
            <a:r>
              <a:rPr lang="en-US" sz="2400" b="1" i="1" baseline="-25000" dirty="0"/>
              <a:t>j=1...m</a:t>
            </a:r>
            <a:r>
              <a:rPr lang="en-US" sz="2400" dirty="0"/>
              <a:t>} </a:t>
            </a:r>
            <a:r>
              <a:rPr lang="en-US" sz="2400" dirty="0" smtClean="0"/>
              <a:t>and</a:t>
            </a:r>
          </a:p>
          <a:p>
            <a:pPr marL="118872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sz="2400" dirty="0" smtClean="0"/>
              <a:t>A set of </a:t>
            </a:r>
            <a:r>
              <a:rPr lang="en-US" sz="2400" dirty="0"/>
              <a:t>devices defects in terms of logs {</a:t>
            </a:r>
            <a:r>
              <a:rPr lang="en-US" sz="2400" b="1" i="1" dirty="0">
                <a:solidFill>
                  <a:srgbClr val="000000"/>
                </a:solidFill>
              </a:rPr>
              <a:t>L</a:t>
            </a:r>
            <a:r>
              <a:rPr lang="en-US" sz="2400" b="1" i="1" baseline="-25000" dirty="0">
                <a:solidFill>
                  <a:srgbClr val="000000"/>
                </a:solidFill>
              </a:rPr>
              <a:t>i </a:t>
            </a:r>
            <a:r>
              <a:rPr lang="en-US" sz="2400" b="1" i="1" dirty="0">
                <a:solidFill>
                  <a:srgbClr val="000000"/>
                </a:solidFill>
              </a:rPr>
              <a:t>, </a:t>
            </a:r>
            <a:r>
              <a:rPr lang="en-US" sz="2400" b="1" i="1" baseline="-25000" dirty="0">
                <a:solidFill>
                  <a:srgbClr val="000000"/>
                </a:solidFill>
              </a:rPr>
              <a:t>i=1…n</a:t>
            </a:r>
            <a:r>
              <a:rPr lang="en-US" sz="2400" dirty="0" smtClean="0"/>
              <a:t>}</a:t>
            </a:r>
          </a:p>
          <a:p>
            <a:pPr marL="118872" lvl="1" indent="-283464">
              <a:spcBef>
                <a:spcPts val="600"/>
              </a:spcBef>
              <a:buSzPct val="80000"/>
              <a:buFont typeface="Wingdings 2"/>
              <a:buChar char=""/>
            </a:pPr>
            <a:endParaRPr lang="en-US" sz="2400" dirty="0"/>
          </a:p>
          <a:p>
            <a:pPr marL="178308" lvl="1" indent="-342900">
              <a:spcBef>
                <a:spcPts val="600"/>
              </a:spcBef>
              <a:buSzPct val="80000"/>
              <a:buFont typeface="Wingdings" charset="2"/>
              <a:buChar char="v"/>
            </a:pPr>
            <a:r>
              <a:rPr lang="en-US" sz="2400" dirty="0" smtClean="0"/>
              <a:t>Objectives</a:t>
            </a:r>
          </a:p>
          <a:p>
            <a:pPr marL="118872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sz="2400" dirty="0" smtClean="0">
                <a:solidFill>
                  <a:srgbClr val="FF0000"/>
                </a:solidFill>
              </a:rPr>
              <a:t>Traces Identification</a:t>
            </a:r>
          </a:p>
          <a:p>
            <a:pPr marL="118872" lvl="1" indent="-283464">
              <a:spcBef>
                <a:spcPts val="600"/>
              </a:spcBef>
              <a:buSzPct val="80000"/>
              <a:buFont typeface="Wingdings 2"/>
              <a:buChar char=""/>
            </a:pPr>
            <a:endParaRPr lang="en-US" sz="2400" dirty="0" smtClean="0"/>
          </a:p>
          <a:p>
            <a:pPr marL="118872" lvl="1" indent="-283464">
              <a:spcBef>
                <a:spcPts val="600"/>
              </a:spcBef>
              <a:buSzPct val="80000"/>
              <a:buFont typeface="Wingdings 2"/>
              <a:buChar char=""/>
            </a:pPr>
            <a:endParaRPr lang="en-US" sz="2400" dirty="0" smtClean="0"/>
          </a:p>
          <a:p>
            <a:pPr marL="118872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sz="2400" dirty="0" smtClean="0">
                <a:solidFill>
                  <a:srgbClr val="FF0000"/>
                </a:solidFill>
              </a:rPr>
              <a:t>Traces Downsizing</a:t>
            </a:r>
          </a:p>
          <a:p>
            <a:pPr marL="118872" lvl="1" indent="-283464">
              <a:spcBef>
                <a:spcPts val="600"/>
              </a:spcBef>
              <a:buSzPct val="80000"/>
              <a:buFont typeface="Wingdings 2"/>
              <a:buChar char=""/>
            </a:pP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10" y="4323485"/>
            <a:ext cx="4241748" cy="5255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2052" y="5600700"/>
            <a:ext cx="72263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45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66"/>
    </mc:Choice>
    <mc:Fallback xmlns="">
      <p:transition xmlns:p14="http://schemas.microsoft.com/office/powerpoint/2010/main" spd="slow" advTm="326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Overview of General Solution Approach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 descr="ZEP:General Solution Approach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249" y="2105108"/>
            <a:ext cx="7637465" cy="4057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585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8"/>
    </mc:Choice>
    <mc:Fallback xmlns="">
      <p:transition xmlns:p14="http://schemas.microsoft.com/office/powerpoint/2010/main" spd="slow" advTm="49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Downsizing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12</a:t>
            </a:fld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5168444" y="1417638"/>
            <a:ext cx="3765244" cy="4830762"/>
          </a:xfrm>
        </p:spPr>
        <p:txBody>
          <a:bodyPr>
            <a:normAutofit/>
          </a:bodyPr>
          <a:lstStyle/>
          <a:p>
            <a:pPr marL="82296" indent="0">
              <a:lnSpc>
                <a:spcPct val="150000"/>
              </a:lnSpc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Rollback-and-replay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Replay in a decreasing order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Set incremental size (S</a:t>
            </a:r>
            <a:r>
              <a:rPr lang="en-US" sz="2400" dirty="0" smtClean="0"/>
              <a:t>)</a:t>
            </a:r>
          </a:p>
          <a:p>
            <a:pPr>
              <a:lnSpc>
                <a:spcPct val="110000"/>
              </a:lnSpc>
            </a:pPr>
            <a:endParaRPr lang="en-US" sz="2400" dirty="0"/>
          </a:p>
        </p:txBody>
      </p:sp>
      <p:pic>
        <p:nvPicPr>
          <p:cNvPr id="32" name="Picture 3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45" t="-4805" r="-13725" b="-4713"/>
          <a:stretch/>
        </p:blipFill>
        <p:spPr bwMode="auto">
          <a:xfrm>
            <a:off x="1176274" y="1417639"/>
            <a:ext cx="3992170" cy="488791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973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8"/>
    </mc:Choice>
    <mc:Fallback xmlns="">
      <p:transition xmlns:p14="http://schemas.microsoft.com/office/powerpoint/2010/main" spd="slow" advTm="59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Downsizing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13</a:t>
            </a:fld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1230172" y="5752699"/>
            <a:ext cx="7498080" cy="552851"/>
          </a:xfrm>
        </p:spPr>
        <p:txBody>
          <a:bodyPr>
            <a:noAutofit/>
          </a:bodyPr>
          <a:lstStyle/>
          <a:p>
            <a:pPr marL="82296" indent="0" algn="ctr">
              <a:lnSpc>
                <a:spcPct val="110000"/>
              </a:lnSpc>
              <a:buNone/>
            </a:pPr>
            <a:r>
              <a:rPr lang="en-US" dirty="0" smtClean="0"/>
              <a:t>Linear Downsizing Process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64499" y="1753770"/>
            <a:ext cx="7663753" cy="580472"/>
          </a:xfrm>
          <a:prstGeom prst="rect">
            <a:avLst/>
          </a:prstGeom>
          <a:pattFill prst="pct10">
            <a:fgClr>
              <a:schemeClr val="lt1"/>
            </a:fgClr>
            <a:bgClr>
              <a:prstClr val="white"/>
            </a:bgClr>
          </a:patt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965461" y="1753770"/>
            <a:ext cx="760243" cy="5804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98416" y="3436003"/>
            <a:ext cx="2016956" cy="87767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DUT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Diamond 7"/>
          <p:cNvSpPr/>
          <p:nvPr/>
        </p:nvSpPr>
        <p:spPr>
          <a:xfrm>
            <a:off x="2801328" y="3323959"/>
            <a:ext cx="1064505" cy="1083088"/>
          </a:xfrm>
          <a:prstGeom prst="diamond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latin typeface="Times New Roman"/>
                <a:ea typeface="Zapf Dingbats"/>
                <a:cs typeface="Times New Roman"/>
                <a:sym typeface="Zapf Dingbats"/>
              </a:rPr>
              <a:t>  ✔</a:t>
            </a: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828481" y="3874840"/>
            <a:ext cx="126993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5" idx="3"/>
            <a:endCxn id="7" idx="3"/>
          </p:cNvCxnSpPr>
          <p:nvPr/>
        </p:nvCxnSpPr>
        <p:spPr>
          <a:xfrm flipH="1">
            <a:off x="7115372" y="2044006"/>
            <a:ext cx="1612880" cy="1830834"/>
          </a:xfrm>
          <a:prstGeom prst="bentConnector3">
            <a:avLst>
              <a:gd name="adj1" fmla="val -1417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Diamond 17"/>
          <p:cNvSpPr/>
          <p:nvPr/>
        </p:nvSpPr>
        <p:spPr>
          <a:xfrm>
            <a:off x="2804320" y="3345641"/>
            <a:ext cx="1064505" cy="1083088"/>
          </a:xfrm>
          <a:prstGeom prst="diamond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latin typeface="Times New Roman"/>
                <a:ea typeface="Zapf Dingbats"/>
                <a:cs typeface="Times New Roman"/>
                <a:sym typeface="Zapf Dingbats"/>
              </a:rPr>
              <a:t>  </a:t>
            </a:r>
            <a:r>
              <a:rPr lang="en-US" dirty="0">
                <a:solidFill>
                  <a:srgbClr val="008000"/>
                </a:solidFill>
                <a:ea typeface="Zapf Dingbats"/>
                <a:cs typeface="Times New Roman"/>
                <a:sym typeface="Zapf Dingbats"/>
              </a:rPr>
              <a:t>✖</a:t>
            </a: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84061" y="1756778"/>
            <a:ext cx="760243" cy="5804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399669" y="1756778"/>
            <a:ext cx="760243" cy="5804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615277" y="1756778"/>
            <a:ext cx="760243" cy="5804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2" name="Diamond 21"/>
          <p:cNvSpPr/>
          <p:nvPr/>
        </p:nvSpPr>
        <p:spPr>
          <a:xfrm>
            <a:off x="2807312" y="3348649"/>
            <a:ext cx="1064505" cy="1083088"/>
          </a:xfrm>
          <a:prstGeom prst="diamond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latin typeface="Times New Roman"/>
                <a:ea typeface="Zapf Dingbats"/>
                <a:cs typeface="Times New Roman"/>
                <a:sym typeface="Zapf Dingbats"/>
              </a:rPr>
              <a:t>  </a:t>
            </a:r>
            <a:r>
              <a:rPr lang="en-US" dirty="0">
                <a:solidFill>
                  <a:srgbClr val="FF0000"/>
                </a:solidFill>
                <a:ea typeface="Zapf Dingbats"/>
                <a:cs typeface="Times New Roman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59249" y="1587284"/>
            <a:ext cx="3318411" cy="896348"/>
          </a:xfrm>
          <a:prstGeom prst="rect">
            <a:avLst/>
          </a:prstGeom>
          <a:noFill/>
          <a:ln w="1905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162921" y="2502306"/>
            <a:ext cx="245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Downsized traces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095301" y="4793473"/>
            <a:ext cx="760243" cy="5804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855544" y="5004613"/>
            <a:ext cx="397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Incremental </a:t>
            </a:r>
            <a:endParaRPr lang="en-US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676105"/>
              </p:ext>
            </p:extLst>
          </p:nvPr>
        </p:nvGraphicFramePr>
        <p:xfrm>
          <a:off x="1697661" y="1863673"/>
          <a:ext cx="5486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5" name="Document" r:id="rId4" imgW="5486400" imgH="406400" progId="Word.Document.12">
                  <p:link updateAutomatic="1"/>
                </p:oleObj>
              </mc:Choice>
              <mc:Fallback>
                <p:oleObj name="Document" r:id="rId4" imgW="5486400" imgH="4064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97661" y="1863673"/>
                        <a:ext cx="54864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674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8"/>
    </mc:Choice>
    <mc:Fallback xmlns="">
      <p:transition xmlns:p14="http://schemas.microsoft.com/office/powerpoint/2010/main" spd="slow" advTm="598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7" grpId="0" animBg="1"/>
      <p:bldP spid="8" grpId="0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2" grpId="2" animBg="1"/>
      <p:bldP spid="22" grpId="3" animBg="1"/>
      <p:bldP spid="22" grpId="4" animBg="1"/>
      <p:bldP spid="16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Downsizing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3716" y="5662812"/>
            <a:ext cx="7498080" cy="111898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400" dirty="0" smtClean="0"/>
              <a:t>Based on Binary Search Algorithm</a:t>
            </a:r>
          </a:p>
          <a:p>
            <a:pPr marL="82296" indent="0">
              <a:buNone/>
            </a:pPr>
            <a:endParaRPr lang="en-US" sz="2400" dirty="0" smtClean="0"/>
          </a:p>
          <a:p>
            <a:pPr marL="82296" indent="0" algn="ctr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14</a:t>
            </a:fld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958876" y="3624293"/>
            <a:ext cx="8001000" cy="0"/>
          </a:xfrm>
          <a:prstGeom prst="line">
            <a:avLst/>
          </a:prstGeom>
          <a:ln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958876" y="2556082"/>
            <a:ext cx="7848600" cy="0"/>
          </a:xfrm>
          <a:prstGeom prst="line">
            <a:avLst/>
          </a:prstGeom>
          <a:ln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692676" y="1292573"/>
            <a:ext cx="685800" cy="685800"/>
          </a:xfrm>
          <a:prstGeom prst="ellipse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6521476" y="2243662"/>
            <a:ext cx="685800" cy="685800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</a:t>
            </a:r>
            <a:r>
              <a:rPr lang="en-US" baseline="-25000" dirty="0" smtClean="0">
                <a:solidFill>
                  <a:schemeClr val="tx1"/>
                </a:solidFill>
              </a:rPr>
              <a:t>R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1207232" y="4672749"/>
            <a:ext cx="685800" cy="685800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</a:t>
            </a:r>
            <a:r>
              <a:rPr lang="en-US" sz="1200" baseline="-25000" dirty="0" smtClean="0">
                <a:solidFill>
                  <a:schemeClr val="tx1"/>
                </a:solidFill>
              </a:rPr>
              <a:t>LLL</a:t>
            </a:r>
            <a:endParaRPr 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2406676" y="4703229"/>
            <a:ext cx="685800" cy="685800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</a:t>
            </a:r>
            <a:r>
              <a:rPr lang="en-US" sz="1200" baseline="-25000" dirty="0" smtClean="0">
                <a:solidFill>
                  <a:schemeClr val="tx1"/>
                </a:solidFill>
              </a:rPr>
              <a:t>LLR</a:t>
            </a:r>
            <a:endParaRPr 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3244876" y="4645373"/>
            <a:ext cx="685800" cy="685800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</a:t>
            </a:r>
            <a:r>
              <a:rPr lang="en-US" sz="1200" baseline="-25000" dirty="0" smtClean="0">
                <a:solidFill>
                  <a:schemeClr val="tx1"/>
                </a:solidFill>
              </a:rPr>
              <a:t>LRL</a:t>
            </a:r>
            <a:endParaRPr 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4235476" y="4721573"/>
            <a:ext cx="685800" cy="685800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</a:t>
            </a:r>
            <a:r>
              <a:rPr lang="en-US" sz="1200" baseline="-25000" dirty="0" smtClean="0">
                <a:solidFill>
                  <a:schemeClr val="tx1"/>
                </a:solidFill>
              </a:rPr>
              <a:t>LRR</a:t>
            </a:r>
            <a:endParaRPr 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5149876" y="4759673"/>
            <a:ext cx="685800" cy="685800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</a:t>
            </a:r>
            <a:r>
              <a:rPr lang="en-US" sz="1200" baseline="-25000" dirty="0" smtClean="0">
                <a:solidFill>
                  <a:schemeClr val="tx1"/>
                </a:solidFill>
              </a:rPr>
              <a:t>RLL</a:t>
            </a:r>
            <a:endParaRPr 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6064276" y="4759673"/>
            <a:ext cx="685800" cy="685800"/>
          </a:xfrm>
          <a:prstGeom prst="ellipse">
            <a:avLst/>
          </a:prstGeom>
          <a:pattFill prst="pct75">
            <a:fgClr>
              <a:schemeClr val="bg2">
                <a:lumMod val="90000"/>
              </a:schemeClr>
            </a:fgClr>
            <a:bgClr>
              <a:prstClr val="white"/>
            </a:bgClr>
          </a:patt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</a:t>
            </a:r>
            <a:r>
              <a:rPr lang="en-US" sz="1200" baseline="-25000" dirty="0" smtClean="0">
                <a:solidFill>
                  <a:schemeClr val="tx1"/>
                </a:solidFill>
              </a:rPr>
              <a:t>RLR</a:t>
            </a:r>
            <a:endParaRPr 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7092976" y="4703229"/>
            <a:ext cx="685800" cy="685800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</a:t>
            </a:r>
            <a:r>
              <a:rPr lang="en-US" sz="1200" baseline="-25000" dirty="0" smtClean="0">
                <a:solidFill>
                  <a:schemeClr val="tx1"/>
                </a:solidFill>
              </a:rPr>
              <a:t>RRL</a:t>
            </a:r>
            <a:endParaRPr 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8312176" y="4729193"/>
            <a:ext cx="685800" cy="685800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</a:t>
            </a:r>
            <a:r>
              <a:rPr lang="en-US" sz="1200" baseline="-25000" dirty="0" smtClean="0">
                <a:solidFill>
                  <a:schemeClr val="tx1"/>
                </a:solidFill>
              </a:rPr>
              <a:t>RRR</a:t>
            </a:r>
            <a:endParaRPr 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1797076" y="3273773"/>
            <a:ext cx="685800" cy="685800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</a:t>
            </a:r>
            <a:r>
              <a:rPr lang="en-US" sz="1600" baseline="-25000" dirty="0" smtClean="0">
                <a:solidFill>
                  <a:schemeClr val="tx1"/>
                </a:solidFill>
              </a:rPr>
              <a:t>LL</a:t>
            </a:r>
            <a:endParaRPr lang="en-US" sz="1600" baseline="-25000" dirty="0">
              <a:solidFill>
                <a:schemeClr val="tx1"/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3778276" y="3273773"/>
            <a:ext cx="685800" cy="685800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</a:t>
            </a:r>
            <a:r>
              <a:rPr lang="en-US" sz="1600" baseline="-25000" dirty="0" smtClean="0">
                <a:solidFill>
                  <a:schemeClr val="tx1"/>
                </a:solidFill>
              </a:rPr>
              <a:t>LR</a:t>
            </a:r>
            <a:endParaRPr lang="en-US" sz="1600" baseline="-25000" dirty="0">
              <a:solidFill>
                <a:schemeClr val="tx1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5530876" y="3273773"/>
            <a:ext cx="685800" cy="685800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</a:t>
            </a:r>
            <a:r>
              <a:rPr lang="en-US" sz="1600" baseline="-25000" dirty="0" smtClean="0">
                <a:solidFill>
                  <a:schemeClr val="tx1"/>
                </a:solidFill>
              </a:rPr>
              <a:t>RL</a:t>
            </a:r>
            <a:endParaRPr lang="en-US" sz="1600" baseline="-25000" dirty="0">
              <a:solidFill>
                <a:schemeClr val="tx1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7588276" y="3273773"/>
            <a:ext cx="685800" cy="685800"/>
          </a:xfrm>
          <a:prstGeom prst="ellipse">
            <a:avLst/>
          </a:prstGeom>
          <a:pattFill prst="pct75">
            <a:fgClr>
              <a:schemeClr val="bg2">
                <a:lumMod val="90000"/>
              </a:schemeClr>
            </a:fgClr>
            <a:bgClr>
              <a:prstClr val="white"/>
            </a:bgClr>
          </a:patt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</a:t>
            </a:r>
            <a:r>
              <a:rPr lang="en-US" sz="1600" baseline="-25000" dirty="0" smtClean="0">
                <a:solidFill>
                  <a:schemeClr val="tx1"/>
                </a:solidFill>
              </a:rPr>
              <a:t>RR</a:t>
            </a:r>
            <a:endParaRPr lang="en-US" sz="1600" baseline="-25000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>
            <a:stCxn id="41" idx="3"/>
            <a:endCxn id="69" idx="6"/>
          </p:cNvCxnSpPr>
          <p:nvPr/>
        </p:nvCxnSpPr>
        <p:spPr>
          <a:xfrm flipH="1">
            <a:off x="3545443" y="1877940"/>
            <a:ext cx="1247666" cy="708622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42" idx="2"/>
          </p:cNvCxnSpPr>
          <p:nvPr/>
        </p:nvCxnSpPr>
        <p:spPr>
          <a:xfrm flipH="1" flipV="1">
            <a:off x="5278043" y="1877940"/>
            <a:ext cx="1243433" cy="708622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69" idx="3"/>
            <a:endCxn id="51" idx="7"/>
          </p:cNvCxnSpPr>
          <p:nvPr/>
        </p:nvCxnSpPr>
        <p:spPr>
          <a:xfrm flipH="1">
            <a:off x="2382443" y="2829029"/>
            <a:ext cx="577633" cy="545177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69" idx="5"/>
            <a:endCxn id="52" idx="1"/>
          </p:cNvCxnSpPr>
          <p:nvPr/>
        </p:nvCxnSpPr>
        <p:spPr>
          <a:xfrm>
            <a:off x="3445010" y="2829029"/>
            <a:ext cx="433699" cy="545177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42" idx="3"/>
            <a:endCxn id="53" idx="7"/>
          </p:cNvCxnSpPr>
          <p:nvPr/>
        </p:nvCxnSpPr>
        <p:spPr>
          <a:xfrm flipH="1">
            <a:off x="6116243" y="2829029"/>
            <a:ext cx="505666" cy="545177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54" idx="1"/>
            <a:endCxn id="42" idx="5"/>
          </p:cNvCxnSpPr>
          <p:nvPr/>
        </p:nvCxnSpPr>
        <p:spPr>
          <a:xfrm flipH="1" flipV="1">
            <a:off x="7106843" y="2829029"/>
            <a:ext cx="581866" cy="545177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51" idx="3"/>
            <a:endCxn id="43" idx="0"/>
          </p:cNvCxnSpPr>
          <p:nvPr/>
        </p:nvCxnSpPr>
        <p:spPr>
          <a:xfrm flipH="1">
            <a:off x="1550132" y="3859140"/>
            <a:ext cx="347377" cy="813609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51" idx="5"/>
            <a:endCxn id="44" idx="0"/>
          </p:cNvCxnSpPr>
          <p:nvPr/>
        </p:nvCxnSpPr>
        <p:spPr>
          <a:xfrm>
            <a:off x="2382443" y="3859140"/>
            <a:ext cx="367133" cy="844089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52" idx="3"/>
            <a:endCxn id="45" idx="0"/>
          </p:cNvCxnSpPr>
          <p:nvPr/>
        </p:nvCxnSpPr>
        <p:spPr>
          <a:xfrm flipH="1">
            <a:off x="3587776" y="3859140"/>
            <a:ext cx="290933" cy="786233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46" idx="0"/>
            <a:endCxn id="52" idx="5"/>
          </p:cNvCxnSpPr>
          <p:nvPr/>
        </p:nvCxnSpPr>
        <p:spPr>
          <a:xfrm flipH="1" flipV="1">
            <a:off x="4363643" y="3859140"/>
            <a:ext cx="214733" cy="862433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53" idx="3"/>
            <a:endCxn id="47" idx="0"/>
          </p:cNvCxnSpPr>
          <p:nvPr/>
        </p:nvCxnSpPr>
        <p:spPr>
          <a:xfrm flipH="1">
            <a:off x="5492776" y="3859140"/>
            <a:ext cx="138533" cy="900533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53" idx="5"/>
            <a:endCxn id="48" idx="0"/>
          </p:cNvCxnSpPr>
          <p:nvPr/>
        </p:nvCxnSpPr>
        <p:spPr>
          <a:xfrm>
            <a:off x="6116243" y="3859140"/>
            <a:ext cx="290933" cy="900533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endCxn id="49" idx="0"/>
          </p:cNvCxnSpPr>
          <p:nvPr/>
        </p:nvCxnSpPr>
        <p:spPr>
          <a:xfrm flipH="1">
            <a:off x="7435876" y="3959573"/>
            <a:ext cx="312101" cy="743656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54" idx="5"/>
          </p:cNvCxnSpPr>
          <p:nvPr/>
        </p:nvCxnSpPr>
        <p:spPr>
          <a:xfrm>
            <a:off x="8173643" y="3859140"/>
            <a:ext cx="481433" cy="900533"/>
          </a:xfrm>
          <a:prstGeom prst="line">
            <a:avLst/>
          </a:prstGeom>
          <a:ln>
            <a:solidFill>
              <a:srgbClr val="2929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2859643" y="2243662"/>
            <a:ext cx="685800" cy="685800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</a:t>
            </a:r>
            <a:r>
              <a:rPr lang="en-US" baseline="-25000" dirty="0" smtClean="0">
                <a:solidFill>
                  <a:schemeClr val="tx1"/>
                </a:solidFill>
              </a:rPr>
              <a:t>L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cxnSp>
        <p:nvCxnSpPr>
          <p:cNvPr id="70" name="Straight Connector 69"/>
          <p:cNvCxnSpPr>
            <a:stCxn id="41" idx="4"/>
          </p:cNvCxnSpPr>
          <p:nvPr/>
        </p:nvCxnSpPr>
        <p:spPr>
          <a:xfrm>
            <a:off x="5035576" y="1978373"/>
            <a:ext cx="0" cy="3467100"/>
          </a:xfrm>
          <a:prstGeom prst="line">
            <a:avLst/>
          </a:prstGeom>
          <a:ln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940576" y="2911823"/>
            <a:ext cx="0" cy="2419350"/>
          </a:xfrm>
          <a:prstGeom prst="line">
            <a:avLst/>
          </a:prstGeom>
          <a:ln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911876" y="3978623"/>
            <a:ext cx="0" cy="1466850"/>
          </a:xfrm>
          <a:prstGeom prst="line">
            <a:avLst/>
          </a:prstGeom>
          <a:ln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3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320328"/>
              </p:ext>
            </p:extLst>
          </p:nvPr>
        </p:nvGraphicFramePr>
        <p:xfrm>
          <a:off x="2315545" y="1440180"/>
          <a:ext cx="5486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3" name="Document" r:id="rId5" imgW="5486400" imgH="406400" progId="Word.Document.12">
                  <p:link updateAutomatic="1"/>
                </p:oleObj>
              </mc:Choice>
              <mc:Fallback>
                <p:oleObj name="Document" r:id="rId5" imgW="5486400" imgH="4064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15545" y="1440180"/>
                        <a:ext cx="54864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79471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46"/>
    </mc:Choice>
    <mc:Fallback xmlns="">
      <p:transition xmlns:p14="http://schemas.microsoft.com/office/powerpoint/2010/main" spd="slow" advTm="774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Experiments Environment</a:t>
            </a:r>
          </a:p>
          <a:p>
            <a:r>
              <a:rPr lang="en-US" dirty="0" smtClean="0"/>
              <a:t>Defects Distribution</a:t>
            </a:r>
          </a:p>
          <a:p>
            <a:r>
              <a:rPr lang="en-US" dirty="0" smtClean="0"/>
              <a:t>Downsizing Ratio</a:t>
            </a:r>
          </a:p>
          <a:p>
            <a:r>
              <a:rPr lang="en-US" dirty="0" smtClean="0"/>
              <a:t>Replay Throughput vs. Defects</a:t>
            </a:r>
          </a:p>
          <a:p>
            <a:r>
              <a:rPr lang="en-US" dirty="0" smtClean="0"/>
              <a:t>Causes of </a:t>
            </a:r>
            <a:r>
              <a:rPr lang="en-US" dirty="0"/>
              <a:t>Defects (Case </a:t>
            </a:r>
            <a:r>
              <a:rPr lang="en-US" dirty="0" smtClean="0"/>
              <a:t>Study)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38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Traces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5274706"/>
            <a:ext cx="7498080" cy="97369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Number of traces: 34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069265"/>
              </p:ext>
            </p:extLst>
          </p:nvPr>
        </p:nvGraphicFramePr>
        <p:xfrm>
          <a:off x="379208" y="1668519"/>
          <a:ext cx="9528325" cy="34198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4" name="Document" r:id="rId4" imgW="5626100" imgH="2019300" progId="Word.Document.12">
                  <p:link updateAutomatic="1"/>
                </p:oleObj>
              </mc:Choice>
              <mc:Fallback>
                <p:oleObj name="Document" r:id="rId4" imgW="5626100" imgH="20193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9208" y="1668519"/>
                        <a:ext cx="9528325" cy="34198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7927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Defects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17</a:t>
            </a:fld>
            <a:endParaRPr lang="en-US"/>
          </a:p>
        </p:txBody>
      </p:sp>
      <p:pic>
        <p:nvPicPr>
          <p:cNvPr id="10" name="Picture 9" descr="ZEP:THESIS_DRAWING:Defects-checkDevice.pd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55" y="1198782"/>
            <a:ext cx="7567086" cy="53529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圓角矩形圖說文字 7"/>
          <p:cNvSpPr/>
          <p:nvPr/>
        </p:nvSpPr>
        <p:spPr>
          <a:xfrm>
            <a:off x="5865871" y="747855"/>
            <a:ext cx="3316271" cy="1339565"/>
          </a:xfrm>
          <a:prstGeom prst="wedgeRoundRectCallout">
            <a:avLst>
              <a:gd name="adj1" fmla="val 21818"/>
              <a:gd name="adj2" fmla="val 49448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zh-TW" sz="2000" dirty="0" smtClean="0"/>
          </a:p>
          <a:p>
            <a:r>
              <a:rPr lang="en-US" altLang="zh-TW" sz="2000" dirty="0" smtClean="0"/>
              <a:t>7 types of defects</a:t>
            </a:r>
          </a:p>
          <a:p>
            <a:pPr marL="457200" indent="-457200">
              <a:buFontTx/>
              <a:buChar char="-"/>
            </a:pPr>
            <a:r>
              <a:rPr lang="en-US" altLang="zh-TW" sz="2000" dirty="0" smtClean="0"/>
              <a:t>Single-defects (3)</a:t>
            </a:r>
          </a:p>
          <a:p>
            <a:pPr marL="457200" indent="-457200">
              <a:buFontTx/>
              <a:buChar char="-"/>
            </a:pPr>
            <a:r>
              <a:rPr lang="en-US" altLang="zh-TW" sz="2000" dirty="0" smtClean="0"/>
              <a:t>Combined-defects (3)</a:t>
            </a:r>
          </a:p>
          <a:p>
            <a:pPr marL="457200" indent="-457200">
              <a:buFontTx/>
              <a:buChar char="-"/>
            </a:pPr>
            <a:r>
              <a:rPr lang="en-US" altLang="zh-TW" sz="2000" dirty="0" smtClean="0"/>
              <a:t>Hanging(1) </a:t>
            </a:r>
          </a:p>
          <a:p>
            <a:r>
              <a:rPr lang="en-US" altLang="zh-TW" sz="2000" dirty="0" smtClean="0"/>
              <a:t> 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35608" y="2177323"/>
            <a:ext cx="3145605" cy="4128227"/>
          </a:xfrm>
          <a:prstGeom prst="rect">
            <a:avLst/>
          </a:prstGeom>
          <a:noFill/>
          <a:ln w="38100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FF0000"/>
                </a:solidFill>
              </a:ln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40233" y="3076681"/>
            <a:ext cx="3145605" cy="3266218"/>
          </a:xfrm>
          <a:prstGeom prst="rect">
            <a:avLst/>
          </a:prstGeom>
          <a:noFill/>
          <a:ln w="3810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FF0000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0233" y="2177323"/>
            <a:ext cx="3145605" cy="89935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31787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Defects Distribution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18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13641" y="5421542"/>
            <a:ext cx="7886647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Gill Sans MT"/>
                <a:cs typeface="Gill Sans MT"/>
              </a:rPr>
              <a:t>ICMP &amp; HTTP </a:t>
            </a:r>
            <a:r>
              <a:rPr lang="en-US" dirty="0" smtClean="0">
                <a:solidFill>
                  <a:schemeClr val="tx2"/>
                </a:solidFill>
                <a:latin typeface="Gill Sans MT"/>
                <a:cs typeface="Gill Sans MT"/>
              </a:rPr>
              <a:t>defects represent </a:t>
            </a:r>
            <a:r>
              <a:rPr lang="en-US" b="1" dirty="0" smtClean="0">
                <a:solidFill>
                  <a:srgbClr val="FF0000"/>
                </a:solidFill>
                <a:latin typeface="Gill Sans MT"/>
                <a:cs typeface="Gill Sans MT"/>
              </a:rPr>
              <a:t>more than half (60%)</a:t>
            </a:r>
            <a:r>
              <a:rPr lang="en-US" b="1" dirty="0" smtClean="0">
                <a:solidFill>
                  <a:schemeClr val="tx2"/>
                </a:solidFill>
                <a:latin typeface="Gill Sans MT"/>
                <a:cs typeface="Gill Sans MT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Gill Sans MT"/>
                <a:cs typeface="Gill Sans MT"/>
              </a:rPr>
              <a:t>of the total number of defects produced by DUTs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  <a:latin typeface="Gill Sans MT"/>
                <a:cs typeface="Gill Sans MT"/>
              </a:rPr>
              <a:t>ICMP and HTTP requests are more resource-intensive (more overhead to DUT) than ARP requests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  <a:latin typeface="Gill Sans MT"/>
                <a:cs typeface="Gill Sans MT"/>
              </a:rPr>
              <a:t>DUT Self-protection 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71842177"/>
              </p:ext>
            </p:extLst>
          </p:nvPr>
        </p:nvGraphicFramePr>
        <p:xfrm>
          <a:off x="1435609" y="1353419"/>
          <a:ext cx="6709564" cy="4155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34186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Defects Distribution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47041" y="6008982"/>
            <a:ext cx="7886647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1F497D"/>
                </a:solidFill>
                <a:latin typeface="Gill Sans MT"/>
                <a:cs typeface="Gill Sans MT"/>
              </a:rPr>
              <a:t>The number of defects per DUT reflects that of the overall defects distribution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7368794"/>
              </p:ext>
            </p:extLst>
          </p:nvPr>
        </p:nvGraphicFramePr>
        <p:xfrm>
          <a:off x="1875138" y="1417637"/>
          <a:ext cx="6327648" cy="3960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975972" y="2577000"/>
            <a:ext cx="1475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Defects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0115" y="5391604"/>
            <a:ext cx="205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Types of Defects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64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6582" y="1261544"/>
            <a:ext cx="7540217" cy="5520256"/>
          </a:xfrm>
        </p:spPr>
        <p:txBody>
          <a:bodyPr>
            <a:noAutofit/>
          </a:bodyPr>
          <a:lstStyle/>
          <a:p>
            <a:r>
              <a:rPr lang="en-US" sz="1800" dirty="0"/>
              <a:t>Background</a:t>
            </a:r>
          </a:p>
          <a:p>
            <a:pPr lvl="1"/>
            <a:r>
              <a:rPr lang="en-US" sz="1800" dirty="0"/>
              <a:t>Testing of Networking Devices</a:t>
            </a:r>
          </a:p>
          <a:p>
            <a:r>
              <a:rPr lang="en-US" sz="1800" dirty="0" smtClean="0"/>
              <a:t>Motivations</a:t>
            </a:r>
            <a:endParaRPr lang="en-US" sz="1800" dirty="0"/>
          </a:p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sz="1800" dirty="0"/>
              <a:t>Related </a:t>
            </a:r>
            <a:r>
              <a:rPr lang="en-US" sz="1800" dirty="0" smtClean="0"/>
              <a:t>Works</a:t>
            </a:r>
          </a:p>
          <a:p>
            <a:pPr marL="612648" lvl="2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sz="1400" dirty="0" smtClean="0"/>
              <a:t>Overview </a:t>
            </a:r>
            <a:r>
              <a:rPr lang="en-US" sz="1400" dirty="0"/>
              <a:t>of In-Lab Replay Testing (ILRT</a:t>
            </a:r>
            <a:r>
              <a:rPr lang="en-US" sz="1400" dirty="0" smtClean="0"/>
              <a:t>)</a:t>
            </a:r>
            <a:endParaRPr lang="en-US" sz="1800" dirty="0"/>
          </a:p>
          <a:p>
            <a:r>
              <a:rPr lang="en-US" sz="1800" dirty="0" smtClean="0"/>
              <a:t>Problem </a:t>
            </a:r>
            <a:r>
              <a:rPr lang="en-US" sz="1800" dirty="0"/>
              <a:t>Statement</a:t>
            </a:r>
          </a:p>
          <a:p>
            <a:r>
              <a:rPr lang="en-US" sz="1800" dirty="0" smtClean="0"/>
              <a:t>Solution </a:t>
            </a:r>
            <a:r>
              <a:rPr lang="en-US" sz="1800" dirty="0"/>
              <a:t>Approach</a:t>
            </a:r>
          </a:p>
          <a:p>
            <a:pPr lvl="1"/>
            <a:r>
              <a:rPr lang="en-US" sz="1800" dirty="0"/>
              <a:t>Linear </a:t>
            </a:r>
            <a:r>
              <a:rPr lang="en-US" sz="1800" dirty="0" smtClean="0"/>
              <a:t>Downsizing (LD) </a:t>
            </a:r>
            <a:endParaRPr lang="en-US" sz="1800" dirty="0"/>
          </a:p>
          <a:p>
            <a:pPr lvl="1"/>
            <a:r>
              <a:rPr lang="en-US" sz="1800" dirty="0"/>
              <a:t>Binary </a:t>
            </a:r>
            <a:r>
              <a:rPr lang="en-US" sz="1800" dirty="0" smtClean="0"/>
              <a:t>Downsizing (BD)</a:t>
            </a:r>
            <a:endParaRPr lang="en-US" sz="1800" dirty="0"/>
          </a:p>
          <a:p>
            <a:r>
              <a:rPr lang="en-US" sz="1800" dirty="0"/>
              <a:t>Evaluation &amp; Observations</a:t>
            </a:r>
          </a:p>
          <a:p>
            <a:pPr lvl="1"/>
            <a:r>
              <a:rPr lang="en-US" sz="1800" dirty="0"/>
              <a:t>Defects </a:t>
            </a:r>
            <a:r>
              <a:rPr lang="en-US" sz="1800" dirty="0" smtClean="0"/>
              <a:t>Distribution</a:t>
            </a:r>
            <a:endParaRPr lang="en-US" sz="1800" dirty="0"/>
          </a:p>
          <a:p>
            <a:pPr lvl="1"/>
            <a:r>
              <a:rPr lang="en-US" sz="1800" dirty="0"/>
              <a:t>Downsized Ratio</a:t>
            </a:r>
          </a:p>
          <a:p>
            <a:pPr lvl="1"/>
            <a:r>
              <a:rPr lang="en-US" sz="1800" dirty="0"/>
              <a:t>Replay Throughput vs. Defects Occurrence</a:t>
            </a:r>
          </a:p>
          <a:p>
            <a:pPr lvl="1"/>
            <a:r>
              <a:rPr lang="en-US" sz="1800" dirty="0"/>
              <a:t>Case Study: Investigating causes of defects</a:t>
            </a:r>
          </a:p>
          <a:p>
            <a:r>
              <a:rPr lang="en-US" sz="1800" dirty="0"/>
              <a:t>Conclusions and Future Work</a:t>
            </a:r>
          </a:p>
          <a:p>
            <a:r>
              <a:rPr lang="en-US" sz="1800" dirty="0" smtClean="0"/>
              <a:t>References</a:t>
            </a:r>
            <a:endParaRPr lang="en-US" sz="1800" dirty="0"/>
          </a:p>
          <a:p>
            <a:pPr lvl="1"/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0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7"/>
    </mc:Choice>
    <mc:Fallback xmlns="">
      <p:transition xmlns:p14="http://schemas.microsoft.com/office/powerpoint/2010/main" spd="slow" advTm="40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696" y="64638"/>
            <a:ext cx="883751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Sample of Downsized Traces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4231943"/>
              </p:ext>
            </p:extLst>
          </p:nvPr>
        </p:nvGraphicFramePr>
        <p:xfrm>
          <a:off x="907785" y="1534780"/>
          <a:ext cx="8229603" cy="304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9259"/>
                <a:gridCol w="603362"/>
                <a:gridCol w="603362"/>
                <a:gridCol w="603362"/>
                <a:gridCol w="603362"/>
                <a:gridCol w="603362"/>
                <a:gridCol w="603362"/>
                <a:gridCol w="603362"/>
                <a:gridCol w="603362"/>
                <a:gridCol w="603362"/>
                <a:gridCol w="603362"/>
                <a:gridCol w="603362"/>
                <a:gridCol w="603362"/>
              </a:tblGrid>
              <a:tr h="304799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DUT / DEFECT</a:t>
                      </a:r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DUT1 (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DUT2 (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DUT3 (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a typeface="Zapf Dingbats"/>
                          <a:cs typeface="Zapf Dingbats"/>
                          <a:sym typeface="Zapf Dingbats"/>
                        </a:rPr>
                        <a:t>✔)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DUT4 (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r>
                        <a:rPr lang="en-US" sz="1400" dirty="0" smtClean="0">
                          <a:solidFill>
                            <a:schemeClr val="bg1"/>
                          </a:solidFill>
                          <a:ea typeface="Zapf Dingbats"/>
                          <a:cs typeface="Zapf Dingbats"/>
                          <a:sym typeface="Zapf Dingbats"/>
                        </a:rPr>
                        <a:t>)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DUT3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endParaRPr lang="en-US" sz="1400" b="1" dirty="0" smtClean="0"/>
                    </a:p>
                    <a:p>
                      <a:r>
                        <a:rPr lang="en-US" sz="1400" b="1" dirty="0" smtClean="0"/>
                        <a:t>Hanging</a:t>
                      </a:r>
                      <a:endParaRPr lang="en-US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0.96 GB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326.35</a:t>
                      </a:r>
                      <a:r>
                        <a:rPr lang="en-US" sz="1400" baseline="0" dirty="0" smtClean="0"/>
                        <a:t> GB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27.35 GB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1200 GB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endParaRPr lang="en-US" sz="1400" b="1" dirty="0" smtClean="0"/>
                    </a:p>
                    <a:p>
                      <a:r>
                        <a:rPr lang="en-US" sz="1400" b="1" dirty="0" smtClean="0"/>
                        <a:t>ICMP</a:t>
                      </a:r>
                      <a:endParaRPr lang="en-US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0.96 GB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7.7</a:t>
                      </a:r>
                      <a:r>
                        <a:rPr lang="en-US" sz="1400" baseline="0" dirty="0" smtClean="0"/>
                        <a:t> GB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15.32 GB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24.1 GB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endParaRPr lang="en-US" sz="1400" b="1" dirty="0" smtClean="0"/>
                    </a:p>
                    <a:p>
                      <a:r>
                        <a:rPr lang="en-US" sz="1400" b="1" dirty="0" smtClean="0"/>
                        <a:t>HTTP</a:t>
                      </a:r>
                      <a:endParaRPr lang="en-US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0.96 GB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0.63 GB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10.38 GB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20.96 GB.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20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80696" y="4745194"/>
            <a:ext cx="3364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ea typeface="Zapf Dingbats"/>
                <a:cs typeface="Zapf Dingbats"/>
                <a:sym typeface="Zapf Dingbats"/>
              </a:rPr>
              <a:t>✔</a:t>
            </a:r>
            <a:r>
              <a:rPr lang="en-US" sz="2000" dirty="0" smtClean="0">
                <a:solidFill>
                  <a:srgbClr val="000000"/>
                </a:solidFill>
                <a:ea typeface="Zapf Dingbats"/>
                <a:cs typeface="Times New Roman"/>
                <a:sym typeface="Zapf Dingbats"/>
              </a:rPr>
              <a:t>: defect		</a:t>
            </a:r>
            <a:r>
              <a:rPr lang="en-US" sz="2000" dirty="0" smtClean="0">
                <a:solidFill>
                  <a:srgbClr val="008000"/>
                </a:solidFill>
                <a:ea typeface="Zapf Dingbats"/>
                <a:cs typeface="Zapf Dingbats"/>
                <a:sym typeface="Zapf Dingbats"/>
              </a:rPr>
              <a:t>✖</a:t>
            </a:r>
            <a:r>
              <a:rPr lang="en-US" sz="2000" dirty="0" smtClean="0">
                <a:solidFill>
                  <a:srgbClr val="000000"/>
                </a:solidFill>
                <a:ea typeface="Zapf Dingbats"/>
                <a:cs typeface="Times New Roman"/>
                <a:sym typeface="Zapf Dingbats"/>
              </a:rPr>
              <a:t>: </a:t>
            </a:r>
            <a:r>
              <a:rPr lang="en-US" sz="2000" dirty="0">
                <a:solidFill>
                  <a:srgbClr val="000000"/>
                </a:solidFill>
                <a:ea typeface="Zapf Dingbats"/>
                <a:cs typeface="Times New Roman"/>
                <a:sym typeface="Zapf Dingbats"/>
              </a:rPr>
              <a:t>N</a:t>
            </a:r>
            <a:r>
              <a:rPr lang="en-US" sz="2000" dirty="0" smtClean="0">
                <a:solidFill>
                  <a:srgbClr val="000000"/>
                </a:solidFill>
                <a:ea typeface="Zapf Dingbats"/>
                <a:cs typeface="Times New Roman"/>
                <a:sym typeface="Zapf Dingbats"/>
              </a:rPr>
              <a:t>o defect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047041" y="5317380"/>
            <a:ext cx="7886647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zh-TW" sz="2800" dirty="0">
                <a:solidFill>
                  <a:srgbClr val="1F497D"/>
                </a:solidFill>
                <a:cs typeface="Gill Sans MT "/>
                <a:sym typeface="Wingdings"/>
              </a:rPr>
              <a:t>Downsized traces also trigger defects on multiple DUTs as it is the case for the “bug traces”.</a:t>
            </a:r>
          </a:p>
          <a:p>
            <a:pPr algn="just"/>
            <a:endParaRPr lang="en-US" altLang="zh-TW" sz="28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664981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Downsizing Ratio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1120" y="1295809"/>
            <a:ext cx="8229600" cy="3860392"/>
          </a:xfrm>
        </p:spPr>
        <p:txBody>
          <a:bodyPr/>
          <a:lstStyle/>
          <a:p>
            <a:r>
              <a:rPr lang="en-US" dirty="0" smtClean="0"/>
              <a:t>Evaluation Metrics  - Formulas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(1)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(2)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21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80320" y="5039622"/>
            <a:ext cx="839857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	</a:t>
            </a:r>
            <a:r>
              <a:rPr lang="en-US" sz="2800" dirty="0" smtClean="0">
                <a:latin typeface="Times New Roman"/>
                <a:cs typeface="Times New Roman"/>
              </a:rPr>
              <a:t>: </a:t>
            </a:r>
            <a:r>
              <a:rPr lang="en-US" sz="2400" dirty="0" smtClean="0">
                <a:latin typeface="Gill Sans MT"/>
                <a:cs typeface="Gill Sans MT"/>
              </a:rPr>
              <a:t>Size of downsized trace that triggered a defect </a:t>
            </a:r>
            <a:r>
              <a:rPr lang="en-US" sz="2400" i="1" dirty="0" smtClean="0">
                <a:latin typeface="Gill Sans MT"/>
                <a:cs typeface="Gill Sans MT"/>
              </a:rPr>
              <a:t>L</a:t>
            </a:r>
            <a:r>
              <a:rPr lang="en-US" sz="2400" i="1" baseline="-25000" dirty="0" smtClean="0">
                <a:latin typeface="Gill Sans MT"/>
                <a:cs typeface="Gill Sans MT"/>
              </a:rPr>
              <a:t>i </a:t>
            </a:r>
          </a:p>
          <a:p>
            <a:r>
              <a:rPr lang="en-US" sz="2400" i="1" baseline="-25000" dirty="0" smtClean="0">
                <a:latin typeface="Times New Roman"/>
                <a:cs typeface="Times New Roman"/>
              </a:rPr>
              <a:t>		</a:t>
            </a:r>
          </a:p>
          <a:p>
            <a:r>
              <a:rPr lang="en-US" sz="2400" i="1" baseline="-25000" dirty="0" smtClean="0">
                <a:latin typeface="Times New Roman"/>
                <a:cs typeface="Times New Roman"/>
              </a:rPr>
              <a:t>        </a:t>
            </a:r>
            <a:r>
              <a:rPr lang="en-US" sz="2400" dirty="0" smtClean="0">
                <a:latin typeface="Gill Sans MT"/>
                <a:cs typeface="Gill Sans MT"/>
              </a:rPr>
              <a:t> : </a:t>
            </a:r>
            <a:r>
              <a:rPr lang="en-US" sz="2400" dirty="0" smtClean="0">
                <a:latin typeface="Gill Sans MT"/>
                <a:cs typeface="Gill Sans MT"/>
              </a:rPr>
              <a:t>Size of a non-downsized packet</a:t>
            </a:r>
          </a:p>
          <a:p>
            <a:endParaRPr lang="en-US" sz="2400" i="1" baseline="-25000" dirty="0" smtClean="0">
              <a:latin typeface="Times New Roman"/>
              <a:cs typeface="Times New Roman"/>
            </a:endParaRPr>
          </a:p>
          <a:p>
            <a:r>
              <a:rPr lang="en-US" sz="2400" i="1" dirty="0">
                <a:latin typeface="Times New Roman"/>
                <a:cs typeface="Times New Roman"/>
              </a:rPr>
              <a:t>|</a:t>
            </a:r>
            <a:r>
              <a:rPr lang="en-US" sz="2400" i="1" dirty="0" smtClean="0">
                <a:latin typeface="Times New Roman"/>
                <a:cs typeface="Times New Roman"/>
              </a:rPr>
              <a:t>P|</a:t>
            </a:r>
            <a:r>
              <a:rPr lang="en-US" sz="2400" dirty="0" smtClean="0">
                <a:latin typeface="Gill Sans MT"/>
                <a:cs typeface="Gill Sans MT"/>
              </a:rPr>
              <a:t>:  Original Packet Trace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934" y="5640685"/>
            <a:ext cx="752527" cy="606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4466" y="1766180"/>
            <a:ext cx="3991965" cy="16254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1031" y="3619478"/>
            <a:ext cx="3835400" cy="1308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6934" y="5056485"/>
            <a:ext cx="7874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5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</a:t>
            </a:r>
            <a:r>
              <a:rPr lang="en-US" sz="3200" dirty="0" smtClean="0"/>
              <a:t>omparison of Two DR Evaluation Methods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22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257353" y="5598726"/>
            <a:ext cx="7356295" cy="1200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1F497D"/>
                </a:solidFill>
                <a:cs typeface="Gill Sans MT "/>
              </a:rPr>
              <a:t>DR2 is slightly higher than DR1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1F497D"/>
                </a:solidFill>
                <a:cs typeface="Gill Sans MT "/>
              </a:rPr>
              <a:t>DR2 is function of the size of raw packet traces </a:t>
            </a:r>
            <a:r>
              <a:rPr lang="en-US" sz="2400" i="1" dirty="0" smtClean="0">
                <a:solidFill>
                  <a:srgbClr val="1F497D"/>
                </a:solidFill>
                <a:cs typeface="Gill Sans MT "/>
              </a:rPr>
              <a:t>P</a:t>
            </a:r>
            <a:r>
              <a:rPr lang="en-US" sz="2400" dirty="0" smtClean="0">
                <a:solidFill>
                  <a:srgbClr val="1F497D"/>
                </a:solidFill>
                <a:cs typeface="Gill Sans MT "/>
              </a:rPr>
              <a:t> unlike DR1</a:t>
            </a:r>
            <a:endParaRPr lang="en-US" sz="2400" i="1" dirty="0" smtClean="0">
              <a:solidFill>
                <a:srgbClr val="1F497D"/>
              </a:solidFill>
              <a:cs typeface="Gill Sans MT 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358116387"/>
              </p:ext>
            </p:extLst>
          </p:nvPr>
        </p:nvGraphicFramePr>
        <p:xfrm>
          <a:off x="1370220" y="1417638"/>
          <a:ext cx="6655649" cy="4181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5884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</a:t>
            </a:r>
            <a:r>
              <a:rPr lang="en-US" sz="3600" dirty="0" smtClean="0"/>
              <a:t>omparison of Two DR Algorithms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23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917266" y="4867789"/>
            <a:ext cx="8016421" cy="23083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2400" dirty="0" smtClean="0">
                <a:solidFill>
                  <a:srgbClr val="1F497D"/>
                </a:solidFill>
                <a:cs typeface="Gill Sans MT "/>
              </a:rPr>
              <a:t>Using BD and LD algorithm, a DR of 77% and 80% are achievable.</a:t>
            </a:r>
          </a:p>
          <a:p>
            <a:pPr marL="285750" indent="-285750" algn="just">
              <a:buFont typeface="Arial"/>
              <a:buChar char="•"/>
            </a:pPr>
            <a:r>
              <a:rPr lang="en-US" sz="2400" dirty="0" smtClean="0">
                <a:solidFill>
                  <a:srgbClr val="1F497D"/>
                </a:solidFill>
                <a:cs typeface="Gill Sans MT "/>
              </a:rPr>
              <a:t>DR of LD is slightly higher than that of BD because </a:t>
            </a:r>
            <a:r>
              <a:rPr lang="en-US" sz="2400" dirty="0">
                <a:solidFill>
                  <a:srgbClr val="1F497D"/>
                </a:solidFill>
                <a:cs typeface="Gill Sans MT "/>
              </a:rPr>
              <a:t>t</a:t>
            </a:r>
            <a:r>
              <a:rPr lang="en-US" sz="2400" dirty="0" smtClean="0">
                <a:solidFill>
                  <a:srgbClr val="1F497D"/>
                </a:solidFill>
                <a:cs typeface="Gill Sans MT "/>
              </a:rPr>
              <a:t>races triggering the defects are contained in about </a:t>
            </a:r>
            <a:r>
              <a:rPr lang="en-US" sz="2400" b="1" dirty="0" smtClean="0">
                <a:solidFill>
                  <a:srgbClr val="1F497D"/>
                </a:solidFill>
                <a:cs typeface="Gill Sans MT "/>
              </a:rPr>
              <a:t>17</a:t>
            </a:r>
            <a:r>
              <a:rPr lang="en-US" sz="2400" dirty="0" smtClean="0">
                <a:solidFill>
                  <a:srgbClr val="1F497D"/>
                </a:solidFill>
                <a:cs typeface="Gill Sans MT "/>
              </a:rPr>
              <a:t>% of the traces replayed before the defect occurrence.</a:t>
            </a:r>
          </a:p>
          <a:p>
            <a:pPr algn="just"/>
            <a:endParaRPr lang="en-US" sz="2400" dirty="0">
              <a:solidFill>
                <a:srgbClr val="1F497D"/>
              </a:solidFill>
              <a:cs typeface="Gill Sans MT 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595228563"/>
              </p:ext>
            </p:extLst>
          </p:nvPr>
        </p:nvGraphicFramePr>
        <p:xfrm>
          <a:off x="1715698" y="1240056"/>
          <a:ext cx="6557340" cy="3627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3865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Performance of LD and BD 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24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101855" y="5181099"/>
            <a:ext cx="7511793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2400" dirty="0">
                <a:solidFill>
                  <a:srgbClr val="1F497D"/>
                </a:solidFill>
                <a:cs typeface="Gill Sans MT "/>
              </a:rPr>
              <a:t>Downsizing Processing Time: </a:t>
            </a:r>
            <a:r>
              <a:rPr lang="en-US" sz="2400" dirty="0" smtClean="0">
                <a:solidFill>
                  <a:srgbClr val="1F497D"/>
                </a:solidFill>
                <a:cs typeface="Gill Sans MT "/>
              </a:rPr>
              <a:t>LD is 3.1 times slower than </a:t>
            </a:r>
            <a:r>
              <a:rPr lang="en-US" sz="2400" dirty="0">
                <a:solidFill>
                  <a:srgbClr val="1F497D"/>
                </a:solidFill>
                <a:cs typeface="Gill Sans MT "/>
              </a:rPr>
              <a:t>B</a:t>
            </a:r>
            <a:r>
              <a:rPr lang="en-US" sz="2400" dirty="0" smtClean="0">
                <a:solidFill>
                  <a:srgbClr val="1F497D"/>
                </a:solidFill>
                <a:cs typeface="Gill Sans MT "/>
              </a:rPr>
              <a:t>D</a:t>
            </a:r>
          </a:p>
          <a:p>
            <a:pPr marL="285750" indent="-285750" algn="just">
              <a:buFont typeface="Arial"/>
              <a:buChar char="•"/>
            </a:pPr>
            <a:r>
              <a:rPr lang="en-US" sz="2400" dirty="0" smtClean="0">
                <a:solidFill>
                  <a:srgbClr val="1F497D"/>
                </a:solidFill>
                <a:cs typeface="Gill Sans MT "/>
              </a:rPr>
              <a:t>Testing Iterations:  LD requires about 5 times more iterations than BD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8448248"/>
              </p:ext>
            </p:extLst>
          </p:nvPr>
        </p:nvGraphicFramePr>
        <p:xfrm>
          <a:off x="2286000" y="1383945"/>
          <a:ext cx="5513942" cy="3797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37790" y="3031060"/>
            <a:ext cx="5602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%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55433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25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003393" y="77631"/>
            <a:ext cx="8074680" cy="5637548"/>
            <a:chOff x="566290" y="173353"/>
            <a:chExt cx="8983453" cy="6524106"/>
          </a:xfrm>
        </p:grpSpPr>
        <p:grpSp>
          <p:nvGrpSpPr>
            <p:cNvPr id="35" name="Group 34"/>
            <p:cNvGrpSpPr/>
            <p:nvPr/>
          </p:nvGrpSpPr>
          <p:grpSpPr>
            <a:xfrm>
              <a:off x="608536" y="1513358"/>
              <a:ext cx="8424515" cy="1216825"/>
              <a:chOff x="-309299" y="1353618"/>
              <a:chExt cx="9181348" cy="1563555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-309299" y="1353618"/>
                <a:ext cx="9181347" cy="75400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latin typeface="Times New Roman"/>
                    <a:cs typeface="Times New Roman"/>
                  </a:rPr>
                  <a:t>8047</a:t>
                </a:r>
                <a:endParaRPr lang="en-US" sz="16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202259" y="2163164"/>
                <a:ext cx="4669790" cy="754009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latin typeface="Times New Roman"/>
                    <a:cs typeface="Times New Roman"/>
                  </a:rPr>
                  <a:t>4024</a:t>
                </a:r>
                <a:endParaRPr lang="en-US" sz="1600" dirty="0">
                  <a:latin typeface="Times New Roman"/>
                  <a:cs typeface="Times New Roman"/>
                </a:endParaRPr>
              </a:p>
            </p:txBody>
          </p:sp>
        </p:grpSp>
        <p:cxnSp>
          <p:nvCxnSpPr>
            <p:cNvPr id="7" name="Straight Arrow Connector 6"/>
            <p:cNvCxnSpPr/>
            <p:nvPr/>
          </p:nvCxnSpPr>
          <p:spPr>
            <a:xfrm>
              <a:off x="608536" y="837355"/>
              <a:ext cx="0" cy="737138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1533050" y="768280"/>
              <a:ext cx="7500001" cy="701857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566290" y="173353"/>
              <a:ext cx="8983453" cy="664002"/>
              <a:chOff x="-388305" y="1121562"/>
              <a:chExt cx="9790499" cy="723654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-343015" y="1658268"/>
                <a:ext cx="9736449" cy="0"/>
              </a:xfrm>
              <a:prstGeom prst="line">
                <a:avLst/>
              </a:prstGeom>
              <a:ln w="571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87951" y="1464216"/>
                <a:ext cx="0" cy="31754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9402194" y="1499498"/>
                <a:ext cx="0" cy="31754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-343015" y="1527675"/>
                <a:ext cx="0" cy="31754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5077591" y="1121562"/>
                <a:ext cx="3652658" cy="465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Times New Roman"/>
                    <a:cs typeface="Times New Roman"/>
                  </a:rPr>
                  <a:t>Original Trace size</a:t>
                </a:r>
                <a:r>
                  <a:rPr lang="en-US" dirty="0" smtClean="0">
                    <a:latin typeface="Times New Roman"/>
                    <a:cs typeface="Times New Roman"/>
                  </a:rPr>
                  <a:t>: 1.2 TB</a:t>
                </a:r>
                <a:endParaRPr lang="en-US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-388305" y="1184172"/>
                <a:ext cx="1165784" cy="426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Times New Roman"/>
                    <a:cs typeface="Times New Roman"/>
                  </a:rPr>
                  <a:t>8047 MB</a:t>
                </a:r>
                <a:endParaRPr lang="en-US" sz="1600" dirty="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2130678" y="6270046"/>
              <a:ext cx="3949304" cy="427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u="sng" dirty="0">
                <a:latin typeface="Times New Roman"/>
                <a:cs typeface="Times New Roman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098671" y="1565617"/>
              <a:ext cx="367960" cy="46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  <a:latin typeface="Times New Roman"/>
                  <a:ea typeface="Zapf Dingbats"/>
                  <a:cs typeface="Times New Roman"/>
                  <a:sym typeface="Zapf Dingbats"/>
                </a:rPr>
                <a:t>✔</a:t>
              </a:r>
              <a:endParaRPr lang="en-US" sz="20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041365" y="1784330"/>
            <a:ext cx="3720891" cy="507062"/>
          </a:xfrm>
          <a:prstGeom prst="rect">
            <a:avLst/>
          </a:prstGeom>
          <a:noFill/>
          <a:ln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sz="1600" dirty="0" smtClean="0">
                <a:latin typeface="Times New Roman"/>
                <a:cs typeface="Times New Roman"/>
              </a:rPr>
              <a:t>4024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600359" y="2327372"/>
            <a:ext cx="2013292" cy="5070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2012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776845" y="2335788"/>
            <a:ext cx="1823513" cy="507062"/>
          </a:xfrm>
          <a:prstGeom prst="rect">
            <a:avLst/>
          </a:prstGeom>
          <a:noFill/>
          <a:ln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sz="1600" dirty="0" smtClean="0">
                <a:latin typeface="Times New Roman"/>
                <a:cs typeface="Times New Roman"/>
              </a:rPr>
              <a:t>2012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655726" y="1857100"/>
            <a:ext cx="330737" cy="398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/>
                <a:ea typeface="Zapf Dingbats"/>
                <a:cs typeface="Times New Roman"/>
                <a:sym typeface="Zapf Dingbats"/>
              </a:rPr>
              <a:t>✔</a:t>
            </a: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657496" y="2391775"/>
            <a:ext cx="330737" cy="398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/>
                <a:ea typeface="Zapf Dingbats"/>
                <a:cs typeface="Times New Roman"/>
                <a:sym typeface="Zapf Dingbats"/>
              </a:rPr>
              <a:t>✔</a:t>
            </a: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619610" y="2879203"/>
            <a:ext cx="996993" cy="5070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1006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622617" y="2879203"/>
            <a:ext cx="996993" cy="507062"/>
          </a:xfrm>
          <a:prstGeom prst="rect">
            <a:avLst/>
          </a:prstGeom>
          <a:noFill/>
          <a:ln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1006	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635280" y="2972573"/>
            <a:ext cx="329186" cy="398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Times New Roman"/>
                <a:ea typeface="Zapf Dingbats"/>
                <a:cs typeface="Times New Roman"/>
                <a:sym typeface="Zapf Dingbats"/>
              </a:rPr>
              <a:t>✖</a:t>
            </a:r>
            <a:endParaRPr lang="en-US" sz="20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619610" y="3423613"/>
            <a:ext cx="996993" cy="5070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1006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096696" y="3423757"/>
            <a:ext cx="525906" cy="5070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sz="1600" dirty="0" smtClean="0">
                <a:latin typeface="Times New Roman"/>
                <a:cs typeface="Times New Roman"/>
              </a:rPr>
              <a:t>503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619925" y="3486555"/>
            <a:ext cx="329186" cy="398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Times New Roman"/>
                <a:ea typeface="Zapf Dingbats"/>
                <a:cs typeface="Times New Roman"/>
                <a:sym typeface="Zapf Dingbats"/>
              </a:rPr>
              <a:t>✖</a:t>
            </a:r>
            <a:endParaRPr lang="en-US" sz="20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030485" y="4475229"/>
            <a:ext cx="996993" cy="5070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1006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507571" y="4475373"/>
            <a:ext cx="525906" cy="5070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503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2726625" y="4481743"/>
            <a:ext cx="3735104" cy="5070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251</a:t>
            </a:r>
            <a:endParaRPr lang="en-US" sz="1600" dirty="0">
              <a:latin typeface="Times New Roman"/>
              <a:cs typeface="Times New Roman"/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7096696" y="2865401"/>
            <a:ext cx="0" cy="50706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6856911" y="2865401"/>
            <a:ext cx="0" cy="50706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8043744" y="4524560"/>
            <a:ext cx="330737" cy="398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/>
                <a:ea typeface="Zapf Dingbats"/>
                <a:cs typeface="Times New Roman"/>
                <a:sym typeface="Zapf Dingbats"/>
              </a:rPr>
              <a:t>✔</a:t>
            </a: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110" name="Straight Arrow Connector 109"/>
          <p:cNvCxnSpPr/>
          <p:nvPr/>
        </p:nvCxnSpPr>
        <p:spPr>
          <a:xfrm flipH="1">
            <a:off x="2726626" y="3386265"/>
            <a:ext cx="4130286" cy="109547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H="1">
            <a:off x="6433351" y="3423613"/>
            <a:ext cx="618804" cy="1100947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flipH="1">
            <a:off x="6510563" y="3885485"/>
            <a:ext cx="586135" cy="58974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 flipH="1">
            <a:off x="8027478" y="3930819"/>
            <a:ext cx="586171" cy="55092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7033477" y="5038457"/>
            <a:ext cx="996993" cy="5070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1006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6510563" y="5038601"/>
            <a:ext cx="525906" cy="5070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503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4581436" y="5044971"/>
            <a:ext cx="1883284" cy="5070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126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2748245" y="5047979"/>
            <a:ext cx="1889219" cy="50706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126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8025068" y="5053798"/>
            <a:ext cx="330737" cy="398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/>
                <a:ea typeface="Zapf Dingbats"/>
                <a:cs typeface="Times New Roman"/>
                <a:sym typeface="Zapf Dingbats"/>
              </a:rPr>
              <a:t>✔</a:t>
            </a: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7017793" y="5583011"/>
            <a:ext cx="996993" cy="5070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1006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6494879" y="5583155"/>
            <a:ext cx="525906" cy="5070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503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5511372" y="5589525"/>
            <a:ext cx="937664" cy="5070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63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4690522" y="5592533"/>
            <a:ext cx="790354" cy="5070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63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8030775" y="5605128"/>
            <a:ext cx="330737" cy="398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/>
                <a:ea typeface="Zapf Dingbats"/>
                <a:cs typeface="Times New Roman"/>
                <a:sym typeface="Zapf Dingbats"/>
              </a:rPr>
              <a:t>✔</a:t>
            </a: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7002109" y="6127565"/>
            <a:ext cx="996993" cy="5070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1006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6479195" y="6127709"/>
            <a:ext cx="525906" cy="5070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503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5959314" y="6134079"/>
            <a:ext cx="474037" cy="5070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32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5476730" y="6137087"/>
            <a:ext cx="474037" cy="5070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32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8025068" y="6141404"/>
            <a:ext cx="329186" cy="398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Times New Roman"/>
                <a:ea typeface="Zapf Dingbats"/>
                <a:cs typeface="Times New Roman"/>
                <a:sym typeface="Zapf Dingbats"/>
              </a:rPr>
              <a:t>✖</a:t>
            </a:r>
            <a:endParaRPr lang="en-US" sz="20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142" name="Title 1"/>
          <p:cNvSpPr>
            <a:spLocks noGrp="1"/>
          </p:cNvSpPr>
          <p:nvPr>
            <p:ph type="title"/>
          </p:nvPr>
        </p:nvSpPr>
        <p:spPr>
          <a:xfrm rot="16200000">
            <a:off x="-1674779" y="2751610"/>
            <a:ext cx="428928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Illustration of BD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4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Illustration of LD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298916"/>
              </p:ext>
            </p:extLst>
          </p:nvPr>
        </p:nvGraphicFramePr>
        <p:xfrm>
          <a:off x="1952252" y="3332190"/>
          <a:ext cx="4208792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6099"/>
                <a:gridCol w="526099"/>
                <a:gridCol w="526099"/>
                <a:gridCol w="526099"/>
                <a:gridCol w="526099"/>
                <a:gridCol w="526099"/>
                <a:gridCol w="526099"/>
                <a:gridCol w="5260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332134" y="3870150"/>
            <a:ext cx="5547390" cy="2532849"/>
            <a:chOff x="4286125" y="1877643"/>
            <a:chExt cx="4435975" cy="2901155"/>
          </a:xfrm>
        </p:grpSpPr>
        <p:sp>
          <p:nvSpPr>
            <p:cNvPr id="19" name="Rectangle 18"/>
            <p:cNvSpPr/>
            <p:nvPr/>
          </p:nvSpPr>
          <p:spPr>
            <a:xfrm>
              <a:off x="7721578" y="1877643"/>
              <a:ext cx="453162" cy="618327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47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815253" y="2650435"/>
              <a:ext cx="870888" cy="61832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500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40306" y="2648370"/>
              <a:ext cx="453162" cy="618326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47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833981" y="3387755"/>
              <a:ext cx="870888" cy="61832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500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759034" y="3385690"/>
              <a:ext cx="453162" cy="618326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47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900296" y="3389747"/>
              <a:ext cx="870888" cy="61832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500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833981" y="4158479"/>
              <a:ext cx="870888" cy="61832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500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759034" y="4156414"/>
              <a:ext cx="453162" cy="618327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47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900296" y="4160472"/>
              <a:ext cx="870888" cy="61832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500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962572" y="4160472"/>
              <a:ext cx="870888" cy="61832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500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241576" y="2006845"/>
              <a:ext cx="399136" cy="528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8000"/>
                  </a:solidFill>
                  <a:latin typeface="Times New Roman"/>
                  <a:ea typeface="Zapf Dingbats"/>
                  <a:cs typeface="Times New Roman"/>
                  <a:sym typeface="Zapf Dingbats"/>
                </a:rPr>
                <a:t>✖</a:t>
              </a:r>
              <a:endParaRPr lang="en-US" sz="2400" dirty="0">
                <a:solidFill>
                  <a:srgbClr val="008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287664" y="2677089"/>
              <a:ext cx="399136" cy="528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8000"/>
                  </a:solidFill>
                  <a:latin typeface="Times New Roman"/>
                  <a:ea typeface="Zapf Dingbats"/>
                  <a:cs typeface="Times New Roman"/>
                  <a:sym typeface="Zapf Dingbats"/>
                </a:rPr>
                <a:t>✖</a:t>
              </a:r>
              <a:endParaRPr lang="en-US" sz="2400" dirty="0">
                <a:solidFill>
                  <a:srgbClr val="008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321084" y="3389747"/>
              <a:ext cx="399136" cy="528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8000"/>
                  </a:solidFill>
                  <a:latin typeface="Times New Roman"/>
                  <a:ea typeface="Zapf Dingbats"/>
                  <a:cs typeface="Times New Roman"/>
                  <a:sym typeface="Zapf Dingbats"/>
                </a:rPr>
                <a:t>✖</a:t>
              </a:r>
              <a:endParaRPr lang="en-US" sz="2400" dirty="0">
                <a:solidFill>
                  <a:srgbClr val="008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321084" y="4191118"/>
              <a:ext cx="401016" cy="528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Times New Roman"/>
                  <a:ea typeface="Zapf Dingbats"/>
                  <a:cs typeface="Times New Roman"/>
                  <a:sym typeface="Zapf Dingbats"/>
                </a:rPr>
                <a:t>✔</a:t>
              </a:r>
              <a:endParaRPr lang="en-US" sz="24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01325" y="2006845"/>
              <a:ext cx="568106" cy="423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47</a:t>
              </a:r>
              <a:endParaRPr lang="en-US" dirty="0">
                <a:latin typeface="Times New Roman"/>
                <a:cs typeface="Times New Roman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104843" y="2869076"/>
              <a:ext cx="568106" cy="423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547</a:t>
              </a:r>
              <a:endParaRPr lang="en-US" dirty="0">
                <a:latin typeface="Times New Roman"/>
                <a:cs typeface="Times New Roman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962572" y="3634685"/>
              <a:ext cx="687089" cy="423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1047</a:t>
              </a:r>
              <a:endParaRPr lang="en-US" dirty="0">
                <a:latin typeface="Times New Roman"/>
                <a:cs typeface="Times New Roman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86125" y="4279971"/>
              <a:ext cx="687089" cy="423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1547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216471" y="3336459"/>
            <a:ext cx="710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8047</a:t>
            </a:r>
            <a:endParaRPr lang="en-US" dirty="0">
              <a:latin typeface="Times New Roman"/>
              <a:cs typeface="Times New Roman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582782" y="3701522"/>
            <a:ext cx="0" cy="22659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278607" y="3327258"/>
            <a:ext cx="1449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(16*500 +47)</a:t>
            </a:r>
            <a:endParaRPr lang="en-US" dirty="0">
              <a:latin typeface="Times New Roman"/>
              <a:cs typeface="Times New Roman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282858" y="2059964"/>
            <a:ext cx="6445372" cy="0"/>
          </a:xfrm>
          <a:prstGeom prst="line">
            <a:avLst/>
          </a:prstGeom>
          <a:ln w="571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282858" y="1865911"/>
            <a:ext cx="0" cy="317541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728230" y="1905298"/>
            <a:ext cx="0" cy="317541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911531" y="1883552"/>
            <a:ext cx="0" cy="317541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282858" y="2201093"/>
            <a:ext cx="669394" cy="1126165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911531" y="2218734"/>
            <a:ext cx="4249513" cy="110852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443932" y="1561210"/>
            <a:ext cx="3186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/>
                <a:cs typeface="Times New Roman"/>
              </a:rPr>
              <a:t>Original Trace size</a:t>
            </a:r>
            <a:r>
              <a:rPr lang="en-US" sz="2000" dirty="0" smtClean="0">
                <a:latin typeface="Times New Roman"/>
                <a:cs typeface="Times New Roman"/>
              </a:rPr>
              <a:t>: 1.2 TB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87260" y="1561210"/>
            <a:ext cx="116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8047 MB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97431" y="6488668"/>
            <a:ext cx="3364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ea typeface="Zapf Dingbats"/>
                <a:cs typeface="Zapf Dingbats"/>
                <a:sym typeface="Zapf Dingbats"/>
              </a:rPr>
              <a:t>✔</a:t>
            </a:r>
            <a:r>
              <a:rPr lang="en-US" sz="2000" dirty="0" smtClean="0">
                <a:solidFill>
                  <a:srgbClr val="000000"/>
                </a:solidFill>
                <a:ea typeface="Zapf Dingbats"/>
                <a:cs typeface="Times New Roman"/>
                <a:sym typeface="Zapf Dingbats"/>
              </a:rPr>
              <a:t>: defect		</a:t>
            </a:r>
            <a:r>
              <a:rPr lang="en-US" sz="2000" dirty="0" smtClean="0">
                <a:solidFill>
                  <a:srgbClr val="008000"/>
                </a:solidFill>
                <a:ea typeface="Zapf Dingbats"/>
                <a:cs typeface="Zapf Dingbats"/>
                <a:sym typeface="Zapf Dingbats"/>
              </a:rPr>
              <a:t>✖</a:t>
            </a:r>
            <a:r>
              <a:rPr lang="en-US" sz="2000" dirty="0" smtClean="0">
                <a:solidFill>
                  <a:srgbClr val="000000"/>
                </a:solidFill>
                <a:ea typeface="Zapf Dingbats"/>
                <a:cs typeface="Times New Roman"/>
                <a:sym typeface="Zapf Dingbats"/>
              </a:rPr>
              <a:t>: </a:t>
            </a:r>
            <a:r>
              <a:rPr lang="en-US" sz="2000" dirty="0">
                <a:solidFill>
                  <a:srgbClr val="000000"/>
                </a:solidFill>
                <a:ea typeface="Zapf Dingbats"/>
                <a:cs typeface="Times New Roman"/>
                <a:sym typeface="Zapf Dingbats"/>
              </a:rPr>
              <a:t>N</a:t>
            </a:r>
            <a:r>
              <a:rPr lang="en-US" sz="2000" dirty="0" smtClean="0">
                <a:solidFill>
                  <a:srgbClr val="000000"/>
                </a:solidFill>
                <a:ea typeface="Zapf Dingbats"/>
                <a:cs typeface="Times New Roman"/>
                <a:sym typeface="Zapf Dingbats"/>
              </a:rPr>
              <a:t>o defect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07931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0629" y="51798"/>
            <a:ext cx="728499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Replay Throughput and Defects(1)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27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69984" y="5343715"/>
            <a:ext cx="7736267" cy="1200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1F497D"/>
                </a:solidFill>
                <a:cs typeface="Times"/>
              </a:rPr>
              <a:t>Networking devices produce </a:t>
            </a:r>
            <a:r>
              <a:rPr lang="en-US" sz="2400" b="1" dirty="0" smtClean="0">
                <a:solidFill>
                  <a:srgbClr val="1F497D"/>
                </a:solidFill>
                <a:cs typeface="Times"/>
              </a:rPr>
              <a:t>1.5 – 2.8 </a:t>
            </a:r>
            <a:r>
              <a:rPr lang="en-US" sz="2400" dirty="0" smtClean="0">
                <a:solidFill>
                  <a:srgbClr val="1F497D"/>
                </a:solidFill>
                <a:cs typeface="Times"/>
              </a:rPr>
              <a:t>times more defects with higher replay throughput (100 mbps) than in lower replay throughput (50mbps).</a:t>
            </a:r>
            <a:endParaRPr lang="en-US" sz="2400" dirty="0">
              <a:solidFill>
                <a:srgbClr val="1F497D"/>
              </a:solidFill>
              <a:cs typeface="Times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915736894"/>
              </p:ext>
            </p:extLst>
          </p:nvPr>
        </p:nvGraphicFramePr>
        <p:xfrm>
          <a:off x="1194833" y="1194798"/>
          <a:ext cx="7418815" cy="4148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05380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590017"/>
              </p:ext>
            </p:extLst>
          </p:nvPr>
        </p:nvGraphicFramePr>
        <p:xfrm>
          <a:off x="1345964" y="1371600"/>
          <a:ext cx="7645636" cy="4100448"/>
        </p:xfrm>
        <a:graphic>
          <a:graphicData uri="http://schemas.openxmlformats.org/drawingml/2006/table">
            <a:tbl>
              <a:tblPr/>
              <a:tblGrid>
                <a:gridCol w="1825555"/>
                <a:gridCol w="1339587"/>
                <a:gridCol w="1499378"/>
                <a:gridCol w="1552297"/>
                <a:gridCol w="1428819"/>
              </a:tblGrid>
              <a:tr h="4953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Replay Throughput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Round 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Round 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Round 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Round 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25 mbps</a:t>
                      </a: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8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2000" dirty="0">
                        <a:solidFill>
                          <a:srgbClr val="008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8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2000" dirty="0">
                        <a:solidFill>
                          <a:srgbClr val="008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8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2000" dirty="0">
                        <a:solidFill>
                          <a:srgbClr val="008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8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2000" dirty="0">
                        <a:solidFill>
                          <a:srgbClr val="008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37.5 mbps</a:t>
                      </a: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8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2000" dirty="0">
                        <a:solidFill>
                          <a:srgbClr val="008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8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2000" dirty="0">
                        <a:solidFill>
                          <a:srgbClr val="008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>
                          <a:solidFill>
                            <a:srgbClr val="008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600" dirty="0">
                        <a:solidFill>
                          <a:srgbClr val="008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✖</a:t>
                      </a:r>
                      <a:endParaRPr lang="en-US" sz="1600" dirty="0">
                        <a:solidFill>
                          <a:srgbClr val="008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50 mbps</a:t>
                      </a: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62.5 mbps</a:t>
                      </a: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75 mbps</a:t>
                      </a: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87.5 mbps</a:t>
                      </a: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100 mbps</a:t>
                      </a: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+mn-lt"/>
                          <a:ea typeface="Zapf Dingbats"/>
                          <a:cs typeface="Times New Roman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3748" marR="23748" marT="2374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183511" y="5846311"/>
            <a:ext cx="7430137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1F497D"/>
                </a:solidFill>
                <a:cs typeface="Times New Roman"/>
              </a:rPr>
              <a:t>In some cases, defects are not triggered below 50 mbps. Number of requests per time unit is more likely to increase with higher replay throughput.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45964" y="5528035"/>
            <a:ext cx="3375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ea typeface="Zapf Dingbats"/>
                <a:cs typeface="Zapf Dingbats"/>
                <a:sym typeface="Zapf Dingbats"/>
              </a:rPr>
              <a:t>✔</a:t>
            </a:r>
            <a:r>
              <a:rPr lang="en-US" dirty="0" smtClean="0">
                <a:solidFill>
                  <a:srgbClr val="000000"/>
                </a:solidFill>
                <a:ea typeface="Zapf Dingbats"/>
                <a:cs typeface="Times New Roman"/>
                <a:sym typeface="Zapf Dingbats"/>
              </a:rPr>
              <a:t>: hanging		</a:t>
            </a:r>
            <a:r>
              <a:rPr lang="en-US" dirty="0" smtClean="0">
                <a:solidFill>
                  <a:srgbClr val="008000"/>
                </a:solidFill>
                <a:ea typeface="Zapf Dingbats"/>
                <a:cs typeface="Zapf Dingbats"/>
                <a:sym typeface="Zapf Dingbats"/>
              </a:rPr>
              <a:t>✖</a:t>
            </a:r>
            <a:r>
              <a:rPr lang="en-US" dirty="0" smtClean="0">
                <a:solidFill>
                  <a:srgbClr val="000000"/>
                </a:solidFill>
                <a:ea typeface="Zapf Dingbats"/>
                <a:cs typeface="Times New Roman"/>
                <a:sym typeface="Zapf Dingbats"/>
              </a:rPr>
              <a:t>: No hanging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Replay Throughput and Defects(2)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0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7408" y="80587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Case Study:</a:t>
            </a:r>
            <a:br>
              <a:rPr lang="en-US" dirty="0" smtClean="0"/>
            </a:br>
            <a:r>
              <a:rPr lang="en-US" dirty="0" smtClean="0"/>
              <a:t> Investigation of Defects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Black-box Testing </a:t>
            </a:r>
          </a:p>
          <a:p>
            <a:r>
              <a:rPr lang="en-US" dirty="0" smtClean="0"/>
              <a:t>Analysis through open source firmware</a:t>
            </a:r>
          </a:p>
          <a:p>
            <a:r>
              <a:rPr lang="en-US" dirty="0" smtClean="0"/>
              <a:t>Based on ILRT inventory (only DUT4 supports Open source firmware )</a:t>
            </a:r>
          </a:p>
          <a:p>
            <a:r>
              <a:rPr lang="en-US" dirty="0" smtClean="0"/>
              <a:t>Experiment using same variables</a:t>
            </a:r>
          </a:p>
          <a:p>
            <a:pPr lvl="1"/>
            <a:r>
              <a:rPr lang="en-US" dirty="0" smtClean="0"/>
              <a:t>Same environment</a:t>
            </a:r>
          </a:p>
          <a:p>
            <a:pPr lvl="1"/>
            <a:r>
              <a:rPr lang="en-US" dirty="0" smtClean="0"/>
              <a:t>Packet traces</a:t>
            </a:r>
          </a:p>
          <a:p>
            <a:pPr lvl="1"/>
            <a:r>
              <a:rPr lang="en-US" dirty="0" smtClean="0"/>
              <a:t>Replay throughput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85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Why Testing Networking </a:t>
            </a:r>
            <a:r>
              <a:rPr lang="en-US" dirty="0" smtClean="0"/>
              <a:t>Devices?</a:t>
            </a:r>
            <a:endParaRPr lang="en-US" dirty="0"/>
          </a:p>
          <a:p>
            <a:pPr lvl="1"/>
            <a:r>
              <a:rPr lang="en-US" dirty="0" smtClean="0"/>
              <a:t>Discover </a:t>
            </a:r>
            <a:r>
              <a:rPr lang="en-US" dirty="0"/>
              <a:t>and </a:t>
            </a:r>
            <a:r>
              <a:rPr lang="en-US" dirty="0" smtClean="0"/>
              <a:t>fix </a:t>
            </a:r>
            <a:r>
              <a:rPr lang="en-US" dirty="0"/>
              <a:t>devices defects </a:t>
            </a:r>
            <a:endParaRPr lang="en-US" dirty="0" smtClean="0"/>
          </a:p>
          <a:p>
            <a:pPr lvl="1"/>
            <a:r>
              <a:rPr lang="en-US" dirty="0" smtClean="0"/>
              <a:t>Reduce </a:t>
            </a:r>
            <a:r>
              <a:rPr lang="en-US" dirty="0"/>
              <a:t>number of customers found </a:t>
            </a:r>
            <a:r>
              <a:rPr lang="en-US" dirty="0" smtClean="0"/>
              <a:t>defects</a:t>
            </a:r>
          </a:p>
          <a:p>
            <a:pPr lvl="1"/>
            <a:r>
              <a:rPr lang="en-US" dirty="0" smtClean="0"/>
              <a:t>Enhance devices robustness</a:t>
            </a:r>
            <a:endParaRPr lang="en-US" dirty="0"/>
          </a:p>
          <a:p>
            <a:endParaRPr lang="en-US" dirty="0" smtClean="0"/>
          </a:p>
          <a:p>
            <a:r>
              <a:rPr lang="en-US" dirty="0">
                <a:solidFill>
                  <a:srgbClr val="FF0000"/>
                </a:solidFill>
              </a:rPr>
              <a:t>Replay</a:t>
            </a:r>
            <a:r>
              <a:rPr lang="en-US" dirty="0"/>
              <a:t> as Testing </a:t>
            </a:r>
            <a:r>
              <a:rPr lang="en-US" dirty="0" smtClean="0"/>
              <a:t>Technique</a:t>
            </a:r>
          </a:p>
          <a:p>
            <a:pPr lvl="1"/>
            <a:r>
              <a:rPr lang="en-US" dirty="0" smtClean="0"/>
              <a:t>Artificial Traffic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Real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Traffic 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ealistic properties</a:t>
            </a:r>
          </a:p>
          <a:p>
            <a:pPr lvl="2"/>
            <a:r>
              <a:rPr lang="en-US" dirty="0" smtClean="0"/>
              <a:t>Diversity &amp; Complexity (applications &amp; Protocols)</a:t>
            </a:r>
          </a:p>
          <a:p>
            <a:pPr lvl="2"/>
            <a:r>
              <a:rPr lang="en-US" dirty="0" smtClean="0"/>
              <a:t>Proprietary protocols hard to model in Lab (P2P,  video streaming, gaming…)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04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548"/>
    </mc:Choice>
    <mc:Fallback xmlns="">
      <p:transition xmlns:p14="http://schemas.microsoft.com/office/powerpoint/2010/main" spd="slow" advTm="8954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300" y="302678"/>
            <a:ext cx="75565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Hanged DUT Log Message  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18666"/>
            <a:ext cx="8229600" cy="67927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340" y="1502987"/>
            <a:ext cx="6870700" cy="36957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65340" y="1914381"/>
            <a:ext cx="6848308" cy="423333"/>
          </a:xfrm>
          <a:prstGeom prst="rect">
            <a:avLst/>
          </a:prstGeom>
          <a:noFill/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83556" y="5209556"/>
            <a:ext cx="427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cs typeface="Times New Roman"/>
              </a:rPr>
              <a:t>Log message  from (/</a:t>
            </a:r>
            <a:r>
              <a:rPr lang="en-US" sz="2000" u="sng" dirty="0" err="1" smtClean="0">
                <a:cs typeface="Times New Roman"/>
              </a:rPr>
              <a:t>var</a:t>
            </a:r>
            <a:r>
              <a:rPr lang="en-US" sz="2000" u="sng" dirty="0" smtClean="0">
                <a:cs typeface="Times New Roman"/>
              </a:rPr>
              <a:t>/log/messages)</a:t>
            </a:r>
            <a:endParaRPr lang="en-US" sz="2000" u="sng" dirty="0"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4292" y="5888562"/>
            <a:ext cx="7491748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1F497D"/>
                </a:solidFill>
                <a:cs typeface="Times New Roman"/>
              </a:rPr>
              <a:t>Saturation of the DUT’s connection tracking table due to high number of incoming packets. </a:t>
            </a:r>
            <a:endParaRPr lang="en-US" sz="2400" dirty="0">
              <a:solidFill>
                <a:srgbClr val="1F497D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2146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Failed DUT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854" y="5418666"/>
            <a:ext cx="8229600" cy="67927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31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46111" y="4322095"/>
            <a:ext cx="5446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latin typeface="Times New Roman"/>
                <a:cs typeface="Times New Roman"/>
              </a:rPr>
              <a:t>CPU and Connection Status from DUT Web Interface</a:t>
            </a:r>
            <a:endParaRPr lang="en-US" u="sng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3929" y="5418666"/>
            <a:ext cx="7746919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1F497D"/>
                </a:solidFill>
                <a:cs typeface="Times New Roman"/>
              </a:rPr>
              <a:t>CPU: High usage</a:t>
            </a:r>
          </a:p>
          <a:p>
            <a:r>
              <a:rPr lang="en-US" sz="2400" dirty="0" smtClean="0">
                <a:solidFill>
                  <a:srgbClr val="1F497D"/>
                </a:solidFill>
                <a:cs typeface="Times New Roman"/>
              </a:rPr>
              <a:t>Exhaustion of number of available connections and ports</a:t>
            </a:r>
            <a:endParaRPr lang="en-US" sz="2400" dirty="0">
              <a:solidFill>
                <a:srgbClr val="1F497D"/>
              </a:solidFill>
              <a:cs typeface="Times New Roman"/>
            </a:endParaRPr>
          </a:p>
        </p:txBody>
      </p:sp>
      <p:sp>
        <p:nvSpPr>
          <p:cNvPr id="7" name="Oval 6"/>
          <p:cNvSpPr/>
          <p:nvPr/>
        </p:nvSpPr>
        <p:spPr>
          <a:xfrm>
            <a:off x="6911136" y="2172500"/>
            <a:ext cx="805304" cy="567738"/>
          </a:xfrm>
          <a:prstGeom prst="ellipse">
            <a:avLst/>
          </a:prstGeom>
          <a:noFill/>
          <a:ln w="28575" cmpd="sng">
            <a:solidFill>
              <a:srgbClr val="ED01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080854" y="1417638"/>
            <a:ext cx="7791607" cy="2713210"/>
            <a:chOff x="375254" y="1311781"/>
            <a:chExt cx="8239577" cy="2869203"/>
          </a:xfrm>
        </p:grpSpPr>
        <p:grpSp>
          <p:nvGrpSpPr>
            <p:cNvPr id="11" name="Group 10"/>
            <p:cNvGrpSpPr/>
            <p:nvPr/>
          </p:nvGrpSpPr>
          <p:grpSpPr>
            <a:xfrm>
              <a:off x="375254" y="1311781"/>
              <a:ext cx="8239577" cy="2869203"/>
              <a:chOff x="375254" y="1311781"/>
              <a:chExt cx="8239577" cy="2869203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6046" y="1311781"/>
                <a:ext cx="8128785" cy="1556869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254" y="2999884"/>
                <a:ext cx="8170433" cy="1181100"/>
              </a:xfrm>
              <a:prstGeom prst="rect">
                <a:avLst/>
              </a:prstGeom>
            </p:spPr>
          </p:pic>
        </p:grpSp>
        <p:sp>
          <p:nvSpPr>
            <p:cNvPr id="16" name="Oval 15"/>
            <p:cNvSpPr/>
            <p:nvPr/>
          </p:nvSpPr>
          <p:spPr>
            <a:xfrm>
              <a:off x="6913155" y="3520989"/>
              <a:ext cx="805304" cy="567738"/>
            </a:xfrm>
            <a:prstGeom prst="ellipse">
              <a:avLst/>
            </a:prstGeom>
            <a:noFill/>
            <a:ln w="28575" cmpd="sng">
              <a:solidFill>
                <a:srgbClr val="ED011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878638" y="2172500"/>
              <a:ext cx="805304" cy="567738"/>
            </a:xfrm>
            <a:prstGeom prst="ellipse">
              <a:avLst/>
            </a:prstGeom>
            <a:noFill/>
            <a:ln w="28575" cmpd="sng">
              <a:solidFill>
                <a:srgbClr val="ED011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2726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Reasons of NAT Table </a:t>
            </a:r>
            <a:r>
              <a:rPr lang="en-US" dirty="0"/>
              <a:t>E</a:t>
            </a:r>
            <a:r>
              <a:rPr lang="en-US" dirty="0" smtClean="0"/>
              <a:t>xhaustion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it-IT" sz="2800" dirty="0" err="1"/>
              <a:t>I</a:t>
            </a:r>
            <a:r>
              <a:rPr lang="it-IT" sz="2800" dirty="0" err="1" smtClean="0"/>
              <a:t>nsufficient</a:t>
            </a:r>
            <a:r>
              <a:rPr lang="de-DE" sz="2800" dirty="0" smtClean="0"/>
              <a:t> </a:t>
            </a:r>
            <a:r>
              <a:rPr lang="de-DE" sz="2800" dirty="0" err="1" smtClean="0"/>
              <a:t>capacity</a:t>
            </a:r>
            <a:r>
              <a:rPr lang="de-DE" sz="2800" dirty="0" smtClean="0"/>
              <a:t> </a:t>
            </a:r>
            <a:r>
              <a:rPr lang="de-DE" sz="2800" dirty="0" err="1"/>
              <a:t>of</a:t>
            </a:r>
            <a:r>
              <a:rPr lang="de-DE" sz="2800" dirty="0"/>
              <a:t> </a:t>
            </a:r>
            <a:r>
              <a:rPr lang="de-DE" sz="2800" dirty="0" smtClean="0"/>
              <a:t>NAT </a:t>
            </a:r>
            <a:r>
              <a:rPr lang="de-DE" sz="2800" dirty="0" err="1" smtClean="0"/>
              <a:t>table</a:t>
            </a:r>
            <a:r>
              <a:rPr lang="de-DE" sz="2800" dirty="0" smtClean="0"/>
              <a:t> net.ipv4</a:t>
            </a:r>
            <a:r>
              <a:rPr lang="de-DE" sz="2800" dirty="0"/>
              <a:t>.</a:t>
            </a:r>
            <a:r>
              <a:rPr lang="de-DE" sz="2800" dirty="0" smtClean="0"/>
              <a:t>ip_conntrack_max </a:t>
            </a:r>
          </a:p>
          <a:p>
            <a:pPr lvl="1"/>
            <a:r>
              <a:rPr lang="de-DE" dirty="0" smtClean="0"/>
              <a:t>Default: 4096 </a:t>
            </a:r>
            <a:r>
              <a:rPr lang="de-DE" dirty="0" err="1" smtClean="0"/>
              <a:t>entries</a:t>
            </a:r>
            <a:r>
              <a:rPr lang="de-DE" dirty="0" smtClean="0"/>
              <a:t> </a:t>
            </a:r>
          </a:p>
          <a:p>
            <a:r>
              <a:rPr lang="en-US" sz="2800" dirty="0" smtClean="0"/>
              <a:t>High "</a:t>
            </a:r>
            <a:r>
              <a:rPr lang="en-US" sz="2800" dirty="0"/>
              <a:t>Established Connection" timeout time: </a:t>
            </a:r>
            <a:r>
              <a:rPr lang="en-US" sz="2800" dirty="0" err="1"/>
              <a:t>ip_conntrack_tcp_timeout_established</a:t>
            </a:r>
            <a:r>
              <a:rPr lang="en-US" sz="2800" dirty="0"/>
              <a:t> </a:t>
            </a:r>
            <a:r>
              <a:rPr lang="en-US" sz="2800" dirty="0" smtClean="0"/>
              <a:t>= </a:t>
            </a:r>
            <a:r>
              <a:rPr lang="en-US" sz="2800" dirty="0"/>
              <a:t>5 </a:t>
            </a:r>
            <a:r>
              <a:rPr lang="en-US" sz="2800" dirty="0" smtClean="0"/>
              <a:t>days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67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00118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Defect Differentiation</a:t>
            </a:r>
          </a:p>
          <a:p>
            <a:pPr lvl="1" algn="just"/>
            <a:r>
              <a:rPr lang="en-US" sz="2000" dirty="0" smtClean="0"/>
              <a:t>7 types of observed defects with ICMP and HTTP defects representing more than half (60%) of total defects.</a:t>
            </a:r>
          </a:p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Downsizing Ratio</a:t>
            </a:r>
          </a:p>
          <a:p>
            <a:pPr lvl="1" algn="just"/>
            <a:r>
              <a:rPr lang="en-US" sz="2000" dirty="0" smtClean="0"/>
              <a:t>Downsizing Ratio:  77% (BD) and 80% (LD)</a:t>
            </a:r>
          </a:p>
          <a:p>
            <a:pPr lvl="1" algn="just"/>
            <a:r>
              <a:rPr lang="en-US" sz="2000" dirty="0">
                <a:solidFill>
                  <a:srgbClr val="000000"/>
                </a:solidFill>
              </a:rPr>
              <a:t>Downsizing Processing Time: LD is 3.1 times slower than BD</a:t>
            </a:r>
          </a:p>
          <a:p>
            <a:pPr lvl="1" algn="just"/>
            <a:r>
              <a:rPr lang="en-US" sz="2000" dirty="0" smtClean="0">
                <a:solidFill>
                  <a:srgbClr val="000000"/>
                </a:solidFill>
              </a:rPr>
              <a:t>Number of Iterations</a:t>
            </a:r>
            <a:r>
              <a:rPr lang="en-US" sz="2000" dirty="0">
                <a:solidFill>
                  <a:srgbClr val="000000"/>
                </a:solidFill>
              </a:rPr>
              <a:t>:  LD requires about 5 times more iterations than </a:t>
            </a:r>
            <a:r>
              <a:rPr lang="en-US" sz="2000" dirty="0" smtClean="0">
                <a:solidFill>
                  <a:srgbClr val="000000"/>
                </a:solidFill>
              </a:rPr>
              <a:t>BD</a:t>
            </a:r>
          </a:p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Replay Throughput and Defects </a:t>
            </a:r>
          </a:p>
          <a:p>
            <a:pPr lvl="1" algn="just"/>
            <a:r>
              <a:rPr lang="en-US" sz="2000" dirty="0" smtClean="0"/>
              <a:t>DUTs are more likely to produce more defects when tested in higher replay throughput (1.5 – 2.8 times more defects)</a:t>
            </a:r>
          </a:p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Possible Defects Causes:</a:t>
            </a:r>
          </a:p>
          <a:p>
            <a:pPr lvl="1" algn="just"/>
            <a:r>
              <a:rPr lang="en-US" sz="2000" dirty="0" smtClean="0"/>
              <a:t>Size of NAT Table</a:t>
            </a:r>
            <a:endParaRPr lang="de-DE" sz="2000" dirty="0" smtClean="0"/>
          </a:p>
          <a:p>
            <a:pPr lvl="1" algn="just"/>
            <a:r>
              <a:rPr lang="en-US" sz="2000" dirty="0" smtClean="0"/>
              <a:t>DUT’s </a:t>
            </a:r>
            <a:r>
              <a:rPr lang="en-US" sz="2000" dirty="0"/>
              <a:t>Failure to handle more active </a:t>
            </a:r>
            <a:r>
              <a:rPr lang="en-US" sz="2000" dirty="0" smtClean="0"/>
              <a:t>Connections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276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 Works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Introducing more probing techniques in order to figure out DUTs internal defects and performance</a:t>
            </a:r>
          </a:p>
          <a:p>
            <a:r>
              <a:rPr lang="en-US" sz="3600" dirty="0" smtClean="0"/>
              <a:t>Evaluating defects not related to DUTs’ ability to respond to status query requests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269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26023"/>
            <a:ext cx="7498080" cy="4800600"/>
          </a:xfrm>
        </p:spPr>
        <p:txBody>
          <a:bodyPr>
            <a:noAutofit/>
          </a:bodyPr>
          <a:lstStyle/>
          <a:p>
            <a:pPr marL="533400" lvl="0" indent="-350838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Y. D. Lin, I. W. Chen, P. C. Lin, C. S. Chen, C.H. Hsu, “On Campus Beta Site: Architecture Designs, Operational Experience, and Top Product Defects,” </a:t>
            </a:r>
            <a:r>
              <a:rPr lang="en-US" sz="1200" i="1" dirty="0"/>
              <a:t>IEEE Communication Magazine, 2010</a:t>
            </a:r>
            <a:endParaRPr lang="en-US" sz="1200" dirty="0"/>
          </a:p>
          <a:p>
            <a:pPr marL="533400" lvl="0" indent="-350838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M. K. </a:t>
            </a:r>
            <a:r>
              <a:rPr lang="en-US" sz="1200" dirty="0" err="1"/>
              <a:t>Daskalantonakis</a:t>
            </a:r>
            <a:r>
              <a:rPr lang="en-US" sz="1200" dirty="0"/>
              <a:t>, “A Practical View of Software Management and Implementation Experiences within Motorola,” </a:t>
            </a:r>
            <a:r>
              <a:rPr lang="en-US" sz="1200" i="1" dirty="0"/>
              <a:t>IEEE Trans. Software Eng., </a:t>
            </a:r>
            <a:r>
              <a:rPr lang="en-US" sz="1200" dirty="0"/>
              <a:t>vol. 18, no. 11, 1992, pp. 998–1009.</a:t>
            </a:r>
          </a:p>
          <a:p>
            <a:pPr marL="533400" lvl="0" indent="-350838">
              <a:lnSpc>
                <a:spcPct val="110000"/>
              </a:lnSpc>
              <a:buFont typeface="+mj-lt"/>
              <a:buAutoNum type="arabicPeriod"/>
            </a:pPr>
            <a:r>
              <a:rPr lang="en-US" sz="1200" dirty="0" err="1"/>
              <a:t>Alessio</a:t>
            </a:r>
            <a:r>
              <a:rPr lang="en-US" sz="1200" dirty="0"/>
              <a:t> </a:t>
            </a:r>
            <a:r>
              <a:rPr lang="en-US" sz="1200" dirty="0" err="1"/>
              <a:t>Botta</a:t>
            </a:r>
            <a:r>
              <a:rPr lang="en-US" sz="1200" dirty="0"/>
              <a:t>, Alberto </a:t>
            </a:r>
            <a:r>
              <a:rPr lang="en-US" sz="1200" dirty="0" err="1"/>
              <a:t>Dainotti</a:t>
            </a:r>
            <a:r>
              <a:rPr lang="en-US" sz="1200" dirty="0"/>
              <a:t>, Antonio </a:t>
            </a:r>
            <a:r>
              <a:rPr lang="en-US" sz="1200" dirty="0" err="1"/>
              <a:t>Pescape</a:t>
            </a:r>
            <a:r>
              <a:rPr lang="en-US" sz="1200" dirty="0"/>
              <a:t>, and Giorgio </a:t>
            </a:r>
            <a:r>
              <a:rPr lang="en-US" sz="1200" dirty="0" err="1"/>
              <a:t>Ventre</a:t>
            </a:r>
            <a:r>
              <a:rPr lang="en-US" sz="1200" dirty="0"/>
              <a:t> “Reducing Network Traffic Data Sets” </a:t>
            </a:r>
            <a:r>
              <a:rPr lang="en-US" sz="1200" i="1" dirty="0"/>
              <a:t>ICC 2007 </a:t>
            </a:r>
            <a:r>
              <a:rPr lang="en-US" sz="1200" i="1" dirty="0" smtClean="0"/>
              <a:t>proceeding</a:t>
            </a:r>
            <a:r>
              <a:rPr lang="en-US" sz="1200" dirty="0" smtClean="0"/>
              <a:t> </a:t>
            </a:r>
            <a:endParaRPr lang="en-US" sz="1200" dirty="0"/>
          </a:p>
          <a:p>
            <a:pPr marL="533400" lvl="0" indent="-350838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“Entropy-Based Reduction of Traffic Data”, </a:t>
            </a:r>
            <a:r>
              <a:rPr lang="en-US" sz="1200" i="1" dirty="0"/>
              <a:t>IEEE Communications Letters, Vol.11, No.2, February 2007.</a:t>
            </a:r>
            <a:endParaRPr lang="en-US" sz="1200" dirty="0"/>
          </a:p>
          <a:p>
            <a:pPr marL="533400" lvl="0" indent="-350838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Y. Liu, D. </a:t>
            </a:r>
            <a:r>
              <a:rPr lang="en-US" sz="1200" dirty="0" err="1"/>
              <a:t>Towsley</a:t>
            </a:r>
            <a:r>
              <a:rPr lang="en-US" sz="1200" dirty="0"/>
              <a:t>, J. </a:t>
            </a:r>
            <a:r>
              <a:rPr lang="en-US" sz="1200" dirty="0" err="1"/>
              <a:t>Weng</a:t>
            </a:r>
            <a:r>
              <a:rPr lang="en-US" sz="1200" dirty="0"/>
              <a:t>, D. </a:t>
            </a:r>
            <a:r>
              <a:rPr lang="en-US" sz="1200" dirty="0" err="1"/>
              <a:t>Goeckel</a:t>
            </a:r>
            <a:r>
              <a:rPr lang="en-US" sz="1200" dirty="0"/>
              <a:t>, “An Information Theoretic Approach to Network Trace Compression”, </a:t>
            </a:r>
            <a:r>
              <a:rPr lang="en-US" sz="1200" i="1" dirty="0"/>
              <a:t>UM-CS-2005-003 TR, Jan 2005</a:t>
            </a:r>
            <a:endParaRPr lang="en-US" sz="1200" dirty="0"/>
          </a:p>
          <a:p>
            <a:pPr marL="533400" lvl="0" indent="-350838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Y. Liu, D. </a:t>
            </a:r>
            <a:r>
              <a:rPr lang="en-US" sz="1200" dirty="0" err="1"/>
              <a:t>Towsley</a:t>
            </a:r>
            <a:r>
              <a:rPr lang="en-US" sz="1200" dirty="0"/>
              <a:t>, T. Ye, and J. </a:t>
            </a:r>
            <a:r>
              <a:rPr lang="en-US" sz="1200" dirty="0" err="1"/>
              <a:t>Bolot</a:t>
            </a:r>
            <a:r>
              <a:rPr lang="en-US" sz="1200" dirty="0"/>
              <a:t>, “An Information-theoretic Approach to Network Monitoring and Measurement” </a:t>
            </a:r>
            <a:r>
              <a:rPr lang="en-US" sz="1200" i="1" dirty="0"/>
              <a:t>IMC 2005</a:t>
            </a:r>
            <a:endParaRPr lang="en-US" sz="1200" dirty="0"/>
          </a:p>
          <a:p>
            <a:pPr marL="533400" lvl="0" indent="-350838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G. </a:t>
            </a:r>
            <a:r>
              <a:rPr lang="en-US" sz="1200" dirty="0" err="1"/>
              <a:t>Iannaccone</a:t>
            </a:r>
            <a:r>
              <a:rPr lang="en-US" sz="1200" dirty="0"/>
              <a:t>, C. </a:t>
            </a:r>
            <a:r>
              <a:rPr lang="en-US" sz="1200" dirty="0" err="1"/>
              <a:t>Diot</a:t>
            </a:r>
            <a:r>
              <a:rPr lang="en-US" sz="1200" dirty="0"/>
              <a:t>, I. Graham, and N. </a:t>
            </a:r>
            <a:r>
              <a:rPr lang="en-US" sz="1200" dirty="0" err="1"/>
              <a:t>McKeown</a:t>
            </a:r>
            <a:r>
              <a:rPr lang="en-US" sz="1200" dirty="0"/>
              <a:t>. “Monitoring very high speed links,” </a:t>
            </a:r>
            <a:r>
              <a:rPr lang="en-US" sz="1200" i="1" dirty="0"/>
              <a:t>Proceedings of ACM Internet Measurement Workshop</a:t>
            </a:r>
            <a:r>
              <a:rPr lang="en-US" sz="1200" dirty="0"/>
              <a:t>, November 2001.</a:t>
            </a:r>
          </a:p>
          <a:p>
            <a:pPr marL="533400" lvl="0" indent="-350838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M. </a:t>
            </a:r>
            <a:r>
              <a:rPr lang="en-US" sz="1200" dirty="0" err="1"/>
              <a:t>Peuhkuri</a:t>
            </a:r>
            <a:r>
              <a:rPr lang="en-US" sz="1200" dirty="0"/>
              <a:t>. “A method to compress and anonymize packet traces,” </a:t>
            </a:r>
            <a:r>
              <a:rPr lang="en-US" sz="1200" i="1" dirty="0"/>
              <a:t>Proceedings of ACM Internet Measurement Workshop, November 2001.</a:t>
            </a:r>
            <a:endParaRPr lang="en-US" sz="1200" dirty="0"/>
          </a:p>
          <a:p>
            <a:pPr marL="533400" lvl="0" indent="-350838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Y. Liu, D. </a:t>
            </a:r>
            <a:r>
              <a:rPr lang="en-US" sz="1200" dirty="0" err="1"/>
              <a:t>Towsley</a:t>
            </a:r>
            <a:r>
              <a:rPr lang="en-US" sz="1200" dirty="0"/>
              <a:t>, T. Ye, and J. </a:t>
            </a:r>
            <a:r>
              <a:rPr lang="en-US" sz="1200" dirty="0" err="1"/>
              <a:t>Bolot</a:t>
            </a:r>
            <a:r>
              <a:rPr lang="en-US" sz="1200" dirty="0"/>
              <a:t>, “An Information-theoretic Approach to Network Monitoring and Measurement,” </a:t>
            </a:r>
            <a:r>
              <a:rPr lang="en-US" sz="1200" i="1" dirty="0"/>
              <a:t>IMC 2005</a:t>
            </a:r>
            <a:endParaRPr lang="en-US" sz="1200" dirty="0"/>
          </a:p>
          <a:p>
            <a:pPr marL="533400" lvl="0" indent="-350838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K. C. </a:t>
            </a:r>
            <a:r>
              <a:rPr lang="en-US" sz="1200" dirty="0" err="1"/>
              <a:t>Claffy</a:t>
            </a:r>
            <a:r>
              <a:rPr lang="en-US" sz="1200" dirty="0"/>
              <a:t>, G. C. </a:t>
            </a:r>
            <a:r>
              <a:rPr lang="en-US" sz="1200" dirty="0" err="1"/>
              <a:t>Polyzos</a:t>
            </a:r>
            <a:r>
              <a:rPr lang="en-US" sz="1200" dirty="0"/>
              <a:t>, and H. W. Braun, “Applications of Sampling Methodologies to Network Traffic Characterization,” </a:t>
            </a:r>
            <a:r>
              <a:rPr lang="en-US" sz="1200" i="1" dirty="0"/>
              <a:t>ACM </a:t>
            </a:r>
            <a:r>
              <a:rPr lang="en-US" sz="1200" i="1" dirty="0" smtClean="0"/>
              <a:t>SIGCOMM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402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696912" lvl="0" indent="-514350">
              <a:buFont typeface="+mj-lt"/>
              <a:buAutoNum type="arabicPeriod" startAt="11"/>
            </a:pPr>
            <a:r>
              <a:rPr lang="en-US" dirty="0" smtClean="0"/>
              <a:t>K</a:t>
            </a:r>
            <a:r>
              <a:rPr lang="en-US" dirty="0"/>
              <a:t>. C. </a:t>
            </a:r>
            <a:r>
              <a:rPr lang="en-US" dirty="0" err="1"/>
              <a:t>Claffy</a:t>
            </a:r>
            <a:r>
              <a:rPr lang="en-US" dirty="0"/>
              <a:t>, G. C. </a:t>
            </a:r>
            <a:r>
              <a:rPr lang="en-US" dirty="0" err="1"/>
              <a:t>Polyzos</a:t>
            </a:r>
            <a:r>
              <a:rPr lang="en-US" dirty="0"/>
              <a:t>, and H. W. Braun, “Applications of Sampling Methodologies to Network Traffic Characterization,” </a:t>
            </a:r>
            <a:r>
              <a:rPr lang="en-US" i="1" dirty="0"/>
              <a:t>ACM </a:t>
            </a:r>
            <a:r>
              <a:rPr lang="en-US" i="1" dirty="0" smtClean="0"/>
              <a:t>SIGCOMM</a:t>
            </a:r>
          </a:p>
          <a:p>
            <a:pPr marL="696912" lvl="0" indent="-514350">
              <a:buFont typeface="+mj-lt"/>
              <a:buAutoNum type="arabicPeriod" startAt="11"/>
            </a:pPr>
            <a:r>
              <a:rPr lang="en-US" dirty="0" err="1" smtClean="0"/>
              <a:t>Szabó</a:t>
            </a:r>
            <a:r>
              <a:rPr lang="en-US" dirty="0" smtClean="0"/>
              <a:t>, G., </a:t>
            </a:r>
            <a:r>
              <a:rPr lang="en-US" dirty="0" err="1" smtClean="0"/>
              <a:t>Szabó</a:t>
            </a:r>
            <a:r>
              <a:rPr lang="en-US" dirty="0" smtClean="0"/>
              <a:t>, I., </a:t>
            </a:r>
            <a:r>
              <a:rPr lang="en-US" dirty="0" err="1" smtClean="0"/>
              <a:t>Orincsay</a:t>
            </a:r>
            <a:r>
              <a:rPr lang="en-US" dirty="0" smtClean="0"/>
              <a:t>, D “Accurate Traffic Classification,” </a:t>
            </a:r>
            <a:r>
              <a:rPr lang="en-US" i="1" dirty="0" smtClean="0"/>
              <a:t>IEEE WOWMOM, </a:t>
            </a:r>
            <a:r>
              <a:rPr lang="en-US" i="1" dirty="0" err="1" smtClean="0"/>
              <a:t>Finnland</a:t>
            </a:r>
            <a:r>
              <a:rPr lang="en-US" i="1" dirty="0" smtClean="0"/>
              <a:t>, June 2007 </a:t>
            </a:r>
            <a:endParaRPr lang="en-US" dirty="0" smtClean="0"/>
          </a:p>
          <a:p>
            <a:pPr marL="696912" lvl="0" indent="-514350">
              <a:buFont typeface="+mj-lt"/>
              <a:buAutoNum type="arabicPeriod" startAt="11"/>
            </a:pPr>
            <a:r>
              <a:rPr lang="en-US" dirty="0" err="1" smtClean="0"/>
              <a:t>Karagiannis</a:t>
            </a:r>
            <a:r>
              <a:rPr lang="en-US" dirty="0" smtClean="0"/>
              <a:t>, T., </a:t>
            </a:r>
            <a:r>
              <a:rPr lang="en-US" dirty="0" err="1" smtClean="0"/>
              <a:t>Papagiannaki</a:t>
            </a:r>
            <a:r>
              <a:rPr lang="en-US" dirty="0" smtClean="0"/>
              <a:t>, K., </a:t>
            </a:r>
            <a:r>
              <a:rPr lang="en-US" dirty="0" err="1" smtClean="0"/>
              <a:t>Faloutsos</a:t>
            </a:r>
            <a:r>
              <a:rPr lang="en-US" dirty="0" smtClean="0"/>
              <a:t>, M “BLINC: Multilevel Traffic Classification  in the Dark”, </a:t>
            </a:r>
            <a:r>
              <a:rPr lang="en-US" i="1" dirty="0" smtClean="0"/>
              <a:t>ACM SIGCOMM, Philadelphia, USA, August 2005</a:t>
            </a:r>
            <a:endParaRPr lang="en-US" dirty="0" smtClean="0"/>
          </a:p>
          <a:p>
            <a:pPr marL="696912" lvl="0" indent="-514350">
              <a:buFont typeface="+mj-lt"/>
              <a:buAutoNum type="arabicPeriod" startAt="11"/>
            </a:pPr>
            <a:r>
              <a:rPr lang="en-US" dirty="0" smtClean="0"/>
              <a:t>NBL </a:t>
            </a:r>
            <a:r>
              <a:rPr lang="en-US" dirty="0" err="1" smtClean="0"/>
              <a:t>PCAPLib</a:t>
            </a:r>
            <a:r>
              <a:rPr lang="en-US" dirty="0" smtClean="0"/>
              <a:t>. [Online]. Available: </a:t>
            </a:r>
            <a:r>
              <a:rPr lang="en-US" u="sng" dirty="0" smtClean="0">
                <a:hlinkClick r:id="rId2"/>
              </a:rPr>
              <a:t>http://security.nbl.org.tw/</a:t>
            </a:r>
            <a:endParaRPr lang="en-US" dirty="0" smtClean="0"/>
          </a:p>
          <a:p>
            <a:pPr marL="696912" lvl="0" indent="-514350">
              <a:buFont typeface="+mj-lt"/>
              <a:buAutoNum type="arabicPeriod" startAt="11"/>
            </a:pPr>
            <a:r>
              <a:rPr lang="en-US" dirty="0" smtClean="0"/>
              <a:t> Y-D. Lin, T.-H. Cheng, P.-C. Lin, I.-W. Chen, and Y.-C. </a:t>
            </a:r>
            <a:r>
              <a:rPr lang="en-US" dirty="0" err="1" smtClean="0"/>
              <a:t>Lai,“Low</a:t>
            </a:r>
            <a:r>
              <a:rPr lang="en-US" dirty="0" smtClean="0"/>
              <a:t>-storage capture and loss-recovery stateful replay of real flows,” </a:t>
            </a:r>
            <a:r>
              <a:rPr lang="en-US" i="1" dirty="0" smtClean="0"/>
              <a:t>IEEE Communications Magazine</a:t>
            </a:r>
            <a:r>
              <a:rPr lang="en-US" dirty="0" smtClean="0"/>
              <a:t>, to appear, available upon request.</a:t>
            </a:r>
          </a:p>
          <a:p>
            <a:pPr marL="696912" lvl="0" indent="-514350">
              <a:buFont typeface="+mj-lt"/>
              <a:buAutoNum type="arabicPeriod" startAt="11"/>
            </a:pPr>
            <a:r>
              <a:rPr lang="en-US" dirty="0" smtClean="0"/>
              <a:t>Ying-Dar Lin, </a:t>
            </a:r>
            <a:r>
              <a:rPr lang="en-US" dirty="0" err="1" smtClean="0"/>
              <a:t>Jui-Tsun</a:t>
            </a:r>
            <a:r>
              <a:rPr lang="en-US" dirty="0" smtClean="0"/>
              <a:t> Hung, </a:t>
            </a:r>
            <a:r>
              <a:rPr lang="en-US" dirty="0" err="1" smtClean="0"/>
              <a:t>Ren</a:t>
            </a:r>
            <a:r>
              <a:rPr lang="en-US" dirty="0" smtClean="0"/>
              <a:t>-Hung Hwang, Chun-Nan Lu “</a:t>
            </a:r>
            <a:r>
              <a:rPr lang="en-US" i="1" dirty="0" smtClean="0"/>
              <a:t>In-Lab Live Testing with A Case Study on SOHO Routers</a:t>
            </a:r>
            <a:r>
              <a:rPr lang="en-US" dirty="0" smtClean="0"/>
              <a:t>”</a:t>
            </a:r>
          </a:p>
          <a:p>
            <a:pPr marL="696912" lvl="0" indent="-514350">
              <a:buFont typeface="+mj-lt"/>
              <a:buAutoNum type="arabicPeriod" startAt="11"/>
            </a:pPr>
            <a:r>
              <a:rPr lang="en-US" dirty="0" err="1" smtClean="0"/>
              <a:t>TCPReplay</a:t>
            </a:r>
            <a:r>
              <a:rPr lang="en-US" dirty="0" smtClean="0"/>
              <a:t>.[Online].Available: </a:t>
            </a:r>
            <a:r>
              <a:rPr lang="en-US" u="sng" dirty="0" smtClean="0">
                <a:hlinkClick r:id="rId3"/>
              </a:rPr>
              <a:t>http://tcpreplay.synfin.net/</a:t>
            </a:r>
            <a:endParaRPr lang="en-US" dirty="0" smtClean="0"/>
          </a:p>
          <a:p>
            <a:pPr marL="696912" lvl="0" indent="-514350">
              <a:buFont typeface="+mj-lt"/>
              <a:buAutoNum type="arabicPeriod" startAt="11"/>
            </a:pPr>
            <a:r>
              <a:rPr lang="en-US" dirty="0" smtClean="0"/>
              <a:t>Network Benchmarking Lab.[Online].Available: </a:t>
            </a:r>
            <a:r>
              <a:rPr lang="en-US" u="sng" dirty="0" smtClean="0">
                <a:hlinkClick r:id="rId4"/>
              </a:rPr>
              <a:t>http://nbl.org.tw</a:t>
            </a:r>
            <a:endParaRPr lang="en-US" dirty="0" smtClean="0"/>
          </a:p>
          <a:p>
            <a:pPr marL="696912" lvl="0" indent="-514350">
              <a:buFont typeface="+mj-lt"/>
              <a:buAutoNum type="arabicPeriod" startAt="11"/>
            </a:pPr>
            <a:r>
              <a:rPr lang="en-US" dirty="0" smtClean="0"/>
              <a:t>Binary Search Algorithm.[Online].Available: </a:t>
            </a:r>
            <a:r>
              <a:rPr lang="en-US" u="sng" dirty="0" smtClean="0">
                <a:hlinkClick r:id="rId5"/>
              </a:rPr>
              <a:t>http://en.wikipedia.org/wiki/Binary_search_algorithm</a:t>
            </a:r>
            <a:endParaRPr lang="en-US" u="sng" dirty="0" smtClean="0"/>
          </a:p>
          <a:p>
            <a:pPr marL="696912" lvl="0" indent="-514350">
              <a:buFont typeface="+mj-lt"/>
              <a:buAutoNum type="arabicPeriod" startAt="11"/>
            </a:pPr>
            <a:r>
              <a:rPr lang="en-US" dirty="0" err="1" smtClean="0"/>
              <a:t>Netfilter</a:t>
            </a:r>
            <a:r>
              <a:rPr lang="en-US" dirty="0" smtClean="0"/>
              <a:t>.[Online].Available: http://</a:t>
            </a:r>
            <a:r>
              <a:rPr lang="en-US" dirty="0" err="1" smtClean="0"/>
              <a:t>www.netfilter.org</a:t>
            </a:r>
            <a:endParaRPr lang="en-US" dirty="0" smtClean="0"/>
          </a:p>
          <a:p>
            <a:pPr indent="-160338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47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THANK YOU</a:t>
            </a:r>
            <a:endParaRPr lang="en-US" sz="8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907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8384" y="1447800"/>
            <a:ext cx="8012464" cy="53340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Testing devices with real traffic is challenging: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High </a:t>
            </a:r>
            <a:r>
              <a:rPr lang="en-US" dirty="0" smtClean="0">
                <a:solidFill>
                  <a:srgbClr val="ED011D"/>
                </a:solidFill>
              </a:rPr>
              <a:t>volume</a:t>
            </a:r>
            <a:r>
              <a:rPr lang="en-US" dirty="0" smtClean="0"/>
              <a:t> of captured traces (ie</a:t>
            </a:r>
            <a:r>
              <a:rPr lang="en-US" dirty="0"/>
              <a:t>.</a:t>
            </a:r>
            <a:r>
              <a:rPr lang="en-US" dirty="0" smtClean="0"/>
              <a:t>120 </a:t>
            </a:r>
            <a:r>
              <a:rPr lang="en-US" dirty="0"/>
              <a:t>GB/hour in </a:t>
            </a:r>
            <a:r>
              <a:rPr lang="en-US" dirty="0" smtClean="0"/>
              <a:t>NCTU Beta Site)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</a:rPr>
              <a:t>Storage</a:t>
            </a:r>
            <a:r>
              <a:rPr lang="en-US" dirty="0"/>
              <a:t> of traces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ED011D"/>
                </a:solidFill>
              </a:rPr>
              <a:t>Time</a:t>
            </a:r>
            <a:r>
              <a:rPr lang="en-US" dirty="0" smtClean="0"/>
              <a:t>-consuming process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The replay of 2TB of traces requires 120 hours </a:t>
            </a:r>
          </a:p>
          <a:p>
            <a:pPr lvl="2">
              <a:lnSpc>
                <a:spcPct val="120000"/>
              </a:lnSpc>
            </a:pPr>
            <a:r>
              <a:rPr lang="en-US" sz="3200" dirty="0" smtClean="0"/>
              <a:t>Traces </a:t>
            </a:r>
            <a:r>
              <a:rPr lang="en-US" sz="3200" dirty="0"/>
              <a:t>downsizing is essential to improve testing </a:t>
            </a:r>
            <a:r>
              <a:rPr lang="en-US" sz="3200" dirty="0" smtClean="0"/>
              <a:t>efficiency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1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"/>
    </mc:Choice>
    <mc:Fallback xmlns="">
      <p:transition xmlns:p14="http://schemas.microsoft.com/office/powerpoint/2010/main" spd="slow" advTm="16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8384" y="1218467"/>
            <a:ext cx="8012464" cy="5334000"/>
          </a:xfrm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r>
              <a:rPr lang="en-US" sz="3600" dirty="0"/>
              <a:t>T</a:t>
            </a:r>
            <a:r>
              <a:rPr lang="en-US" sz="3600" dirty="0" smtClean="0"/>
              <a:t>races downsizing is not trivial</a:t>
            </a:r>
          </a:p>
          <a:p>
            <a:pPr lvl="1">
              <a:lnSpc>
                <a:spcPct val="140000"/>
              </a:lnSpc>
            </a:pPr>
            <a:r>
              <a:rPr lang="en-US" sz="3200" dirty="0" smtClean="0"/>
              <a:t>Some issues</a:t>
            </a:r>
          </a:p>
          <a:p>
            <a:pPr lvl="2">
              <a:lnSpc>
                <a:spcPct val="140000"/>
              </a:lnSpc>
            </a:pPr>
            <a:r>
              <a:rPr lang="en-US" sz="2800" dirty="0" smtClean="0"/>
              <a:t>Defect Reproduction</a:t>
            </a:r>
          </a:p>
          <a:p>
            <a:pPr lvl="2">
              <a:lnSpc>
                <a:spcPct val="140000"/>
              </a:lnSpc>
            </a:pPr>
            <a:r>
              <a:rPr lang="en-US" sz="2800" dirty="0" smtClean="0"/>
              <a:t>Reduced Testing </a:t>
            </a:r>
            <a:r>
              <a:rPr lang="en-US" sz="2800" dirty="0"/>
              <a:t>T</a:t>
            </a:r>
            <a:r>
              <a:rPr lang="en-US" sz="2800" dirty="0" smtClean="0"/>
              <a:t>ime</a:t>
            </a:r>
          </a:p>
          <a:p>
            <a:pPr lvl="2">
              <a:lnSpc>
                <a:spcPct val="140000"/>
              </a:lnSpc>
            </a:pPr>
            <a:r>
              <a:rPr lang="en-US" sz="2800" dirty="0" smtClean="0"/>
              <a:t>Storage: reduce volume of traces</a:t>
            </a:r>
          </a:p>
          <a:p>
            <a:pPr lvl="1">
              <a:lnSpc>
                <a:spcPct val="140000"/>
              </a:lnSpc>
            </a:pPr>
            <a:r>
              <a:rPr lang="en-US" sz="3200" dirty="0"/>
              <a:t>Downsized </a:t>
            </a:r>
            <a:r>
              <a:rPr lang="en-US" sz="3200" dirty="0" smtClean="0"/>
              <a:t>traces should be representative of raw traces.</a:t>
            </a:r>
          </a:p>
          <a:p>
            <a:pPr lvl="1">
              <a:lnSpc>
                <a:spcPct val="120000"/>
              </a:lnSpc>
            </a:pPr>
            <a:endParaRPr lang="en-US" sz="3600" dirty="0"/>
          </a:p>
          <a:p>
            <a:pPr lvl="1"/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"/>
    </mc:Choice>
    <mc:Fallback xmlns="">
      <p:transition xmlns:p14="http://schemas.microsoft.com/office/powerpoint/2010/main" spd="slow" advTm="11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105" y="115869"/>
            <a:ext cx="812089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Related Works (1)</a:t>
            </a:r>
            <a:br>
              <a:rPr lang="en-US" dirty="0" smtClean="0"/>
            </a:br>
            <a:r>
              <a:rPr lang="en-US" sz="4000" dirty="0" smtClean="0"/>
              <a:t>Overview of In-Lab Replay Testing (ILRT)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5568" y="1733226"/>
            <a:ext cx="2816934" cy="2588857"/>
          </a:xfrm>
        </p:spPr>
        <p:txBody>
          <a:bodyPr>
            <a:noAutofit/>
          </a:bodyPr>
          <a:lstStyle/>
          <a:p>
            <a:r>
              <a:rPr lang="en-US" sz="2400" dirty="0" smtClean="0"/>
              <a:t>NCTU Beta Site</a:t>
            </a:r>
          </a:p>
          <a:p>
            <a:r>
              <a:rPr lang="en-US" sz="2400" dirty="0" smtClean="0"/>
              <a:t>NBL: Network Benchmarking Lab</a:t>
            </a:r>
          </a:p>
          <a:p>
            <a:r>
              <a:rPr lang="en-US" sz="2400" dirty="0" smtClean="0"/>
              <a:t>DUT: Device Under Test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6</a:t>
            </a:fld>
            <a:endParaRPr lang="en-US"/>
          </a:p>
        </p:txBody>
      </p:sp>
      <p:pic>
        <p:nvPicPr>
          <p:cNvPr id="5" name="Content Placeholder 4"/>
          <p:cNvPicPr>
            <a:picLocks/>
          </p:cNvPicPr>
          <p:nvPr/>
        </p:nvPicPr>
        <p:blipFill rotWithShape="1">
          <a:blip r:embed="rId3"/>
          <a:srcRect t="-889" b="-256"/>
          <a:stretch/>
        </p:blipFill>
        <p:spPr>
          <a:xfrm>
            <a:off x="1111305" y="1733226"/>
            <a:ext cx="5152937" cy="39339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16893" y="5989739"/>
            <a:ext cx="3404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ILRT Architecture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975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717"/>
    </mc:Choice>
    <mc:Fallback xmlns="">
      <p:transition xmlns:p14="http://schemas.microsoft.com/office/powerpoint/2010/main" spd="slow" advTm="4171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6200" y="10657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Related </a:t>
            </a:r>
            <a:r>
              <a:rPr lang="en-US" dirty="0" smtClean="0"/>
              <a:t>Works (2)</a:t>
            </a:r>
            <a:br>
              <a:rPr lang="en-US" dirty="0" smtClean="0"/>
            </a:br>
            <a:r>
              <a:rPr lang="en-US" dirty="0" smtClean="0"/>
              <a:t>“Bug Traces” Collection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ZEP:Traces collection flowchar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887" y="1417638"/>
            <a:ext cx="6728444" cy="39762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352237" y="5163059"/>
            <a:ext cx="4091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n</a:t>
            </a:r>
            <a:r>
              <a:rPr lang="en-US" sz="2400" dirty="0"/>
              <a:t> </a:t>
            </a:r>
            <a:r>
              <a:rPr lang="en-US" sz="2400" dirty="0" smtClean="0"/>
              <a:t>= 2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111304" y="5649345"/>
            <a:ext cx="7822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sz="2400" dirty="0" smtClean="0"/>
              <a:t>“</a:t>
            </a:r>
            <a:r>
              <a:rPr lang="en-US" sz="2400" b="1" dirty="0" smtClean="0">
                <a:solidFill>
                  <a:srgbClr val="FF0000"/>
                </a:solidFill>
              </a:rPr>
              <a:t>Bug traces</a:t>
            </a:r>
            <a:r>
              <a:rPr lang="en-US" sz="2400" dirty="0" smtClean="0"/>
              <a:t>”: traces </a:t>
            </a:r>
            <a:r>
              <a:rPr lang="en-US" sz="2400" dirty="0"/>
              <a:t>that </a:t>
            </a:r>
            <a:r>
              <a:rPr lang="en-US" sz="2400" dirty="0" smtClean="0"/>
              <a:t>have triggered some defects of </a:t>
            </a:r>
            <a:r>
              <a:rPr lang="en-US" sz="2400" dirty="0"/>
              <a:t>devices during </a:t>
            </a:r>
            <a:r>
              <a:rPr lang="en-US" sz="2400" dirty="0" smtClean="0"/>
              <a:t>test.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732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7524" y="199942"/>
            <a:ext cx="7498080" cy="1143000"/>
          </a:xfrm>
        </p:spPr>
        <p:txBody>
          <a:bodyPr/>
          <a:lstStyle/>
          <a:p>
            <a:r>
              <a:rPr lang="en-US" dirty="0" smtClean="0"/>
              <a:t>Related Works (3)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3873300"/>
              </p:ext>
            </p:extLst>
          </p:nvPr>
        </p:nvGraphicFramePr>
        <p:xfrm>
          <a:off x="1111301" y="1447800"/>
          <a:ext cx="7815597" cy="4888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039"/>
                <a:gridCol w="1068513"/>
                <a:gridCol w="921675"/>
                <a:gridCol w="1326954"/>
                <a:gridCol w="1069558"/>
                <a:gridCol w="189885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Related</a:t>
                      </a:r>
                      <a:r>
                        <a:rPr lang="en-US" sz="1400" baseline="0" dirty="0" smtClean="0">
                          <a:latin typeface="+mj-lt"/>
                          <a:cs typeface="Times New Roman"/>
                        </a:rPr>
                        <a:t> Works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Type of traces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Defect-based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Objective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Source of Traces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Method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Entropy-Based Reduction</a:t>
                      </a:r>
                      <a:r>
                        <a:rPr lang="en-US" sz="1400" dirty="0" smtClean="0">
                          <a:effectLst/>
                          <a:latin typeface="+mj-lt"/>
                          <a:cs typeface="Times New Roman"/>
                        </a:rPr>
                        <a:t>, 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Offline</a:t>
                      </a:r>
                      <a:r>
                        <a:rPr lang="en-US" sz="1400" baseline="0" dirty="0" smtClean="0">
                          <a:latin typeface="+mj-lt"/>
                          <a:cs typeface="Times New Roman"/>
                        </a:rPr>
                        <a:t> 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No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Off-line approach for reducing large data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 set applied to gaming traces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Improve Analysis and Storage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Counter-strike game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Removal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 of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 data with </a:t>
                      </a: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redundancy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 at packet level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Characterization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 and Modeling of network traffic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Reducing Network Traffic Data Sets 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  <a:p>
                      <a:pPr>
                        <a:lnSpc>
                          <a:spcPct val="120000"/>
                        </a:lnSpc>
                      </a:pP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Network Trace Compression, 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On-line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No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Low bandwidth communication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unknown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Compression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/>
                        </a:rPr>
                        <a:t>of packet headers</a:t>
                      </a:r>
                      <a:r>
                        <a:rPr lang="en-US" sz="1400" dirty="0" smtClean="0">
                          <a:effectLst/>
                          <a:latin typeface="+mj-lt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effectLst/>
                          <a:latin typeface="+mj-lt"/>
                          <a:cs typeface="Times New Roman"/>
                        </a:rPr>
                        <a:t>Prediction:</a:t>
                      </a:r>
                      <a:r>
                        <a:rPr lang="en-US" sz="1400" baseline="0" dirty="0" smtClean="0">
                          <a:effectLst/>
                          <a:latin typeface="+mj-lt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+mj-lt"/>
                          <a:cs typeface="Times New Roman"/>
                        </a:rPr>
                        <a:t>25% compression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Our</a:t>
                      </a:r>
                      <a:r>
                        <a:rPr lang="en-US" sz="1400" baseline="0" dirty="0" smtClean="0">
                          <a:latin typeface="+mj-lt"/>
                          <a:cs typeface="Times New Roman"/>
                        </a:rPr>
                        <a:t> work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Offline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Yes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Defect-driven</a:t>
                      </a:r>
                      <a:r>
                        <a:rPr lang="en-US" sz="1400" baseline="0" dirty="0" smtClean="0">
                          <a:latin typeface="+mj-lt"/>
                          <a:cs typeface="Times New Roman"/>
                        </a:rPr>
                        <a:t> packet Traces downsizing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Real</a:t>
                      </a:r>
                      <a:r>
                        <a:rPr lang="en-US" sz="1400" baseline="0" dirty="0" smtClean="0">
                          <a:latin typeface="+mj-lt"/>
                          <a:cs typeface="Times New Roman"/>
                        </a:rPr>
                        <a:t> traffic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400" dirty="0" smtClean="0">
                          <a:latin typeface="+mj-lt"/>
                          <a:cs typeface="Times New Roman"/>
                        </a:rPr>
                        <a:t>Linear</a:t>
                      </a:r>
                      <a:r>
                        <a:rPr lang="en-US" sz="1400" baseline="0" dirty="0" smtClean="0">
                          <a:latin typeface="+mj-lt"/>
                          <a:cs typeface="Times New Roman"/>
                        </a:rPr>
                        <a:t> &amp; Binary Downsizing method using replay technique</a:t>
                      </a:r>
                      <a:endParaRPr lang="en-US" sz="1400" dirty="0">
                        <a:latin typeface="+mj-lt"/>
                        <a:cs typeface="Times New Roman"/>
                      </a:endParaRPr>
                    </a:p>
                  </a:txBody>
                  <a:tcPr marL="83325" marR="83325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11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8"/>
    </mc:Choice>
    <mc:Fallback xmlns="">
      <p:transition xmlns:p14="http://schemas.microsoft.com/office/powerpoint/2010/main" spd="slow" advTm="72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178040" cy="4800600"/>
          </a:xfrm>
        </p:spPr>
        <p:txBody>
          <a:bodyPr/>
          <a:lstStyle/>
          <a:p>
            <a:r>
              <a:rPr lang="en-US" dirty="0" smtClean="0"/>
              <a:t>Notation Table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9F0C-42A3-D24D-B83B-9D92988BE947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411834"/>
              </p:ext>
            </p:extLst>
          </p:nvPr>
        </p:nvGraphicFramePr>
        <p:xfrm>
          <a:off x="1086635" y="2330450"/>
          <a:ext cx="8152297" cy="3290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6" name="Document" r:id="rId4" imgW="5626100" imgH="2197100" progId="Word.Document.12">
                  <p:link updateAutomatic="1"/>
                </p:oleObj>
              </mc:Choice>
              <mc:Fallback>
                <p:oleObj name="Document" r:id="rId4" imgW="5626100" imgH="21971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86635" y="2330450"/>
                        <a:ext cx="8152297" cy="32904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287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8"/>
    </mc:Choice>
    <mc:Fallback xmlns="">
      <p:transition xmlns:p14="http://schemas.microsoft.com/office/powerpoint/2010/main" spd="slow" advTm="77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|0|0|0|0|0.3|0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30216</TotalTime>
  <Words>2138</Words>
  <Application>Microsoft Macintosh PowerPoint</Application>
  <PresentationFormat>On-screen Show (4:3)</PresentationFormat>
  <Paragraphs>516</Paragraphs>
  <Slides>37</Slides>
  <Notes>35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4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Solstice</vt:lpstr>
      <vt:lpstr>\\localhost\Users\mac\Dropbox\LAB_THESIS\Thesis_Editing\Macintosh HD:Users:mac:Dropbox:LAB_THESIS:Thesis_Editing:FINAL_THESIS:THESIS_08062012_ZONGO .docx!OLE_LINK3</vt:lpstr>
      <vt:lpstr>\\localhost\Users\mac\Dropbox\LAB_THESIS\Thesis_Editing\Macintosh HD:Users:mac:Dropbox:LAB_THESIS:Thesis_Editing:THESIS_18052012 .docx!OLE_LINK2</vt:lpstr>
      <vt:lpstr>\\localhost\Users\mac\Dropbox\LAB_THESIS\Thesis_Editing\Macintosh HD:Users:mac:Dropbox:LAB_THESIS:Thesis_Editing:THESIS_18052012 .docx!OLE_LINK2</vt:lpstr>
      <vt:lpstr>\\localhost\Users\mac\Dropbox\LAB_THESIS\Thesis_Editing\Macintosh HD:Users:mac:Dropbox:LAB_THESIS:Thesis_Editing:FINAL_THESIS:THESIS_26052012_ZONGO .docx!OLE_LINK4</vt:lpstr>
      <vt:lpstr>Identifying and Downsizing Packet Traces Triggering Defects in Networking Devices</vt:lpstr>
      <vt:lpstr>OUTLINE</vt:lpstr>
      <vt:lpstr>Background</vt:lpstr>
      <vt:lpstr>Motivations(1)</vt:lpstr>
      <vt:lpstr>Motivations(2)</vt:lpstr>
      <vt:lpstr>Related Works (1) Overview of In-Lab Replay Testing (ILRT)</vt:lpstr>
      <vt:lpstr>Related Works (2) “Bug Traces” Collection Process</vt:lpstr>
      <vt:lpstr>Related Works (3)</vt:lpstr>
      <vt:lpstr>Problem Statement (1)</vt:lpstr>
      <vt:lpstr>Problem Statement (2)</vt:lpstr>
      <vt:lpstr>Solution Approach</vt:lpstr>
      <vt:lpstr>Linear Downsizing</vt:lpstr>
      <vt:lpstr>Linear Downsizing </vt:lpstr>
      <vt:lpstr>Binary Downsizing</vt:lpstr>
      <vt:lpstr>Evaluation</vt:lpstr>
      <vt:lpstr>Sample Traces</vt:lpstr>
      <vt:lpstr>Overview of Defects</vt:lpstr>
      <vt:lpstr>Defects Distribution (1)</vt:lpstr>
      <vt:lpstr>Defects Distribution (2)</vt:lpstr>
      <vt:lpstr>Sample of Downsized Traces</vt:lpstr>
      <vt:lpstr>Downsizing Ratio</vt:lpstr>
      <vt:lpstr>Comparison of Two DR Evaluation Methods</vt:lpstr>
      <vt:lpstr>Comparison of Two DR Algorithms</vt:lpstr>
      <vt:lpstr>Performance of LD and BD </vt:lpstr>
      <vt:lpstr>Illustration of BD</vt:lpstr>
      <vt:lpstr>Illustration of LD</vt:lpstr>
      <vt:lpstr>Replay Throughput and Defects(1) </vt:lpstr>
      <vt:lpstr>Replay Throughput and Defects(2) </vt:lpstr>
      <vt:lpstr>Case Study:  Investigation of Defects Causes</vt:lpstr>
      <vt:lpstr>Hanged DUT Log Message   </vt:lpstr>
      <vt:lpstr>Failed DUT Status</vt:lpstr>
      <vt:lpstr>Reasons of NAT Table Exhaustion </vt:lpstr>
      <vt:lpstr>Conclusions</vt:lpstr>
      <vt:lpstr>Future Works </vt:lpstr>
      <vt:lpstr>References (1)</vt:lpstr>
      <vt:lpstr>References (2)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</dc:creator>
  <cp:lastModifiedBy>Mac</cp:lastModifiedBy>
  <cp:revision>929</cp:revision>
  <cp:lastPrinted>2012-06-07T06:16:25Z</cp:lastPrinted>
  <dcterms:created xsi:type="dcterms:W3CDTF">2012-04-26T18:06:18Z</dcterms:created>
  <dcterms:modified xsi:type="dcterms:W3CDTF">2012-07-09T03:39:30Z</dcterms:modified>
</cp:coreProperties>
</file>