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tags/tag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charts/chart3.xml" ContentType="application/vnd.openxmlformats-officedocument.drawingml.chart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22.xml" ContentType="application/vnd.openxmlformats-officedocument.presentationml.notesSlide+xml"/>
  <Override PartName="/ppt/charts/chart6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handoutMasterIdLst>
    <p:handoutMasterId r:id="rId39"/>
  </p:handoutMasterIdLst>
  <p:sldIdLst>
    <p:sldId id="256" r:id="rId2"/>
    <p:sldId id="266" r:id="rId3"/>
    <p:sldId id="257" r:id="rId4"/>
    <p:sldId id="334" r:id="rId5"/>
    <p:sldId id="272" r:id="rId6"/>
    <p:sldId id="286" r:id="rId7"/>
    <p:sldId id="259" r:id="rId8"/>
    <p:sldId id="324" r:id="rId9"/>
    <p:sldId id="341" r:id="rId10"/>
    <p:sldId id="273" r:id="rId11"/>
    <p:sldId id="293" r:id="rId12"/>
    <p:sldId id="274" r:id="rId13"/>
    <p:sldId id="278" r:id="rId14"/>
    <p:sldId id="388" r:id="rId15"/>
    <p:sldId id="267" r:id="rId16"/>
    <p:sldId id="269" r:id="rId17"/>
    <p:sldId id="310" r:id="rId18"/>
    <p:sldId id="311" r:id="rId19"/>
    <p:sldId id="328" r:id="rId20"/>
    <p:sldId id="332" r:id="rId21"/>
    <p:sldId id="335" r:id="rId22"/>
    <p:sldId id="338" r:id="rId23"/>
    <p:sldId id="386" r:id="rId24"/>
    <p:sldId id="387" r:id="rId25"/>
    <p:sldId id="364" r:id="rId26"/>
    <p:sldId id="365" r:id="rId27"/>
    <p:sldId id="348" r:id="rId28"/>
    <p:sldId id="373" r:id="rId29"/>
    <p:sldId id="363" r:id="rId30"/>
    <p:sldId id="337" r:id="rId31"/>
    <p:sldId id="343" r:id="rId32"/>
    <p:sldId id="344" r:id="rId33"/>
    <p:sldId id="372" r:id="rId34"/>
    <p:sldId id="258" r:id="rId35"/>
    <p:sldId id="347" r:id="rId36"/>
    <p:sldId id="389" r:id="rId37"/>
  </p:sldIdLst>
  <p:sldSz cx="9144000" cy="6858000" type="screen4x3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3300"/>
    <a:srgbClr val="B67414"/>
    <a:srgbClr val="FB635F"/>
    <a:srgbClr val="FFA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83193" autoAdjust="0"/>
  </p:normalViewPr>
  <p:slideViewPr>
    <p:cSldViewPr>
      <p:cViewPr>
        <p:scale>
          <a:sx n="70" d="100"/>
          <a:sy n="70" d="100"/>
        </p:scale>
        <p:origin x="-1974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23526;&#39511;&#27284;&#26696;\Ex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L:\&#23526;&#39511;&#27284;&#26696;\Exp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L:\&#23526;&#39511;&#27284;&#26696;\Exp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23526;&#39511;&#27284;&#26696;\Exp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J:\&#23526;&#39511;&#27284;&#26696;\Ex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343016426624252"/>
          <c:y val="5.1400554097404488E-2"/>
          <c:w val="0.84688022078702341"/>
          <c:h val="0.6487459900845727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'CPU-MEM'!$K$1</c:f>
              <c:strCache>
                <c:ptCount val="1"/>
                <c:pt idx="0">
                  <c:v>DMP-turn off all probes (1)</c:v>
                </c:pt>
              </c:strCache>
            </c:strRef>
          </c:tx>
          <c:invertIfNegative val="0"/>
          <c:val>
            <c:numRef>
              <c:f>'CPU-MEM'!$Q$1</c:f>
              <c:numCache>
                <c:formatCode>0.00%</c:formatCode>
                <c:ptCount val="1"/>
                <c:pt idx="0">
                  <c:v>0.19083132265847752</c:v>
                </c:pt>
              </c:numCache>
            </c:numRef>
          </c:val>
        </c:ser>
        <c:ser>
          <c:idx val="2"/>
          <c:order val="1"/>
          <c:tx>
            <c:strRef>
              <c:f>'CPU-MEM'!$U$1</c:f>
              <c:strCache>
                <c:ptCount val="1"/>
                <c:pt idx="0">
                  <c:v>DMP-turn on process level probes (2)</c:v>
                </c:pt>
              </c:strCache>
            </c:strRef>
          </c:tx>
          <c:invertIfNegative val="0"/>
          <c:val>
            <c:numRef>
              <c:f>'CPU-MEM'!$AB$1</c:f>
              <c:numCache>
                <c:formatCode>0.00%</c:formatCode>
                <c:ptCount val="1"/>
                <c:pt idx="0">
                  <c:v>0.1928054397894276</c:v>
                </c:pt>
              </c:numCache>
            </c:numRef>
          </c:val>
        </c:ser>
        <c:ser>
          <c:idx val="3"/>
          <c:order val="2"/>
          <c:tx>
            <c:strRef>
              <c:f>'CPU-MEM'!$AE$1</c:f>
              <c:strCache>
                <c:ptCount val="1"/>
                <c:pt idx="0">
                  <c:v>DMP-turn on method level probes (3)</c:v>
                </c:pt>
              </c:strCache>
            </c:strRef>
          </c:tx>
          <c:invertIfNegative val="0"/>
          <c:val>
            <c:numRef>
              <c:f>'CPU-MEM'!$AK$1</c:f>
              <c:numCache>
                <c:formatCode>0.00%</c:formatCode>
                <c:ptCount val="1"/>
                <c:pt idx="0">
                  <c:v>0.33761789866198716</c:v>
                </c:pt>
              </c:numCache>
            </c:numRef>
          </c:val>
        </c:ser>
        <c:ser>
          <c:idx val="4"/>
          <c:order val="3"/>
          <c:tx>
            <c:strRef>
              <c:f>'CPU-MEM'!$AO$1</c:f>
              <c:strCache>
                <c:ptCount val="1"/>
                <c:pt idx="0">
                  <c:v>DMP-turn on all probes (4)</c:v>
                </c:pt>
              </c:strCache>
            </c:strRef>
          </c:tx>
          <c:invertIfNegative val="0"/>
          <c:val>
            <c:numRef>
              <c:f>'CPU-MEM'!$AV$1</c:f>
              <c:numCache>
                <c:formatCode>0.00%</c:formatCode>
                <c:ptCount val="1"/>
                <c:pt idx="0">
                  <c:v>0.43757402939241036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86217472"/>
        <c:axId val="86219008"/>
      </c:barChart>
      <c:catAx>
        <c:axId val="86217472"/>
        <c:scaling>
          <c:orientation val="minMax"/>
        </c:scaling>
        <c:delete val="1"/>
        <c:axPos val="b"/>
        <c:majorTickMark val="none"/>
        <c:minorTickMark val="none"/>
        <c:tickLblPos val="nextTo"/>
        <c:crossAx val="86219008"/>
        <c:crosses val="autoZero"/>
        <c:auto val="1"/>
        <c:lblAlgn val="ctr"/>
        <c:lblOffset val="100"/>
        <c:noMultiLvlLbl val="0"/>
      </c:catAx>
      <c:valAx>
        <c:axId val="86219008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crossAx val="86217472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455688844263595E-2"/>
          <c:y val="4.0731760510077104E-2"/>
          <c:w val="0.88593581003716815"/>
          <c:h val="0.60300557823938494"/>
        </c:manualLayout>
      </c:layout>
      <c:lineChart>
        <c:grouping val="standard"/>
        <c:varyColors val="0"/>
        <c:ser>
          <c:idx val="0"/>
          <c:order val="0"/>
          <c:tx>
            <c:strRef>
              <c:f>'CPU-MEM'!$A$1</c:f>
              <c:strCache>
                <c:ptCount val="1"/>
                <c:pt idx="0">
                  <c:v>Origin browser</c:v>
                </c:pt>
              </c:strCache>
            </c:strRef>
          </c:tx>
          <c:val>
            <c:numRef>
              <c:f>'CPU-MEM'!$D$5:$D$17</c:f>
              <c:numCache>
                <c:formatCode>0%</c:formatCode>
                <c:ptCount val="13"/>
                <c:pt idx="0">
                  <c:v>0.63666666666666671</c:v>
                </c:pt>
                <c:pt idx="1">
                  <c:v>0.40333333333333332</c:v>
                </c:pt>
                <c:pt idx="2">
                  <c:v>9.3333333333333338E-2</c:v>
                </c:pt>
                <c:pt idx="3">
                  <c:v>0.53666666666666663</c:v>
                </c:pt>
                <c:pt idx="4">
                  <c:v>0.78333333333333321</c:v>
                </c:pt>
                <c:pt idx="5">
                  <c:v>0.84</c:v>
                </c:pt>
                <c:pt idx="6">
                  <c:v>0.84</c:v>
                </c:pt>
                <c:pt idx="7">
                  <c:v>0.71666666666666667</c:v>
                </c:pt>
                <c:pt idx="8">
                  <c:v>0.83666666666666656</c:v>
                </c:pt>
                <c:pt idx="9">
                  <c:v>0.85333333333333339</c:v>
                </c:pt>
                <c:pt idx="10">
                  <c:v>0.89</c:v>
                </c:pt>
                <c:pt idx="11">
                  <c:v>0.58333333333333337</c:v>
                </c:pt>
                <c:pt idx="12">
                  <c:v>0.15000000000000002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'CPU-MEM'!$K$1</c:f>
              <c:strCache>
                <c:ptCount val="1"/>
                <c:pt idx="0">
                  <c:v>DMP-turn off all probes</c:v>
                </c:pt>
              </c:strCache>
            </c:strRef>
          </c:tx>
          <c:val>
            <c:numRef>
              <c:f>'CPU-MEM'!$N$5:$N$21</c:f>
              <c:numCache>
                <c:formatCode>0%</c:formatCode>
                <c:ptCount val="17"/>
                <c:pt idx="0">
                  <c:v>0.64</c:v>
                </c:pt>
                <c:pt idx="1">
                  <c:v>0.53666666666666663</c:v>
                </c:pt>
                <c:pt idx="2">
                  <c:v>0.64333333333333342</c:v>
                </c:pt>
                <c:pt idx="3">
                  <c:v>0.22</c:v>
                </c:pt>
                <c:pt idx="4">
                  <c:v>0.70000000000000007</c:v>
                </c:pt>
                <c:pt idx="5">
                  <c:v>0.69000000000000006</c:v>
                </c:pt>
                <c:pt idx="6">
                  <c:v>0.86333333333333329</c:v>
                </c:pt>
                <c:pt idx="7">
                  <c:v>0.85333333333333339</c:v>
                </c:pt>
                <c:pt idx="8">
                  <c:v>0.83</c:v>
                </c:pt>
                <c:pt idx="9">
                  <c:v>0.82666666666666666</c:v>
                </c:pt>
                <c:pt idx="10">
                  <c:v>0.85</c:v>
                </c:pt>
                <c:pt idx="11">
                  <c:v>0.75666666666666671</c:v>
                </c:pt>
                <c:pt idx="12">
                  <c:v>0.85666666666666658</c:v>
                </c:pt>
                <c:pt idx="13">
                  <c:v>0.86</c:v>
                </c:pt>
                <c:pt idx="14">
                  <c:v>0.84666666666666668</c:v>
                </c:pt>
                <c:pt idx="15">
                  <c:v>0.22333333333333336</c:v>
                </c:pt>
                <c:pt idx="16">
                  <c:v>0.28000000000000003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'CPU-MEM'!$U$1</c:f>
              <c:strCache>
                <c:ptCount val="1"/>
                <c:pt idx="0">
                  <c:v>DMP-turn on process level probes</c:v>
                </c:pt>
              </c:strCache>
            </c:strRef>
          </c:tx>
          <c:val>
            <c:numRef>
              <c:f>'CPU-MEM'!$X$5:$X$21</c:f>
              <c:numCache>
                <c:formatCode>0%</c:formatCode>
                <c:ptCount val="17"/>
                <c:pt idx="0">
                  <c:v>0.58333333333333337</c:v>
                </c:pt>
                <c:pt idx="1">
                  <c:v>0.71</c:v>
                </c:pt>
                <c:pt idx="2">
                  <c:v>0.72666666666666657</c:v>
                </c:pt>
                <c:pt idx="3">
                  <c:v>0.20333333333333334</c:v>
                </c:pt>
                <c:pt idx="4">
                  <c:v>0.72333333333333327</c:v>
                </c:pt>
                <c:pt idx="5">
                  <c:v>0.65666666666666662</c:v>
                </c:pt>
                <c:pt idx="6">
                  <c:v>0.83333333333333337</c:v>
                </c:pt>
                <c:pt idx="7">
                  <c:v>0.83333333333333337</c:v>
                </c:pt>
                <c:pt idx="8">
                  <c:v>0.83000000000000007</c:v>
                </c:pt>
                <c:pt idx="9">
                  <c:v>0.77666666666666673</c:v>
                </c:pt>
                <c:pt idx="10">
                  <c:v>0.86</c:v>
                </c:pt>
                <c:pt idx="11">
                  <c:v>0.82666666666666666</c:v>
                </c:pt>
                <c:pt idx="12">
                  <c:v>0.84333333333333338</c:v>
                </c:pt>
                <c:pt idx="13">
                  <c:v>0.9</c:v>
                </c:pt>
                <c:pt idx="14">
                  <c:v>0.71</c:v>
                </c:pt>
                <c:pt idx="15">
                  <c:v>0.16666666666666666</c:v>
                </c:pt>
                <c:pt idx="16">
                  <c:v>0.33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'CPU-MEM'!$AE$1</c:f>
              <c:strCache>
                <c:ptCount val="1"/>
                <c:pt idx="0">
                  <c:v>DMP-turn on method level probes</c:v>
                </c:pt>
              </c:strCache>
            </c:strRef>
          </c:tx>
          <c:val>
            <c:numRef>
              <c:f>'CPU-MEM'!$AH$5:$AH$22</c:f>
              <c:numCache>
                <c:formatCode>0%</c:formatCode>
                <c:ptCount val="18"/>
                <c:pt idx="0">
                  <c:v>0.73999999999999988</c:v>
                </c:pt>
                <c:pt idx="1">
                  <c:v>0.72000000000000008</c:v>
                </c:pt>
                <c:pt idx="2">
                  <c:v>0.65333333333333332</c:v>
                </c:pt>
                <c:pt idx="3">
                  <c:v>0.3066666666666667</c:v>
                </c:pt>
                <c:pt idx="4">
                  <c:v>0.72333333333333327</c:v>
                </c:pt>
                <c:pt idx="5">
                  <c:v>0.85666666666666658</c:v>
                </c:pt>
                <c:pt idx="6">
                  <c:v>0.73666666666666669</c:v>
                </c:pt>
                <c:pt idx="7">
                  <c:v>0.82</c:v>
                </c:pt>
                <c:pt idx="8">
                  <c:v>0.83666666666666656</c:v>
                </c:pt>
                <c:pt idx="9">
                  <c:v>0.83666666666666656</c:v>
                </c:pt>
                <c:pt idx="10">
                  <c:v>0.80000000000000016</c:v>
                </c:pt>
                <c:pt idx="11">
                  <c:v>0.71666666666666679</c:v>
                </c:pt>
                <c:pt idx="12">
                  <c:v>0.79666666666666675</c:v>
                </c:pt>
                <c:pt idx="13">
                  <c:v>0.8566666666666668</c:v>
                </c:pt>
                <c:pt idx="14">
                  <c:v>0.83666666666666678</c:v>
                </c:pt>
                <c:pt idx="15">
                  <c:v>0.50333333333333341</c:v>
                </c:pt>
                <c:pt idx="16">
                  <c:v>0.15666666666666668</c:v>
                </c:pt>
                <c:pt idx="17">
                  <c:v>0.24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'CPU-MEM'!$AO$1</c:f>
              <c:strCache>
                <c:ptCount val="1"/>
                <c:pt idx="0">
                  <c:v>DMP-turn on all probes</c:v>
                </c:pt>
              </c:strCache>
            </c:strRef>
          </c:tx>
          <c:val>
            <c:numRef>
              <c:f>'CPU-MEM'!$AR$5:$AR$23</c:f>
              <c:numCache>
                <c:formatCode>0%</c:formatCode>
                <c:ptCount val="19"/>
                <c:pt idx="0">
                  <c:v>0.58666666666666678</c:v>
                </c:pt>
                <c:pt idx="1">
                  <c:v>0.67333333333333334</c:v>
                </c:pt>
                <c:pt idx="2">
                  <c:v>0.77999999999999992</c:v>
                </c:pt>
                <c:pt idx="3">
                  <c:v>0.49999999999999994</c:v>
                </c:pt>
                <c:pt idx="4">
                  <c:v>0.35666666666666669</c:v>
                </c:pt>
                <c:pt idx="5">
                  <c:v>0.76333333333333331</c:v>
                </c:pt>
                <c:pt idx="6">
                  <c:v>0.79333333333333333</c:v>
                </c:pt>
                <c:pt idx="7">
                  <c:v>0.85</c:v>
                </c:pt>
                <c:pt idx="8">
                  <c:v>0.82666666666666677</c:v>
                </c:pt>
                <c:pt idx="9">
                  <c:v>0.85333333333333339</c:v>
                </c:pt>
                <c:pt idx="10">
                  <c:v>0.84333333333333327</c:v>
                </c:pt>
                <c:pt idx="11">
                  <c:v>0.81666666666666676</c:v>
                </c:pt>
                <c:pt idx="12">
                  <c:v>0.72666666666666668</c:v>
                </c:pt>
                <c:pt idx="13">
                  <c:v>0.82</c:v>
                </c:pt>
                <c:pt idx="14">
                  <c:v>0.85333333333333339</c:v>
                </c:pt>
                <c:pt idx="15">
                  <c:v>0.88</c:v>
                </c:pt>
                <c:pt idx="16">
                  <c:v>0.64</c:v>
                </c:pt>
                <c:pt idx="17">
                  <c:v>0.17333333333333334</c:v>
                </c:pt>
                <c:pt idx="18">
                  <c:v>0.26333333333333336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2305280"/>
        <c:axId val="92306816"/>
      </c:lineChart>
      <c:catAx>
        <c:axId val="92305280"/>
        <c:scaling>
          <c:orientation val="minMax"/>
        </c:scaling>
        <c:delete val="0"/>
        <c:axPos val="b"/>
        <c:majorTickMark val="none"/>
        <c:minorTickMark val="none"/>
        <c:tickLblPos val="nextTo"/>
        <c:crossAx val="92306816"/>
        <c:crosses val="autoZero"/>
        <c:auto val="1"/>
        <c:lblAlgn val="ctr"/>
        <c:lblOffset val="100"/>
        <c:noMultiLvlLbl val="0"/>
      </c:catAx>
      <c:valAx>
        <c:axId val="9230681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crossAx val="92305280"/>
        <c:crosses val="autoZero"/>
        <c:crossBetween val="between"/>
      </c:valAx>
    </c:plotArea>
    <c:legend>
      <c:legendPos val="b"/>
      <c:overlay val="0"/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553332179938707"/>
          <c:y val="4.8501555382735255E-2"/>
          <c:w val="0.86784841345996289"/>
          <c:h val="0.5008214365070548"/>
        </c:manualLayout>
      </c:layout>
      <c:lineChart>
        <c:grouping val="standard"/>
        <c:varyColors val="0"/>
        <c:ser>
          <c:idx val="0"/>
          <c:order val="0"/>
          <c:tx>
            <c:strRef>
              <c:f>'CPU-MEM'!$A$1</c:f>
              <c:strCache>
                <c:ptCount val="1"/>
                <c:pt idx="0">
                  <c:v>Origin browser</c:v>
                </c:pt>
              </c:strCache>
            </c:strRef>
          </c:tx>
          <c:val>
            <c:numRef>
              <c:f>'CPU-MEM'!$I$5:$I$10</c:f>
              <c:numCache>
                <c:formatCode>General</c:formatCode>
                <c:ptCount val="6"/>
                <c:pt idx="0">
                  <c:v>5652</c:v>
                </c:pt>
                <c:pt idx="1">
                  <c:v>9245.3333333333339</c:v>
                </c:pt>
                <c:pt idx="2">
                  <c:v>11466.666666666666</c:v>
                </c:pt>
                <c:pt idx="3">
                  <c:v>13746.666666666666</c:v>
                </c:pt>
                <c:pt idx="4">
                  <c:v>14540</c:v>
                </c:pt>
                <c:pt idx="5">
                  <c:v>14582.666666666666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'CPU-MEM'!$K$1</c:f>
              <c:strCache>
                <c:ptCount val="1"/>
                <c:pt idx="0">
                  <c:v>DMP-turn off all probes</c:v>
                </c:pt>
              </c:strCache>
            </c:strRef>
          </c:tx>
          <c:val>
            <c:numRef>
              <c:f>'CPU-MEM'!$S$16:$S$23</c:f>
              <c:numCache>
                <c:formatCode>General</c:formatCode>
                <c:ptCount val="8"/>
                <c:pt idx="0">
                  <c:v>5720</c:v>
                </c:pt>
                <c:pt idx="1">
                  <c:v>8252</c:v>
                </c:pt>
                <c:pt idx="2">
                  <c:v>10024</c:v>
                </c:pt>
                <c:pt idx="3">
                  <c:v>11214.666666666666</c:v>
                </c:pt>
                <c:pt idx="4">
                  <c:v>13392</c:v>
                </c:pt>
                <c:pt idx="5">
                  <c:v>14934.666666666666</c:v>
                </c:pt>
                <c:pt idx="6">
                  <c:v>15434.666666666666</c:v>
                </c:pt>
                <c:pt idx="7">
                  <c:v>15433.333333333334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'CPU-MEM'!$U$1</c:f>
              <c:strCache>
                <c:ptCount val="1"/>
                <c:pt idx="0">
                  <c:v>DMP-turn on process level probes</c:v>
                </c:pt>
              </c:strCache>
            </c:strRef>
          </c:tx>
          <c:val>
            <c:numRef>
              <c:f>'CPU-MEM'!$AC$5:$AC$12</c:f>
              <c:numCache>
                <c:formatCode>General</c:formatCode>
                <c:ptCount val="8"/>
                <c:pt idx="0">
                  <c:v>5694.666666666667</c:v>
                </c:pt>
                <c:pt idx="1">
                  <c:v>9417.3333333333339</c:v>
                </c:pt>
                <c:pt idx="2">
                  <c:v>10416</c:v>
                </c:pt>
                <c:pt idx="3">
                  <c:v>12796</c:v>
                </c:pt>
                <c:pt idx="4">
                  <c:v>14286.666666666666</c:v>
                </c:pt>
                <c:pt idx="5">
                  <c:v>14852</c:v>
                </c:pt>
                <c:pt idx="6">
                  <c:v>14924</c:v>
                </c:pt>
                <c:pt idx="7">
                  <c:v>15236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'CPU-MEM'!$AE$1</c:f>
              <c:strCache>
                <c:ptCount val="1"/>
                <c:pt idx="0">
                  <c:v>DMP-turn on method level probes</c:v>
                </c:pt>
              </c:strCache>
            </c:strRef>
          </c:tx>
          <c:val>
            <c:numRef>
              <c:f>'CPU-MEM'!$AM$17:$AM$24</c:f>
              <c:numCache>
                <c:formatCode>General</c:formatCode>
                <c:ptCount val="8"/>
                <c:pt idx="0">
                  <c:v>5438.666666666667</c:v>
                </c:pt>
                <c:pt idx="1">
                  <c:v>9376</c:v>
                </c:pt>
                <c:pt idx="2">
                  <c:v>10256</c:v>
                </c:pt>
                <c:pt idx="3">
                  <c:v>11602.666666666666</c:v>
                </c:pt>
                <c:pt idx="4">
                  <c:v>13743.666666666666</c:v>
                </c:pt>
                <c:pt idx="5">
                  <c:v>15097.333333333334</c:v>
                </c:pt>
                <c:pt idx="6">
                  <c:v>15556</c:v>
                </c:pt>
                <c:pt idx="7">
                  <c:v>15685.333333333334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'CPU-MEM'!$AO$1</c:f>
              <c:strCache>
                <c:ptCount val="1"/>
                <c:pt idx="0">
                  <c:v>DMP-turn on all probes</c:v>
                </c:pt>
              </c:strCache>
            </c:strRef>
          </c:tx>
          <c:val>
            <c:numRef>
              <c:f>'CPU-MEM'!$AW$18:$AW$25</c:f>
              <c:numCache>
                <c:formatCode>General</c:formatCode>
                <c:ptCount val="8"/>
                <c:pt idx="0">
                  <c:v>5468</c:v>
                </c:pt>
                <c:pt idx="1">
                  <c:v>9609.3333333333339</c:v>
                </c:pt>
                <c:pt idx="2">
                  <c:v>10064</c:v>
                </c:pt>
                <c:pt idx="3">
                  <c:v>10713.333333333334</c:v>
                </c:pt>
                <c:pt idx="4">
                  <c:v>12925.333333333334</c:v>
                </c:pt>
                <c:pt idx="5">
                  <c:v>14669.333333333334</c:v>
                </c:pt>
                <c:pt idx="6">
                  <c:v>15344</c:v>
                </c:pt>
                <c:pt idx="7">
                  <c:v>15681.333333333334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102464"/>
        <c:axId val="93104000"/>
      </c:lineChart>
      <c:catAx>
        <c:axId val="93102464"/>
        <c:scaling>
          <c:orientation val="minMax"/>
        </c:scaling>
        <c:delete val="0"/>
        <c:axPos val="b"/>
        <c:majorTickMark val="none"/>
        <c:minorTickMark val="none"/>
        <c:tickLblPos val="nextTo"/>
        <c:crossAx val="93104000"/>
        <c:crosses val="autoZero"/>
        <c:auto val="1"/>
        <c:lblAlgn val="ctr"/>
        <c:lblOffset val="100"/>
        <c:noMultiLvlLbl val="0"/>
      </c:catAx>
      <c:valAx>
        <c:axId val="93104000"/>
        <c:scaling>
          <c:orientation val="minMax"/>
          <c:max val="16000"/>
          <c:min val="4000"/>
        </c:scaling>
        <c:delete val="0"/>
        <c:axPos val="l"/>
        <c:numFmt formatCode="General" sourceLinked="1"/>
        <c:majorTickMark val="none"/>
        <c:minorTickMark val="none"/>
        <c:tickLblPos val="nextTo"/>
        <c:crossAx val="9310246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txPr>
        <a:bodyPr/>
        <a:lstStyle/>
        <a:p>
          <a:pPr>
            <a:defRPr sz="1800"/>
          </a:pPr>
          <a:endParaRPr lang="zh-TW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Browsing</c:v>
                </c:pt>
              </c:strCache>
            </c:strRef>
          </c:tx>
          <c:dLbls>
            <c:dLbl>
              <c:idx val="0"/>
              <c:layout>
                <c:manualLayout>
                  <c:x val="0.1229668539915318"/>
                  <c:y val="-0.1534674808859621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1274065613080028"/>
                  <c:y val="0.3169802471442567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6.4143432365539627E-2"/>
                  <c:y val="9.7306107402207829E-3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dirty="0"/>
                      <a:t>Update browser settings and data to </a:t>
                    </a:r>
                    <a:r>
                      <a:rPr lang="en-US" altLang="en-US" dirty="0" smtClean="0"/>
                      <a:t>the database</a:t>
                    </a:r>
                    <a:r>
                      <a:rPr lang="en-US" altLang="en-US" dirty="0"/>
                      <a:t>
4.46%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37372217130195412"/>
                  <c:y val="-2.382500429245235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000"/>
                </a:pPr>
                <a:endParaRPr lang="zh-TW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工作表1!$A$2:$A$5</c:f>
              <c:strCache>
                <c:ptCount val="4"/>
                <c:pt idx="0">
                  <c:v>Receive network data &amp; draw web view</c:v>
                </c:pt>
                <c:pt idx="1">
                  <c:v>Initial Android system resource and framework of view</c:v>
                </c:pt>
                <c:pt idx="2">
                  <c:v>Update browser settings and data to database</c:v>
                </c:pt>
                <c:pt idx="3">
                  <c:v>Other functions (More than 220)</c:v>
                </c:pt>
              </c:strCache>
            </c:strRef>
          </c:cat>
          <c:val>
            <c:numRef>
              <c:f>工作表1!$B$2:$B$5</c:f>
              <c:numCache>
                <c:formatCode>0.00%</c:formatCode>
                <c:ptCount val="4"/>
                <c:pt idx="0">
                  <c:v>0.82969999999999999</c:v>
                </c:pt>
                <c:pt idx="1">
                  <c:v>5.0200000000000002E-2</c:v>
                </c:pt>
                <c:pt idx="2">
                  <c:v>4.4600000000000001E-2</c:v>
                </c:pt>
                <c:pt idx="3">
                  <c:v>7.5499999999999998E-2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zh-TW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LogSpace!$U$3</c:f>
              <c:strCache>
                <c:ptCount val="1"/>
                <c:pt idx="0">
                  <c:v>1</c:v>
                </c:pt>
              </c:strCache>
            </c:strRef>
          </c:tx>
          <c:invertIfNegative val="0"/>
          <c:dLbls>
            <c:spPr>
              <a:ln>
                <a:solidFill>
                  <a:srgbClr val="FF0000"/>
                </a:solidFill>
              </a:ln>
            </c:spPr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LogSpace!$U$207</c:f>
              <c:numCache>
                <c:formatCode>0_ </c:formatCode>
                <c:ptCount val="1"/>
                <c:pt idx="0">
                  <c:v>353.39417499999996</c:v>
                </c:pt>
              </c:numCache>
            </c:numRef>
          </c:val>
        </c:ser>
        <c:ser>
          <c:idx val="1"/>
          <c:order val="1"/>
          <c:tx>
            <c:strRef>
              <c:f>LogSpace!$Z$3</c:f>
              <c:strCache>
                <c:ptCount val="1"/>
                <c:pt idx="0">
                  <c:v>5</c:v>
                </c:pt>
              </c:strCache>
            </c:strRef>
          </c:tx>
          <c:invertIfNegative val="0"/>
          <c:val>
            <c:numRef>
              <c:f>LogSpace!$Z$207</c:f>
              <c:numCache>
                <c:formatCode>0_ </c:formatCode>
                <c:ptCount val="1"/>
                <c:pt idx="0">
                  <c:v>256.19561499999998</c:v>
                </c:pt>
              </c:numCache>
            </c:numRef>
          </c:val>
        </c:ser>
        <c:ser>
          <c:idx val="2"/>
          <c:order val="2"/>
          <c:tx>
            <c:strRef>
              <c:f>LogSpace!$AE$3</c:f>
              <c:strCache>
                <c:ptCount val="1"/>
                <c:pt idx="0">
                  <c:v>10</c:v>
                </c:pt>
              </c:strCache>
            </c:strRef>
          </c:tx>
          <c:invertIfNegative val="0"/>
          <c:val>
            <c:numRef>
              <c:f>LogSpace!$AE$207</c:f>
              <c:numCache>
                <c:formatCode>0_ </c:formatCode>
                <c:ptCount val="1"/>
                <c:pt idx="0">
                  <c:v>316.92559499999999</c:v>
                </c:pt>
              </c:numCache>
            </c:numRef>
          </c:val>
        </c:ser>
        <c:ser>
          <c:idx val="3"/>
          <c:order val="3"/>
          <c:tx>
            <c:strRef>
              <c:f>LogSpace!$AJ$3</c:f>
              <c:strCache>
                <c:ptCount val="1"/>
                <c:pt idx="0">
                  <c:v>25</c:v>
                </c:pt>
              </c:strCache>
            </c:strRef>
          </c:tx>
          <c:invertIfNegative val="0"/>
          <c:val>
            <c:numRef>
              <c:f>LogSpace!$AJ$207</c:f>
              <c:numCache>
                <c:formatCode>0_ </c:formatCode>
                <c:ptCount val="1"/>
                <c:pt idx="0">
                  <c:v>418.39656500000001</c:v>
                </c:pt>
              </c:numCache>
            </c:numRef>
          </c:val>
        </c:ser>
        <c:ser>
          <c:idx val="4"/>
          <c:order val="4"/>
          <c:tx>
            <c:strRef>
              <c:f>LogSpace!$AO$3</c:f>
              <c:strCache>
                <c:ptCount val="1"/>
                <c:pt idx="0">
                  <c:v>50</c:v>
                </c:pt>
              </c:strCache>
            </c:strRef>
          </c:tx>
          <c:invertIfNegative val="0"/>
          <c:val>
            <c:numRef>
              <c:f>LogSpace!$AO$207</c:f>
              <c:numCache>
                <c:formatCode>0_ </c:formatCode>
                <c:ptCount val="1"/>
                <c:pt idx="0">
                  <c:v>497.43709999999999</c:v>
                </c:pt>
              </c:numCache>
            </c:numRef>
          </c:val>
        </c:ser>
        <c:ser>
          <c:idx val="5"/>
          <c:order val="5"/>
          <c:tx>
            <c:strRef>
              <c:f>LogSpace!$AT$3</c:f>
              <c:strCache>
                <c:ptCount val="1"/>
                <c:pt idx="0">
                  <c:v>100</c:v>
                </c:pt>
              </c:strCache>
            </c:strRef>
          </c:tx>
          <c:invertIfNegative val="0"/>
          <c:dLbls>
            <c:dLbl>
              <c:idx val="0"/>
              <c:spPr>
                <a:ln>
                  <a:solidFill>
                    <a:srgbClr val="FF0000"/>
                  </a:solidFill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LogSpace!$AT$207</c:f>
              <c:numCache>
                <c:formatCode>0_ </c:formatCode>
                <c:ptCount val="1"/>
                <c:pt idx="0">
                  <c:v>627.74719999999991</c:v>
                </c:pt>
              </c:numCache>
            </c:numRef>
          </c:val>
        </c:ser>
        <c:ser>
          <c:idx val="6"/>
          <c:order val="6"/>
          <c:tx>
            <c:strRef>
              <c:f>LogSpace!$AY$3</c:f>
              <c:strCache>
                <c:ptCount val="1"/>
                <c:pt idx="0">
                  <c:v>250</c:v>
                </c:pt>
              </c:strCache>
            </c:strRef>
          </c:tx>
          <c:invertIfNegative val="0"/>
          <c:val>
            <c:numRef>
              <c:f>LogSpace!$AY$207</c:f>
              <c:numCache>
                <c:formatCode>0_ </c:formatCode>
                <c:ptCount val="1"/>
                <c:pt idx="0">
                  <c:v>336.91464500000001</c:v>
                </c:pt>
              </c:numCache>
            </c:numRef>
          </c:val>
        </c:ser>
        <c:ser>
          <c:idx val="7"/>
          <c:order val="7"/>
          <c:tx>
            <c:strRef>
              <c:f>LogSpace!$BD$3</c:f>
              <c:strCache>
                <c:ptCount val="1"/>
                <c:pt idx="0">
                  <c:v>500</c:v>
                </c:pt>
              </c:strCache>
            </c:strRef>
          </c:tx>
          <c:invertIfNegative val="0"/>
          <c:val>
            <c:numRef>
              <c:f>LogSpace!$BD$207</c:f>
              <c:numCache>
                <c:formatCode>0_ </c:formatCode>
                <c:ptCount val="1"/>
                <c:pt idx="0">
                  <c:v>273.89587999999998</c:v>
                </c:pt>
              </c:numCache>
            </c:numRef>
          </c:val>
        </c:ser>
        <c:ser>
          <c:idx val="8"/>
          <c:order val="8"/>
          <c:tx>
            <c:strRef>
              <c:f>LogSpace!$BI$3</c:f>
              <c:strCache>
                <c:ptCount val="1"/>
                <c:pt idx="0">
                  <c:v>1000</c:v>
                </c:pt>
              </c:strCache>
            </c:strRef>
          </c:tx>
          <c:invertIfNegative val="0"/>
          <c:val>
            <c:numRef>
              <c:f>LogSpace!$BI$207</c:f>
              <c:numCache>
                <c:formatCode>0_ </c:formatCode>
                <c:ptCount val="1"/>
                <c:pt idx="0">
                  <c:v>97.351645000000005</c:v>
                </c:pt>
              </c:numCache>
            </c:numRef>
          </c:val>
        </c:ser>
        <c:ser>
          <c:idx val="9"/>
          <c:order val="9"/>
          <c:tx>
            <c:strRef>
              <c:f>LogSpace!$BN$3</c:f>
              <c:strCache>
                <c:ptCount val="1"/>
                <c:pt idx="0">
                  <c:v>2000</c:v>
                </c:pt>
              </c:strCache>
            </c:strRef>
          </c:tx>
          <c:invertIfNegative val="0"/>
          <c:dLbls>
            <c:dLbl>
              <c:idx val="0"/>
              <c:spPr>
                <a:ln>
                  <a:solidFill>
                    <a:srgbClr val="FF0000"/>
                  </a:solidFill>
                </a:ln>
              </c:spPr>
              <c:txPr>
                <a:bodyPr/>
                <a:lstStyle/>
                <a:p>
                  <a:pPr>
                    <a:defRPr b="1">
                      <a:solidFill>
                        <a:srgbClr val="FF0000"/>
                      </a:solidFill>
                    </a:defRPr>
                  </a:pPr>
                  <a:endParaRPr lang="zh-TW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zh-TW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LogSpace!$BN$207</c:f>
              <c:numCache>
                <c:formatCode>0_ </c:formatCode>
                <c:ptCount val="1"/>
                <c:pt idx="0">
                  <c:v>91.553339999999992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93162496"/>
        <c:axId val="93172480"/>
      </c:barChart>
      <c:catAx>
        <c:axId val="93162496"/>
        <c:scaling>
          <c:orientation val="minMax"/>
        </c:scaling>
        <c:delete val="1"/>
        <c:axPos val="b"/>
        <c:majorTickMark val="none"/>
        <c:minorTickMark val="none"/>
        <c:tickLblPos val="nextTo"/>
        <c:crossAx val="93172480"/>
        <c:crosses val="autoZero"/>
        <c:auto val="1"/>
        <c:lblAlgn val="ctr"/>
        <c:lblOffset val="100"/>
        <c:noMultiLvlLbl val="0"/>
      </c:catAx>
      <c:valAx>
        <c:axId val="93172480"/>
        <c:scaling>
          <c:orientation val="minMax"/>
        </c:scaling>
        <c:delete val="0"/>
        <c:axPos val="l"/>
        <c:numFmt formatCode="0_ " sourceLinked="1"/>
        <c:majorTickMark val="none"/>
        <c:minorTickMark val="none"/>
        <c:tickLblPos val="nextTo"/>
        <c:crossAx val="93162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574539614027221E-2"/>
          <c:y val="5.1400554097404488E-2"/>
          <c:w val="0.896524962873535"/>
          <c:h val="0.67943496646252555"/>
        </c:manualLayout>
      </c:layout>
      <c:lineChart>
        <c:grouping val="standard"/>
        <c:varyColors val="0"/>
        <c:ser>
          <c:idx val="0"/>
          <c:order val="0"/>
          <c:tx>
            <c:strRef>
              <c:f>LogSpace!$U$3</c:f>
              <c:strCache>
                <c:ptCount val="1"/>
                <c:pt idx="0">
                  <c:v>1</c:v>
                </c:pt>
              </c:strCache>
            </c:strRef>
          </c:tx>
          <c:val>
            <c:numRef>
              <c:f>LogSpace!$U$5:$U$204</c:f>
              <c:numCache>
                <c:formatCode>General</c:formatCode>
                <c:ptCount val="200"/>
                <c:pt idx="0">
                  <c:v>335693</c:v>
                </c:pt>
                <c:pt idx="1">
                  <c:v>244141</c:v>
                </c:pt>
                <c:pt idx="2">
                  <c:v>305176</c:v>
                </c:pt>
                <c:pt idx="3">
                  <c:v>305176</c:v>
                </c:pt>
                <c:pt idx="4">
                  <c:v>305176</c:v>
                </c:pt>
                <c:pt idx="5">
                  <c:v>274658</c:v>
                </c:pt>
                <c:pt idx="6">
                  <c:v>305175</c:v>
                </c:pt>
                <c:pt idx="7">
                  <c:v>305176</c:v>
                </c:pt>
                <c:pt idx="8">
                  <c:v>244140</c:v>
                </c:pt>
                <c:pt idx="9">
                  <c:v>305176</c:v>
                </c:pt>
                <c:pt idx="10">
                  <c:v>488282</c:v>
                </c:pt>
                <c:pt idx="11">
                  <c:v>305176</c:v>
                </c:pt>
                <c:pt idx="12">
                  <c:v>305176</c:v>
                </c:pt>
                <c:pt idx="13">
                  <c:v>274658</c:v>
                </c:pt>
                <c:pt idx="14">
                  <c:v>213623</c:v>
                </c:pt>
                <c:pt idx="15">
                  <c:v>305176</c:v>
                </c:pt>
                <c:pt idx="16">
                  <c:v>305175</c:v>
                </c:pt>
                <c:pt idx="17">
                  <c:v>244141</c:v>
                </c:pt>
                <c:pt idx="18">
                  <c:v>305175</c:v>
                </c:pt>
                <c:pt idx="19">
                  <c:v>335693</c:v>
                </c:pt>
                <c:pt idx="20">
                  <c:v>305176</c:v>
                </c:pt>
                <c:pt idx="21">
                  <c:v>305176</c:v>
                </c:pt>
                <c:pt idx="22">
                  <c:v>305175</c:v>
                </c:pt>
                <c:pt idx="23">
                  <c:v>305176</c:v>
                </c:pt>
                <c:pt idx="24">
                  <c:v>305176</c:v>
                </c:pt>
                <c:pt idx="25">
                  <c:v>305176</c:v>
                </c:pt>
                <c:pt idx="26">
                  <c:v>305175</c:v>
                </c:pt>
                <c:pt idx="27">
                  <c:v>335694</c:v>
                </c:pt>
                <c:pt idx="28">
                  <c:v>305176</c:v>
                </c:pt>
                <c:pt idx="29">
                  <c:v>640870</c:v>
                </c:pt>
                <c:pt idx="30">
                  <c:v>366211</c:v>
                </c:pt>
                <c:pt idx="31">
                  <c:v>335694</c:v>
                </c:pt>
                <c:pt idx="32">
                  <c:v>244141</c:v>
                </c:pt>
                <c:pt idx="33">
                  <c:v>305176</c:v>
                </c:pt>
                <c:pt idx="34">
                  <c:v>305175</c:v>
                </c:pt>
                <c:pt idx="35">
                  <c:v>366211</c:v>
                </c:pt>
                <c:pt idx="36">
                  <c:v>305175</c:v>
                </c:pt>
                <c:pt idx="37">
                  <c:v>335693</c:v>
                </c:pt>
                <c:pt idx="38">
                  <c:v>305175</c:v>
                </c:pt>
                <c:pt idx="39">
                  <c:v>305176</c:v>
                </c:pt>
                <c:pt idx="40">
                  <c:v>213623</c:v>
                </c:pt>
                <c:pt idx="41">
                  <c:v>305176</c:v>
                </c:pt>
                <c:pt idx="42">
                  <c:v>244141</c:v>
                </c:pt>
                <c:pt idx="43">
                  <c:v>305176</c:v>
                </c:pt>
                <c:pt idx="44">
                  <c:v>305176</c:v>
                </c:pt>
                <c:pt idx="45">
                  <c:v>274658</c:v>
                </c:pt>
                <c:pt idx="46">
                  <c:v>213623</c:v>
                </c:pt>
                <c:pt idx="47">
                  <c:v>274658</c:v>
                </c:pt>
                <c:pt idx="48">
                  <c:v>274658</c:v>
                </c:pt>
                <c:pt idx="49">
                  <c:v>274658</c:v>
                </c:pt>
                <c:pt idx="50">
                  <c:v>274658</c:v>
                </c:pt>
                <c:pt idx="51">
                  <c:v>579835</c:v>
                </c:pt>
                <c:pt idx="52">
                  <c:v>305176</c:v>
                </c:pt>
                <c:pt idx="53">
                  <c:v>305176</c:v>
                </c:pt>
                <c:pt idx="54">
                  <c:v>305176</c:v>
                </c:pt>
                <c:pt idx="55">
                  <c:v>305176</c:v>
                </c:pt>
                <c:pt idx="56">
                  <c:v>335693</c:v>
                </c:pt>
                <c:pt idx="57">
                  <c:v>305176</c:v>
                </c:pt>
                <c:pt idx="58">
                  <c:v>335693</c:v>
                </c:pt>
                <c:pt idx="59">
                  <c:v>335693</c:v>
                </c:pt>
                <c:pt idx="60">
                  <c:v>274659</c:v>
                </c:pt>
                <c:pt idx="61">
                  <c:v>305176</c:v>
                </c:pt>
                <c:pt idx="62">
                  <c:v>274658</c:v>
                </c:pt>
                <c:pt idx="63">
                  <c:v>366211</c:v>
                </c:pt>
                <c:pt idx="64">
                  <c:v>305176</c:v>
                </c:pt>
                <c:pt idx="65">
                  <c:v>305176</c:v>
                </c:pt>
                <c:pt idx="66">
                  <c:v>305176</c:v>
                </c:pt>
                <c:pt idx="67">
                  <c:v>335693</c:v>
                </c:pt>
                <c:pt idx="68">
                  <c:v>366211</c:v>
                </c:pt>
                <c:pt idx="69">
                  <c:v>305176</c:v>
                </c:pt>
                <c:pt idx="70">
                  <c:v>305176</c:v>
                </c:pt>
                <c:pt idx="71">
                  <c:v>335693</c:v>
                </c:pt>
                <c:pt idx="72">
                  <c:v>305176</c:v>
                </c:pt>
                <c:pt idx="73">
                  <c:v>305176</c:v>
                </c:pt>
                <c:pt idx="74">
                  <c:v>244140</c:v>
                </c:pt>
                <c:pt idx="75">
                  <c:v>305176</c:v>
                </c:pt>
                <c:pt idx="76">
                  <c:v>366211</c:v>
                </c:pt>
                <c:pt idx="77">
                  <c:v>305176</c:v>
                </c:pt>
                <c:pt idx="78">
                  <c:v>244141</c:v>
                </c:pt>
                <c:pt idx="79">
                  <c:v>305176</c:v>
                </c:pt>
                <c:pt idx="80">
                  <c:v>244141</c:v>
                </c:pt>
                <c:pt idx="81">
                  <c:v>305176</c:v>
                </c:pt>
                <c:pt idx="82">
                  <c:v>305176</c:v>
                </c:pt>
                <c:pt idx="83">
                  <c:v>244141</c:v>
                </c:pt>
                <c:pt idx="84">
                  <c:v>305175</c:v>
                </c:pt>
                <c:pt idx="85">
                  <c:v>244141</c:v>
                </c:pt>
                <c:pt idx="86">
                  <c:v>305176</c:v>
                </c:pt>
                <c:pt idx="87">
                  <c:v>335693</c:v>
                </c:pt>
                <c:pt idx="88">
                  <c:v>335693</c:v>
                </c:pt>
                <c:pt idx="89">
                  <c:v>305175</c:v>
                </c:pt>
                <c:pt idx="90">
                  <c:v>671387</c:v>
                </c:pt>
                <c:pt idx="91">
                  <c:v>305176</c:v>
                </c:pt>
                <c:pt idx="92">
                  <c:v>305175</c:v>
                </c:pt>
                <c:pt idx="93">
                  <c:v>305176</c:v>
                </c:pt>
                <c:pt idx="94">
                  <c:v>244141</c:v>
                </c:pt>
                <c:pt idx="95">
                  <c:v>305175</c:v>
                </c:pt>
                <c:pt idx="96">
                  <c:v>305176</c:v>
                </c:pt>
                <c:pt idx="97">
                  <c:v>335693</c:v>
                </c:pt>
                <c:pt idx="98">
                  <c:v>305176</c:v>
                </c:pt>
                <c:pt idx="99">
                  <c:v>13458252</c:v>
                </c:pt>
                <c:pt idx="100">
                  <c:v>305175</c:v>
                </c:pt>
                <c:pt idx="101">
                  <c:v>305176</c:v>
                </c:pt>
                <c:pt idx="102">
                  <c:v>305176</c:v>
                </c:pt>
                <c:pt idx="103">
                  <c:v>274658</c:v>
                </c:pt>
                <c:pt idx="104">
                  <c:v>305176</c:v>
                </c:pt>
                <c:pt idx="105">
                  <c:v>335693</c:v>
                </c:pt>
                <c:pt idx="106">
                  <c:v>305176</c:v>
                </c:pt>
                <c:pt idx="107">
                  <c:v>396728</c:v>
                </c:pt>
                <c:pt idx="108">
                  <c:v>335694</c:v>
                </c:pt>
                <c:pt idx="109">
                  <c:v>335693</c:v>
                </c:pt>
                <c:pt idx="110">
                  <c:v>305176</c:v>
                </c:pt>
                <c:pt idx="111">
                  <c:v>274659</c:v>
                </c:pt>
                <c:pt idx="112">
                  <c:v>274658</c:v>
                </c:pt>
                <c:pt idx="113">
                  <c:v>305176</c:v>
                </c:pt>
                <c:pt idx="114">
                  <c:v>305176</c:v>
                </c:pt>
                <c:pt idx="115">
                  <c:v>488282</c:v>
                </c:pt>
                <c:pt idx="116">
                  <c:v>335693</c:v>
                </c:pt>
                <c:pt idx="117">
                  <c:v>305176</c:v>
                </c:pt>
                <c:pt idx="118">
                  <c:v>335693</c:v>
                </c:pt>
                <c:pt idx="119">
                  <c:v>305176</c:v>
                </c:pt>
                <c:pt idx="120">
                  <c:v>305176</c:v>
                </c:pt>
                <c:pt idx="121">
                  <c:v>366211</c:v>
                </c:pt>
                <c:pt idx="122">
                  <c:v>274658</c:v>
                </c:pt>
                <c:pt idx="123">
                  <c:v>335693</c:v>
                </c:pt>
                <c:pt idx="124">
                  <c:v>305176</c:v>
                </c:pt>
                <c:pt idx="125">
                  <c:v>335694</c:v>
                </c:pt>
                <c:pt idx="126">
                  <c:v>305176</c:v>
                </c:pt>
                <c:pt idx="127">
                  <c:v>305176</c:v>
                </c:pt>
                <c:pt idx="128">
                  <c:v>305176</c:v>
                </c:pt>
                <c:pt idx="129">
                  <c:v>335693</c:v>
                </c:pt>
                <c:pt idx="130">
                  <c:v>305176</c:v>
                </c:pt>
                <c:pt idx="131">
                  <c:v>244141</c:v>
                </c:pt>
                <c:pt idx="132">
                  <c:v>335694</c:v>
                </c:pt>
                <c:pt idx="133">
                  <c:v>305176</c:v>
                </c:pt>
                <c:pt idx="134">
                  <c:v>396728</c:v>
                </c:pt>
                <c:pt idx="135">
                  <c:v>274658</c:v>
                </c:pt>
                <c:pt idx="136">
                  <c:v>305175</c:v>
                </c:pt>
                <c:pt idx="137">
                  <c:v>366211</c:v>
                </c:pt>
                <c:pt idx="138">
                  <c:v>305176</c:v>
                </c:pt>
                <c:pt idx="139">
                  <c:v>244141</c:v>
                </c:pt>
                <c:pt idx="140">
                  <c:v>1312256</c:v>
                </c:pt>
                <c:pt idx="141">
                  <c:v>305176</c:v>
                </c:pt>
                <c:pt idx="142">
                  <c:v>305176</c:v>
                </c:pt>
                <c:pt idx="143">
                  <c:v>396728</c:v>
                </c:pt>
                <c:pt idx="144">
                  <c:v>305176</c:v>
                </c:pt>
                <c:pt idx="145">
                  <c:v>274658</c:v>
                </c:pt>
                <c:pt idx="146">
                  <c:v>305176</c:v>
                </c:pt>
                <c:pt idx="147">
                  <c:v>305176</c:v>
                </c:pt>
                <c:pt idx="148">
                  <c:v>305176</c:v>
                </c:pt>
                <c:pt idx="149">
                  <c:v>305176</c:v>
                </c:pt>
                <c:pt idx="150">
                  <c:v>244140</c:v>
                </c:pt>
                <c:pt idx="151">
                  <c:v>335694</c:v>
                </c:pt>
                <c:pt idx="152">
                  <c:v>305176</c:v>
                </c:pt>
                <c:pt idx="153">
                  <c:v>305175</c:v>
                </c:pt>
                <c:pt idx="154">
                  <c:v>305176</c:v>
                </c:pt>
                <c:pt idx="155">
                  <c:v>274659</c:v>
                </c:pt>
                <c:pt idx="156">
                  <c:v>305176</c:v>
                </c:pt>
                <c:pt idx="157">
                  <c:v>305176</c:v>
                </c:pt>
                <c:pt idx="158">
                  <c:v>305176</c:v>
                </c:pt>
                <c:pt idx="159">
                  <c:v>244141</c:v>
                </c:pt>
                <c:pt idx="160">
                  <c:v>274658</c:v>
                </c:pt>
                <c:pt idx="161">
                  <c:v>366211</c:v>
                </c:pt>
                <c:pt idx="162">
                  <c:v>457764</c:v>
                </c:pt>
                <c:pt idx="163">
                  <c:v>213623</c:v>
                </c:pt>
                <c:pt idx="164">
                  <c:v>335693</c:v>
                </c:pt>
                <c:pt idx="165">
                  <c:v>305176</c:v>
                </c:pt>
                <c:pt idx="166">
                  <c:v>335693</c:v>
                </c:pt>
                <c:pt idx="167">
                  <c:v>335693</c:v>
                </c:pt>
                <c:pt idx="168">
                  <c:v>244141</c:v>
                </c:pt>
                <c:pt idx="169">
                  <c:v>335693</c:v>
                </c:pt>
                <c:pt idx="170">
                  <c:v>366211</c:v>
                </c:pt>
                <c:pt idx="171">
                  <c:v>305176</c:v>
                </c:pt>
                <c:pt idx="172">
                  <c:v>366211</c:v>
                </c:pt>
                <c:pt idx="173">
                  <c:v>244140</c:v>
                </c:pt>
                <c:pt idx="174">
                  <c:v>305176</c:v>
                </c:pt>
                <c:pt idx="175">
                  <c:v>274658</c:v>
                </c:pt>
                <c:pt idx="176">
                  <c:v>305176</c:v>
                </c:pt>
                <c:pt idx="177">
                  <c:v>305176</c:v>
                </c:pt>
                <c:pt idx="178">
                  <c:v>274659</c:v>
                </c:pt>
                <c:pt idx="179">
                  <c:v>305175</c:v>
                </c:pt>
                <c:pt idx="180">
                  <c:v>244141</c:v>
                </c:pt>
                <c:pt idx="181">
                  <c:v>305176</c:v>
                </c:pt>
                <c:pt idx="182">
                  <c:v>305176</c:v>
                </c:pt>
                <c:pt idx="183">
                  <c:v>366211</c:v>
                </c:pt>
                <c:pt idx="184">
                  <c:v>305175</c:v>
                </c:pt>
                <c:pt idx="185">
                  <c:v>305176</c:v>
                </c:pt>
                <c:pt idx="186">
                  <c:v>305176</c:v>
                </c:pt>
                <c:pt idx="187">
                  <c:v>274659</c:v>
                </c:pt>
                <c:pt idx="188">
                  <c:v>274658</c:v>
                </c:pt>
                <c:pt idx="189">
                  <c:v>366211</c:v>
                </c:pt>
                <c:pt idx="190">
                  <c:v>335693</c:v>
                </c:pt>
                <c:pt idx="191">
                  <c:v>305176</c:v>
                </c:pt>
                <c:pt idx="192">
                  <c:v>305176</c:v>
                </c:pt>
                <c:pt idx="193">
                  <c:v>305176</c:v>
                </c:pt>
                <c:pt idx="194">
                  <c:v>305175</c:v>
                </c:pt>
                <c:pt idx="195">
                  <c:v>305176</c:v>
                </c:pt>
                <c:pt idx="196">
                  <c:v>640870</c:v>
                </c:pt>
                <c:pt idx="197">
                  <c:v>305176</c:v>
                </c:pt>
                <c:pt idx="198">
                  <c:v>305176</c:v>
                </c:pt>
                <c:pt idx="199">
                  <c:v>305176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LogSpace!$Z$3</c:f>
              <c:strCache>
                <c:ptCount val="1"/>
                <c:pt idx="0">
                  <c:v>5</c:v>
                </c:pt>
              </c:strCache>
            </c:strRef>
          </c:tx>
          <c:val>
            <c:numRef>
              <c:f>LogSpace!$Z$5:$Z$204</c:f>
              <c:numCache>
                <c:formatCode>General</c:formatCode>
                <c:ptCount val="200"/>
                <c:pt idx="0">
                  <c:v>91553</c:v>
                </c:pt>
                <c:pt idx="1">
                  <c:v>91553</c:v>
                </c:pt>
                <c:pt idx="2">
                  <c:v>122071</c:v>
                </c:pt>
                <c:pt idx="3">
                  <c:v>122070</c:v>
                </c:pt>
                <c:pt idx="4">
                  <c:v>122071</c:v>
                </c:pt>
                <c:pt idx="5">
                  <c:v>610352</c:v>
                </c:pt>
                <c:pt idx="6">
                  <c:v>122070</c:v>
                </c:pt>
                <c:pt idx="7">
                  <c:v>122071</c:v>
                </c:pt>
                <c:pt idx="8">
                  <c:v>91553</c:v>
                </c:pt>
                <c:pt idx="9">
                  <c:v>122070</c:v>
                </c:pt>
                <c:pt idx="10">
                  <c:v>579834</c:v>
                </c:pt>
                <c:pt idx="11">
                  <c:v>122070</c:v>
                </c:pt>
                <c:pt idx="12">
                  <c:v>1159668</c:v>
                </c:pt>
                <c:pt idx="13">
                  <c:v>122070</c:v>
                </c:pt>
                <c:pt idx="14">
                  <c:v>122071</c:v>
                </c:pt>
                <c:pt idx="15">
                  <c:v>579833</c:v>
                </c:pt>
                <c:pt idx="16">
                  <c:v>122070</c:v>
                </c:pt>
                <c:pt idx="17">
                  <c:v>122070</c:v>
                </c:pt>
                <c:pt idx="18">
                  <c:v>122070</c:v>
                </c:pt>
                <c:pt idx="19">
                  <c:v>152588</c:v>
                </c:pt>
                <c:pt idx="20">
                  <c:v>579834</c:v>
                </c:pt>
                <c:pt idx="21">
                  <c:v>122070</c:v>
                </c:pt>
                <c:pt idx="22">
                  <c:v>152588</c:v>
                </c:pt>
                <c:pt idx="23">
                  <c:v>152588</c:v>
                </c:pt>
                <c:pt idx="24">
                  <c:v>122070</c:v>
                </c:pt>
                <c:pt idx="25">
                  <c:v>610352</c:v>
                </c:pt>
                <c:pt idx="26">
                  <c:v>122070</c:v>
                </c:pt>
                <c:pt idx="27">
                  <c:v>91553</c:v>
                </c:pt>
                <c:pt idx="28">
                  <c:v>91552</c:v>
                </c:pt>
                <c:pt idx="29">
                  <c:v>122070</c:v>
                </c:pt>
                <c:pt idx="30">
                  <c:v>579834</c:v>
                </c:pt>
                <c:pt idx="31">
                  <c:v>152588</c:v>
                </c:pt>
                <c:pt idx="32">
                  <c:v>91553</c:v>
                </c:pt>
                <c:pt idx="33">
                  <c:v>122070</c:v>
                </c:pt>
                <c:pt idx="34">
                  <c:v>122070</c:v>
                </c:pt>
                <c:pt idx="35">
                  <c:v>579834</c:v>
                </c:pt>
                <c:pt idx="36">
                  <c:v>122070</c:v>
                </c:pt>
                <c:pt idx="37">
                  <c:v>91553</c:v>
                </c:pt>
                <c:pt idx="38">
                  <c:v>122070</c:v>
                </c:pt>
                <c:pt idx="39">
                  <c:v>122071</c:v>
                </c:pt>
                <c:pt idx="40">
                  <c:v>579834</c:v>
                </c:pt>
                <c:pt idx="41">
                  <c:v>122070</c:v>
                </c:pt>
                <c:pt idx="42">
                  <c:v>122070</c:v>
                </c:pt>
                <c:pt idx="43">
                  <c:v>122070</c:v>
                </c:pt>
                <c:pt idx="44">
                  <c:v>122070</c:v>
                </c:pt>
                <c:pt idx="45">
                  <c:v>579834</c:v>
                </c:pt>
                <c:pt idx="46">
                  <c:v>122071</c:v>
                </c:pt>
                <c:pt idx="47">
                  <c:v>122070</c:v>
                </c:pt>
                <c:pt idx="48">
                  <c:v>122070</c:v>
                </c:pt>
                <c:pt idx="49">
                  <c:v>122070</c:v>
                </c:pt>
                <c:pt idx="50">
                  <c:v>579834</c:v>
                </c:pt>
                <c:pt idx="51">
                  <c:v>91552</c:v>
                </c:pt>
                <c:pt idx="52">
                  <c:v>122070</c:v>
                </c:pt>
                <c:pt idx="53">
                  <c:v>122071</c:v>
                </c:pt>
                <c:pt idx="54">
                  <c:v>122070</c:v>
                </c:pt>
                <c:pt idx="55">
                  <c:v>610351</c:v>
                </c:pt>
                <c:pt idx="56">
                  <c:v>122070</c:v>
                </c:pt>
                <c:pt idx="57">
                  <c:v>122070</c:v>
                </c:pt>
                <c:pt idx="58">
                  <c:v>152588</c:v>
                </c:pt>
                <c:pt idx="59">
                  <c:v>122070</c:v>
                </c:pt>
                <c:pt idx="60">
                  <c:v>457763</c:v>
                </c:pt>
                <c:pt idx="61">
                  <c:v>122070</c:v>
                </c:pt>
                <c:pt idx="62">
                  <c:v>122070</c:v>
                </c:pt>
                <c:pt idx="63">
                  <c:v>122071</c:v>
                </c:pt>
                <c:pt idx="64">
                  <c:v>152587</c:v>
                </c:pt>
                <c:pt idx="65">
                  <c:v>427246</c:v>
                </c:pt>
                <c:pt idx="66">
                  <c:v>122070</c:v>
                </c:pt>
                <c:pt idx="67">
                  <c:v>122070</c:v>
                </c:pt>
                <c:pt idx="68">
                  <c:v>122070</c:v>
                </c:pt>
                <c:pt idx="69">
                  <c:v>122070</c:v>
                </c:pt>
                <c:pt idx="70">
                  <c:v>610351</c:v>
                </c:pt>
                <c:pt idx="71">
                  <c:v>152588</c:v>
                </c:pt>
                <c:pt idx="72">
                  <c:v>122070</c:v>
                </c:pt>
                <c:pt idx="73">
                  <c:v>122070</c:v>
                </c:pt>
                <c:pt idx="74">
                  <c:v>91553</c:v>
                </c:pt>
                <c:pt idx="75">
                  <c:v>1678467</c:v>
                </c:pt>
                <c:pt idx="76">
                  <c:v>152588</c:v>
                </c:pt>
                <c:pt idx="77">
                  <c:v>152587</c:v>
                </c:pt>
                <c:pt idx="78">
                  <c:v>122071</c:v>
                </c:pt>
                <c:pt idx="79">
                  <c:v>122070</c:v>
                </c:pt>
                <c:pt idx="80">
                  <c:v>457763</c:v>
                </c:pt>
                <c:pt idx="81">
                  <c:v>122070</c:v>
                </c:pt>
                <c:pt idx="82">
                  <c:v>122071</c:v>
                </c:pt>
                <c:pt idx="83">
                  <c:v>122070</c:v>
                </c:pt>
                <c:pt idx="84">
                  <c:v>91553</c:v>
                </c:pt>
                <c:pt idx="85">
                  <c:v>579834</c:v>
                </c:pt>
                <c:pt idx="86">
                  <c:v>152588</c:v>
                </c:pt>
                <c:pt idx="87">
                  <c:v>122070</c:v>
                </c:pt>
                <c:pt idx="88">
                  <c:v>122070</c:v>
                </c:pt>
                <c:pt idx="89">
                  <c:v>91553</c:v>
                </c:pt>
                <c:pt idx="90">
                  <c:v>579834</c:v>
                </c:pt>
                <c:pt idx="91">
                  <c:v>122070</c:v>
                </c:pt>
                <c:pt idx="92">
                  <c:v>122071</c:v>
                </c:pt>
                <c:pt idx="93">
                  <c:v>152588</c:v>
                </c:pt>
                <c:pt idx="94">
                  <c:v>91552</c:v>
                </c:pt>
                <c:pt idx="95">
                  <c:v>640869</c:v>
                </c:pt>
                <c:pt idx="96">
                  <c:v>122070</c:v>
                </c:pt>
                <c:pt idx="97">
                  <c:v>122070</c:v>
                </c:pt>
                <c:pt idx="98">
                  <c:v>91553</c:v>
                </c:pt>
                <c:pt idx="99">
                  <c:v>122070</c:v>
                </c:pt>
                <c:pt idx="100">
                  <c:v>610352</c:v>
                </c:pt>
                <c:pt idx="101">
                  <c:v>122070</c:v>
                </c:pt>
                <c:pt idx="102">
                  <c:v>122071</c:v>
                </c:pt>
                <c:pt idx="103">
                  <c:v>5676270</c:v>
                </c:pt>
                <c:pt idx="104">
                  <c:v>152588</c:v>
                </c:pt>
                <c:pt idx="105">
                  <c:v>640869</c:v>
                </c:pt>
                <c:pt idx="106">
                  <c:v>152588</c:v>
                </c:pt>
                <c:pt idx="107">
                  <c:v>122070</c:v>
                </c:pt>
                <c:pt idx="108">
                  <c:v>122070</c:v>
                </c:pt>
                <c:pt idx="109">
                  <c:v>122071</c:v>
                </c:pt>
                <c:pt idx="110">
                  <c:v>610352</c:v>
                </c:pt>
                <c:pt idx="111">
                  <c:v>152588</c:v>
                </c:pt>
                <c:pt idx="112">
                  <c:v>122070</c:v>
                </c:pt>
                <c:pt idx="113">
                  <c:v>122071</c:v>
                </c:pt>
                <c:pt idx="114">
                  <c:v>122070</c:v>
                </c:pt>
                <c:pt idx="115">
                  <c:v>701904</c:v>
                </c:pt>
                <c:pt idx="116">
                  <c:v>122070</c:v>
                </c:pt>
                <c:pt idx="117">
                  <c:v>152588</c:v>
                </c:pt>
                <c:pt idx="118">
                  <c:v>122071</c:v>
                </c:pt>
                <c:pt idx="119">
                  <c:v>91552</c:v>
                </c:pt>
                <c:pt idx="120">
                  <c:v>610351</c:v>
                </c:pt>
                <c:pt idx="121">
                  <c:v>122070</c:v>
                </c:pt>
                <c:pt idx="122">
                  <c:v>91553</c:v>
                </c:pt>
                <c:pt idx="123">
                  <c:v>122071</c:v>
                </c:pt>
                <c:pt idx="124">
                  <c:v>122070</c:v>
                </c:pt>
                <c:pt idx="125">
                  <c:v>610352</c:v>
                </c:pt>
                <c:pt idx="126">
                  <c:v>122070</c:v>
                </c:pt>
                <c:pt idx="127">
                  <c:v>152587</c:v>
                </c:pt>
                <c:pt idx="128">
                  <c:v>122070</c:v>
                </c:pt>
                <c:pt idx="129">
                  <c:v>122070</c:v>
                </c:pt>
                <c:pt idx="130">
                  <c:v>579834</c:v>
                </c:pt>
                <c:pt idx="131">
                  <c:v>122070</c:v>
                </c:pt>
                <c:pt idx="132">
                  <c:v>152588</c:v>
                </c:pt>
                <c:pt idx="133">
                  <c:v>122071</c:v>
                </c:pt>
                <c:pt idx="134">
                  <c:v>1525880</c:v>
                </c:pt>
                <c:pt idx="135">
                  <c:v>4882812</c:v>
                </c:pt>
                <c:pt idx="136">
                  <c:v>122071</c:v>
                </c:pt>
                <c:pt idx="137">
                  <c:v>122070</c:v>
                </c:pt>
                <c:pt idx="138">
                  <c:v>122070</c:v>
                </c:pt>
                <c:pt idx="139">
                  <c:v>122070</c:v>
                </c:pt>
                <c:pt idx="140">
                  <c:v>610352</c:v>
                </c:pt>
                <c:pt idx="141">
                  <c:v>122071</c:v>
                </c:pt>
                <c:pt idx="142">
                  <c:v>122070</c:v>
                </c:pt>
                <c:pt idx="143">
                  <c:v>122071</c:v>
                </c:pt>
                <c:pt idx="144">
                  <c:v>122070</c:v>
                </c:pt>
                <c:pt idx="145">
                  <c:v>457764</c:v>
                </c:pt>
                <c:pt idx="146">
                  <c:v>122070</c:v>
                </c:pt>
                <c:pt idx="147">
                  <c:v>122071</c:v>
                </c:pt>
                <c:pt idx="148">
                  <c:v>122071</c:v>
                </c:pt>
                <c:pt idx="149">
                  <c:v>91553</c:v>
                </c:pt>
                <c:pt idx="150">
                  <c:v>1892089</c:v>
                </c:pt>
                <c:pt idx="151">
                  <c:v>61035</c:v>
                </c:pt>
                <c:pt idx="152">
                  <c:v>122070</c:v>
                </c:pt>
                <c:pt idx="153">
                  <c:v>122070</c:v>
                </c:pt>
                <c:pt idx="154">
                  <c:v>122071</c:v>
                </c:pt>
                <c:pt idx="155">
                  <c:v>732422</c:v>
                </c:pt>
                <c:pt idx="156">
                  <c:v>122071</c:v>
                </c:pt>
                <c:pt idx="157">
                  <c:v>152587</c:v>
                </c:pt>
                <c:pt idx="158">
                  <c:v>122071</c:v>
                </c:pt>
                <c:pt idx="159">
                  <c:v>91553</c:v>
                </c:pt>
                <c:pt idx="160">
                  <c:v>457763</c:v>
                </c:pt>
                <c:pt idx="161">
                  <c:v>91553</c:v>
                </c:pt>
                <c:pt idx="162">
                  <c:v>122070</c:v>
                </c:pt>
                <c:pt idx="163">
                  <c:v>122070</c:v>
                </c:pt>
                <c:pt idx="164">
                  <c:v>152588</c:v>
                </c:pt>
                <c:pt idx="165">
                  <c:v>610352</c:v>
                </c:pt>
                <c:pt idx="166">
                  <c:v>122070</c:v>
                </c:pt>
                <c:pt idx="167">
                  <c:v>122070</c:v>
                </c:pt>
                <c:pt idx="168">
                  <c:v>122071</c:v>
                </c:pt>
                <c:pt idx="169">
                  <c:v>122070</c:v>
                </c:pt>
                <c:pt idx="170">
                  <c:v>488282</c:v>
                </c:pt>
                <c:pt idx="171">
                  <c:v>122070</c:v>
                </c:pt>
                <c:pt idx="172">
                  <c:v>122070</c:v>
                </c:pt>
                <c:pt idx="173">
                  <c:v>122070</c:v>
                </c:pt>
                <c:pt idx="174">
                  <c:v>122071</c:v>
                </c:pt>
                <c:pt idx="175">
                  <c:v>488281</c:v>
                </c:pt>
                <c:pt idx="176">
                  <c:v>122071</c:v>
                </c:pt>
                <c:pt idx="177">
                  <c:v>122071</c:v>
                </c:pt>
                <c:pt idx="178">
                  <c:v>122070</c:v>
                </c:pt>
                <c:pt idx="179">
                  <c:v>122070</c:v>
                </c:pt>
                <c:pt idx="180">
                  <c:v>610351</c:v>
                </c:pt>
                <c:pt idx="181">
                  <c:v>122071</c:v>
                </c:pt>
                <c:pt idx="182">
                  <c:v>152588</c:v>
                </c:pt>
                <c:pt idx="183">
                  <c:v>122070</c:v>
                </c:pt>
                <c:pt idx="184">
                  <c:v>122071</c:v>
                </c:pt>
                <c:pt idx="185">
                  <c:v>610351</c:v>
                </c:pt>
                <c:pt idx="186">
                  <c:v>122070</c:v>
                </c:pt>
                <c:pt idx="187">
                  <c:v>427246</c:v>
                </c:pt>
                <c:pt idx="188">
                  <c:v>122070</c:v>
                </c:pt>
                <c:pt idx="189">
                  <c:v>122070</c:v>
                </c:pt>
                <c:pt idx="190">
                  <c:v>579834</c:v>
                </c:pt>
                <c:pt idx="191">
                  <c:v>122071</c:v>
                </c:pt>
                <c:pt idx="192">
                  <c:v>122070</c:v>
                </c:pt>
                <c:pt idx="193">
                  <c:v>122070</c:v>
                </c:pt>
                <c:pt idx="194">
                  <c:v>152588</c:v>
                </c:pt>
                <c:pt idx="195">
                  <c:v>701904</c:v>
                </c:pt>
                <c:pt idx="196">
                  <c:v>91553</c:v>
                </c:pt>
                <c:pt idx="197">
                  <c:v>152588</c:v>
                </c:pt>
                <c:pt idx="198">
                  <c:v>122070</c:v>
                </c:pt>
                <c:pt idx="199">
                  <c:v>91553</c:v>
                </c:pt>
              </c:numCache>
            </c:numRef>
          </c:val>
          <c:smooth val="0"/>
        </c:ser>
        <c:ser>
          <c:idx val="1"/>
          <c:order val="2"/>
          <c:tx>
            <c:strRef>
              <c:f>LogSpace!$AT$3</c:f>
              <c:strCache>
                <c:ptCount val="1"/>
                <c:pt idx="0">
                  <c:v>100</c:v>
                </c:pt>
              </c:strCache>
            </c:strRef>
          </c:tx>
          <c:val>
            <c:numRef>
              <c:f>LogSpace!$AT$5:$AT$204</c:f>
              <c:numCache>
                <c:formatCode>General</c:formatCode>
                <c:ptCount val="200"/>
                <c:pt idx="0">
                  <c:v>91553</c:v>
                </c:pt>
                <c:pt idx="1">
                  <c:v>91553</c:v>
                </c:pt>
                <c:pt idx="2">
                  <c:v>152588</c:v>
                </c:pt>
                <c:pt idx="3">
                  <c:v>122070</c:v>
                </c:pt>
                <c:pt idx="4">
                  <c:v>122070</c:v>
                </c:pt>
                <c:pt idx="5">
                  <c:v>152588</c:v>
                </c:pt>
                <c:pt idx="6">
                  <c:v>152588</c:v>
                </c:pt>
                <c:pt idx="7">
                  <c:v>122070</c:v>
                </c:pt>
                <c:pt idx="8">
                  <c:v>91553</c:v>
                </c:pt>
                <c:pt idx="9">
                  <c:v>122070</c:v>
                </c:pt>
                <c:pt idx="10">
                  <c:v>122070</c:v>
                </c:pt>
                <c:pt idx="11">
                  <c:v>152588</c:v>
                </c:pt>
                <c:pt idx="12">
                  <c:v>122070</c:v>
                </c:pt>
                <c:pt idx="13">
                  <c:v>91552</c:v>
                </c:pt>
                <c:pt idx="14">
                  <c:v>152587</c:v>
                </c:pt>
                <c:pt idx="15">
                  <c:v>122070</c:v>
                </c:pt>
                <c:pt idx="16">
                  <c:v>122070</c:v>
                </c:pt>
                <c:pt idx="17">
                  <c:v>122070</c:v>
                </c:pt>
                <c:pt idx="18">
                  <c:v>152588</c:v>
                </c:pt>
                <c:pt idx="19">
                  <c:v>152588</c:v>
                </c:pt>
                <c:pt idx="20">
                  <c:v>122071</c:v>
                </c:pt>
                <c:pt idx="21">
                  <c:v>122071</c:v>
                </c:pt>
                <c:pt idx="22">
                  <c:v>122070</c:v>
                </c:pt>
                <c:pt idx="23">
                  <c:v>122070</c:v>
                </c:pt>
                <c:pt idx="24">
                  <c:v>8758545</c:v>
                </c:pt>
                <c:pt idx="25">
                  <c:v>122070</c:v>
                </c:pt>
                <c:pt idx="26">
                  <c:v>122070</c:v>
                </c:pt>
                <c:pt idx="27">
                  <c:v>91553</c:v>
                </c:pt>
                <c:pt idx="28">
                  <c:v>122071</c:v>
                </c:pt>
                <c:pt idx="29">
                  <c:v>152588</c:v>
                </c:pt>
                <c:pt idx="30">
                  <c:v>122070</c:v>
                </c:pt>
                <c:pt idx="31">
                  <c:v>91553</c:v>
                </c:pt>
                <c:pt idx="32">
                  <c:v>122071</c:v>
                </c:pt>
                <c:pt idx="33">
                  <c:v>122070</c:v>
                </c:pt>
                <c:pt idx="34">
                  <c:v>152588</c:v>
                </c:pt>
                <c:pt idx="35">
                  <c:v>122070</c:v>
                </c:pt>
                <c:pt idx="36">
                  <c:v>122071</c:v>
                </c:pt>
                <c:pt idx="37">
                  <c:v>122070</c:v>
                </c:pt>
                <c:pt idx="38">
                  <c:v>122070</c:v>
                </c:pt>
                <c:pt idx="39">
                  <c:v>122070</c:v>
                </c:pt>
                <c:pt idx="40">
                  <c:v>122070</c:v>
                </c:pt>
                <c:pt idx="41">
                  <c:v>122070</c:v>
                </c:pt>
                <c:pt idx="42">
                  <c:v>122071</c:v>
                </c:pt>
                <c:pt idx="43">
                  <c:v>152588</c:v>
                </c:pt>
                <c:pt idx="44">
                  <c:v>122070</c:v>
                </c:pt>
                <c:pt idx="45">
                  <c:v>122070</c:v>
                </c:pt>
                <c:pt idx="46">
                  <c:v>122071</c:v>
                </c:pt>
                <c:pt idx="47">
                  <c:v>122070</c:v>
                </c:pt>
                <c:pt idx="48">
                  <c:v>122071</c:v>
                </c:pt>
                <c:pt idx="49">
                  <c:v>10620118</c:v>
                </c:pt>
                <c:pt idx="50">
                  <c:v>91552</c:v>
                </c:pt>
                <c:pt idx="51">
                  <c:v>122071</c:v>
                </c:pt>
                <c:pt idx="52">
                  <c:v>152588</c:v>
                </c:pt>
                <c:pt idx="53">
                  <c:v>579835</c:v>
                </c:pt>
                <c:pt idx="54">
                  <c:v>122070</c:v>
                </c:pt>
                <c:pt idx="55">
                  <c:v>122070</c:v>
                </c:pt>
                <c:pt idx="56">
                  <c:v>122070</c:v>
                </c:pt>
                <c:pt idx="57">
                  <c:v>122070</c:v>
                </c:pt>
                <c:pt idx="58">
                  <c:v>122070</c:v>
                </c:pt>
                <c:pt idx="59">
                  <c:v>91552</c:v>
                </c:pt>
                <c:pt idx="60">
                  <c:v>91553</c:v>
                </c:pt>
                <c:pt idx="61">
                  <c:v>122071</c:v>
                </c:pt>
                <c:pt idx="62">
                  <c:v>122071</c:v>
                </c:pt>
                <c:pt idx="63">
                  <c:v>152588</c:v>
                </c:pt>
                <c:pt idx="64">
                  <c:v>61035</c:v>
                </c:pt>
                <c:pt idx="65">
                  <c:v>122070</c:v>
                </c:pt>
                <c:pt idx="66">
                  <c:v>122070</c:v>
                </c:pt>
                <c:pt idx="67">
                  <c:v>122071</c:v>
                </c:pt>
                <c:pt idx="68">
                  <c:v>122070</c:v>
                </c:pt>
                <c:pt idx="69">
                  <c:v>122070</c:v>
                </c:pt>
                <c:pt idx="70">
                  <c:v>122070</c:v>
                </c:pt>
                <c:pt idx="71">
                  <c:v>122070</c:v>
                </c:pt>
                <c:pt idx="72">
                  <c:v>122070</c:v>
                </c:pt>
                <c:pt idx="73">
                  <c:v>122071</c:v>
                </c:pt>
                <c:pt idx="74">
                  <c:v>47332763</c:v>
                </c:pt>
                <c:pt idx="75">
                  <c:v>152588</c:v>
                </c:pt>
                <c:pt idx="76">
                  <c:v>152588</c:v>
                </c:pt>
                <c:pt idx="77">
                  <c:v>152588</c:v>
                </c:pt>
                <c:pt idx="78">
                  <c:v>122070</c:v>
                </c:pt>
                <c:pt idx="79">
                  <c:v>152588</c:v>
                </c:pt>
                <c:pt idx="80">
                  <c:v>122070</c:v>
                </c:pt>
                <c:pt idx="81">
                  <c:v>122070</c:v>
                </c:pt>
                <c:pt idx="82">
                  <c:v>122071</c:v>
                </c:pt>
                <c:pt idx="83">
                  <c:v>152588</c:v>
                </c:pt>
                <c:pt idx="84">
                  <c:v>122071</c:v>
                </c:pt>
                <c:pt idx="85">
                  <c:v>122070</c:v>
                </c:pt>
                <c:pt idx="86">
                  <c:v>122071</c:v>
                </c:pt>
                <c:pt idx="87">
                  <c:v>91553</c:v>
                </c:pt>
                <c:pt idx="88">
                  <c:v>122070</c:v>
                </c:pt>
                <c:pt idx="89">
                  <c:v>122070</c:v>
                </c:pt>
                <c:pt idx="90">
                  <c:v>122070</c:v>
                </c:pt>
                <c:pt idx="91">
                  <c:v>122070</c:v>
                </c:pt>
                <c:pt idx="92">
                  <c:v>91552</c:v>
                </c:pt>
                <c:pt idx="93">
                  <c:v>122071</c:v>
                </c:pt>
                <c:pt idx="94">
                  <c:v>122070</c:v>
                </c:pt>
                <c:pt idx="95">
                  <c:v>122070</c:v>
                </c:pt>
                <c:pt idx="96">
                  <c:v>122070</c:v>
                </c:pt>
                <c:pt idx="97">
                  <c:v>91553</c:v>
                </c:pt>
                <c:pt idx="98">
                  <c:v>122071</c:v>
                </c:pt>
                <c:pt idx="99">
                  <c:v>10681153</c:v>
                </c:pt>
                <c:pt idx="100">
                  <c:v>122070</c:v>
                </c:pt>
                <c:pt idx="101">
                  <c:v>122070</c:v>
                </c:pt>
                <c:pt idx="102">
                  <c:v>122071</c:v>
                </c:pt>
                <c:pt idx="103">
                  <c:v>122070</c:v>
                </c:pt>
                <c:pt idx="104">
                  <c:v>91553</c:v>
                </c:pt>
                <c:pt idx="105">
                  <c:v>122070</c:v>
                </c:pt>
                <c:pt idx="106">
                  <c:v>152588</c:v>
                </c:pt>
                <c:pt idx="107">
                  <c:v>122070</c:v>
                </c:pt>
                <c:pt idx="108">
                  <c:v>122070</c:v>
                </c:pt>
                <c:pt idx="109">
                  <c:v>122071</c:v>
                </c:pt>
                <c:pt idx="110">
                  <c:v>91553</c:v>
                </c:pt>
                <c:pt idx="111">
                  <c:v>122071</c:v>
                </c:pt>
                <c:pt idx="112">
                  <c:v>122070</c:v>
                </c:pt>
                <c:pt idx="113">
                  <c:v>152588</c:v>
                </c:pt>
                <c:pt idx="114">
                  <c:v>122071</c:v>
                </c:pt>
                <c:pt idx="115">
                  <c:v>91553</c:v>
                </c:pt>
                <c:pt idx="116">
                  <c:v>122071</c:v>
                </c:pt>
                <c:pt idx="117">
                  <c:v>122070</c:v>
                </c:pt>
                <c:pt idx="118">
                  <c:v>122071</c:v>
                </c:pt>
                <c:pt idx="119">
                  <c:v>91553</c:v>
                </c:pt>
                <c:pt idx="120">
                  <c:v>91553</c:v>
                </c:pt>
                <c:pt idx="121">
                  <c:v>122071</c:v>
                </c:pt>
                <c:pt idx="122">
                  <c:v>122070</c:v>
                </c:pt>
                <c:pt idx="123">
                  <c:v>122070</c:v>
                </c:pt>
                <c:pt idx="124">
                  <c:v>7141113</c:v>
                </c:pt>
                <c:pt idx="125">
                  <c:v>122070</c:v>
                </c:pt>
                <c:pt idx="126">
                  <c:v>122071</c:v>
                </c:pt>
                <c:pt idx="127">
                  <c:v>122070</c:v>
                </c:pt>
                <c:pt idx="128">
                  <c:v>122071</c:v>
                </c:pt>
                <c:pt idx="129">
                  <c:v>91552</c:v>
                </c:pt>
                <c:pt idx="130">
                  <c:v>122071</c:v>
                </c:pt>
                <c:pt idx="131">
                  <c:v>122070</c:v>
                </c:pt>
                <c:pt idx="132">
                  <c:v>122070</c:v>
                </c:pt>
                <c:pt idx="133">
                  <c:v>152588</c:v>
                </c:pt>
                <c:pt idx="134">
                  <c:v>152588</c:v>
                </c:pt>
                <c:pt idx="135">
                  <c:v>122070</c:v>
                </c:pt>
                <c:pt idx="136">
                  <c:v>152588</c:v>
                </c:pt>
                <c:pt idx="137">
                  <c:v>122070</c:v>
                </c:pt>
                <c:pt idx="138">
                  <c:v>152588</c:v>
                </c:pt>
                <c:pt idx="139">
                  <c:v>122070</c:v>
                </c:pt>
                <c:pt idx="140">
                  <c:v>152588</c:v>
                </c:pt>
                <c:pt idx="141">
                  <c:v>1403809</c:v>
                </c:pt>
                <c:pt idx="142">
                  <c:v>122070</c:v>
                </c:pt>
                <c:pt idx="143">
                  <c:v>91553</c:v>
                </c:pt>
                <c:pt idx="144">
                  <c:v>122071</c:v>
                </c:pt>
                <c:pt idx="145">
                  <c:v>122070</c:v>
                </c:pt>
                <c:pt idx="146">
                  <c:v>122070</c:v>
                </c:pt>
                <c:pt idx="147">
                  <c:v>122071</c:v>
                </c:pt>
                <c:pt idx="148">
                  <c:v>122070</c:v>
                </c:pt>
                <c:pt idx="149">
                  <c:v>6591797</c:v>
                </c:pt>
                <c:pt idx="150">
                  <c:v>122070</c:v>
                </c:pt>
                <c:pt idx="151">
                  <c:v>122071</c:v>
                </c:pt>
                <c:pt idx="152">
                  <c:v>122070</c:v>
                </c:pt>
                <c:pt idx="153">
                  <c:v>91553</c:v>
                </c:pt>
                <c:pt idx="154">
                  <c:v>122071</c:v>
                </c:pt>
                <c:pt idx="155">
                  <c:v>152588</c:v>
                </c:pt>
                <c:pt idx="156">
                  <c:v>122071</c:v>
                </c:pt>
                <c:pt idx="157">
                  <c:v>91553</c:v>
                </c:pt>
                <c:pt idx="158">
                  <c:v>152588</c:v>
                </c:pt>
                <c:pt idx="159">
                  <c:v>122071</c:v>
                </c:pt>
                <c:pt idx="160">
                  <c:v>122070</c:v>
                </c:pt>
                <c:pt idx="161">
                  <c:v>152588</c:v>
                </c:pt>
                <c:pt idx="162">
                  <c:v>122070</c:v>
                </c:pt>
                <c:pt idx="163">
                  <c:v>152588</c:v>
                </c:pt>
                <c:pt idx="164">
                  <c:v>152588</c:v>
                </c:pt>
                <c:pt idx="165">
                  <c:v>122070</c:v>
                </c:pt>
                <c:pt idx="166">
                  <c:v>91552</c:v>
                </c:pt>
                <c:pt idx="167">
                  <c:v>122070</c:v>
                </c:pt>
                <c:pt idx="168">
                  <c:v>122070</c:v>
                </c:pt>
                <c:pt idx="169">
                  <c:v>122070</c:v>
                </c:pt>
                <c:pt idx="170">
                  <c:v>122070</c:v>
                </c:pt>
                <c:pt idx="171">
                  <c:v>91552</c:v>
                </c:pt>
                <c:pt idx="172">
                  <c:v>122071</c:v>
                </c:pt>
                <c:pt idx="173">
                  <c:v>91553</c:v>
                </c:pt>
                <c:pt idx="174">
                  <c:v>7110596</c:v>
                </c:pt>
                <c:pt idx="175">
                  <c:v>122070</c:v>
                </c:pt>
                <c:pt idx="176">
                  <c:v>122071</c:v>
                </c:pt>
                <c:pt idx="177">
                  <c:v>122071</c:v>
                </c:pt>
                <c:pt idx="178">
                  <c:v>122071</c:v>
                </c:pt>
                <c:pt idx="179">
                  <c:v>122071</c:v>
                </c:pt>
                <c:pt idx="180">
                  <c:v>122071</c:v>
                </c:pt>
                <c:pt idx="181">
                  <c:v>152588</c:v>
                </c:pt>
                <c:pt idx="182">
                  <c:v>122070</c:v>
                </c:pt>
                <c:pt idx="183">
                  <c:v>122070</c:v>
                </c:pt>
                <c:pt idx="184">
                  <c:v>122070</c:v>
                </c:pt>
                <c:pt idx="185">
                  <c:v>122070</c:v>
                </c:pt>
                <c:pt idx="186">
                  <c:v>152588</c:v>
                </c:pt>
                <c:pt idx="187">
                  <c:v>122071</c:v>
                </c:pt>
                <c:pt idx="188">
                  <c:v>152588</c:v>
                </c:pt>
                <c:pt idx="189">
                  <c:v>122071</c:v>
                </c:pt>
                <c:pt idx="190">
                  <c:v>122071</c:v>
                </c:pt>
                <c:pt idx="191">
                  <c:v>122070</c:v>
                </c:pt>
                <c:pt idx="192">
                  <c:v>122071</c:v>
                </c:pt>
                <c:pt idx="193">
                  <c:v>122070</c:v>
                </c:pt>
                <c:pt idx="194">
                  <c:v>91553</c:v>
                </c:pt>
                <c:pt idx="195">
                  <c:v>122070</c:v>
                </c:pt>
                <c:pt idx="196">
                  <c:v>91553</c:v>
                </c:pt>
                <c:pt idx="197">
                  <c:v>122070</c:v>
                </c:pt>
                <c:pt idx="198">
                  <c:v>122070</c:v>
                </c:pt>
                <c:pt idx="199">
                  <c:v>8117676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LogSpace!$BN$3</c:f>
              <c:strCache>
                <c:ptCount val="1"/>
                <c:pt idx="0">
                  <c:v>2000</c:v>
                </c:pt>
              </c:strCache>
            </c:strRef>
          </c:tx>
          <c:val>
            <c:numRef>
              <c:f>LogSpace!$BN$5:$BN$204</c:f>
              <c:numCache>
                <c:formatCode>General</c:formatCode>
                <c:ptCount val="200"/>
                <c:pt idx="0">
                  <c:v>91553</c:v>
                </c:pt>
                <c:pt idx="1">
                  <c:v>122070</c:v>
                </c:pt>
                <c:pt idx="2">
                  <c:v>152588</c:v>
                </c:pt>
                <c:pt idx="3">
                  <c:v>122070</c:v>
                </c:pt>
                <c:pt idx="4">
                  <c:v>122070</c:v>
                </c:pt>
                <c:pt idx="5">
                  <c:v>122070</c:v>
                </c:pt>
                <c:pt idx="6">
                  <c:v>122070</c:v>
                </c:pt>
                <c:pt idx="7">
                  <c:v>122070</c:v>
                </c:pt>
                <c:pt idx="8">
                  <c:v>91553</c:v>
                </c:pt>
                <c:pt idx="9">
                  <c:v>122070</c:v>
                </c:pt>
                <c:pt idx="10">
                  <c:v>122070</c:v>
                </c:pt>
                <c:pt idx="11">
                  <c:v>122070</c:v>
                </c:pt>
                <c:pt idx="12">
                  <c:v>122071</c:v>
                </c:pt>
                <c:pt idx="13">
                  <c:v>122071</c:v>
                </c:pt>
                <c:pt idx="14">
                  <c:v>122070</c:v>
                </c:pt>
                <c:pt idx="15">
                  <c:v>152588</c:v>
                </c:pt>
                <c:pt idx="16">
                  <c:v>152588</c:v>
                </c:pt>
                <c:pt idx="17">
                  <c:v>122071</c:v>
                </c:pt>
                <c:pt idx="18">
                  <c:v>122071</c:v>
                </c:pt>
                <c:pt idx="19">
                  <c:v>122071</c:v>
                </c:pt>
                <c:pt idx="20">
                  <c:v>122070</c:v>
                </c:pt>
                <c:pt idx="21">
                  <c:v>122071</c:v>
                </c:pt>
                <c:pt idx="22">
                  <c:v>122070</c:v>
                </c:pt>
                <c:pt idx="23">
                  <c:v>152588</c:v>
                </c:pt>
                <c:pt idx="24">
                  <c:v>122070</c:v>
                </c:pt>
                <c:pt idx="25">
                  <c:v>122070</c:v>
                </c:pt>
                <c:pt idx="26">
                  <c:v>122070</c:v>
                </c:pt>
                <c:pt idx="27">
                  <c:v>152587</c:v>
                </c:pt>
                <c:pt idx="28">
                  <c:v>122071</c:v>
                </c:pt>
                <c:pt idx="29">
                  <c:v>122070</c:v>
                </c:pt>
                <c:pt idx="30">
                  <c:v>122070</c:v>
                </c:pt>
                <c:pt idx="31">
                  <c:v>91552</c:v>
                </c:pt>
                <c:pt idx="32">
                  <c:v>91553</c:v>
                </c:pt>
                <c:pt idx="33">
                  <c:v>122071</c:v>
                </c:pt>
                <c:pt idx="34">
                  <c:v>122070</c:v>
                </c:pt>
                <c:pt idx="35">
                  <c:v>122070</c:v>
                </c:pt>
                <c:pt idx="36">
                  <c:v>122071</c:v>
                </c:pt>
                <c:pt idx="37">
                  <c:v>122071</c:v>
                </c:pt>
                <c:pt idx="38">
                  <c:v>91553</c:v>
                </c:pt>
                <c:pt idx="39">
                  <c:v>122071</c:v>
                </c:pt>
                <c:pt idx="40">
                  <c:v>122071</c:v>
                </c:pt>
                <c:pt idx="41">
                  <c:v>122070</c:v>
                </c:pt>
                <c:pt idx="42">
                  <c:v>122071</c:v>
                </c:pt>
                <c:pt idx="43">
                  <c:v>122070</c:v>
                </c:pt>
                <c:pt idx="44">
                  <c:v>122070</c:v>
                </c:pt>
                <c:pt idx="45">
                  <c:v>122070</c:v>
                </c:pt>
                <c:pt idx="46">
                  <c:v>122071</c:v>
                </c:pt>
                <c:pt idx="47">
                  <c:v>122070</c:v>
                </c:pt>
                <c:pt idx="48">
                  <c:v>122071</c:v>
                </c:pt>
                <c:pt idx="49">
                  <c:v>122071</c:v>
                </c:pt>
                <c:pt idx="50">
                  <c:v>152588</c:v>
                </c:pt>
                <c:pt idx="51">
                  <c:v>122070</c:v>
                </c:pt>
                <c:pt idx="52">
                  <c:v>122070</c:v>
                </c:pt>
                <c:pt idx="53">
                  <c:v>91553</c:v>
                </c:pt>
                <c:pt idx="54">
                  <c:v>122070</c:v>
                </c:pt>
                <c:pt idx="55">
                  <c:v>122070</c:v>
                </c:pt>
                <c:pt idx="56">
                  <c:v>152588</c:v>
                </c:pt>
                <c:pt idx="57">
                  <c:v>122070</c:v>
                </c:pt>
                <c:pt idx="58">
                  <c:v>122070</c:v>
                </c:pt>
                <c:pt idx="59">
                  <c:v>91553</c:v>
                </c:pt>
                <c:pt idx="60">
                  <c:v>152588</c:v>
                </c:pt>
                <c:pt idx="61">
                  <c:v>122071</c:v>
                </c:pt>
                <c:pt idx="62">
                  <c:v>122070</c:v>
                </c:pt>
                <c:pt idx="63">
                  <c:v>122070</c:v>
                </c:pt>
                <c:pt idx="64">
                  <c:v>91553</c:v>
                </c:pt>
                <c:pt idx="65">
                  <c:v>122071</c:v>
                </c:pt>
                <c:pt idx="66">
                  <c:v>122071</c:v>
                </c:pt>
                <c:pt idx="67">
                  <c:v>122070</c:v>
                </c:pt>
                <c:pt idx="68">
                  <c:v>122071</c:v>
                </c:pt>
                <c:pt idx="69">
                  <c:v>122070</c:v>
                </c:pt>
                <c:pt idx="70">
                  <c:v>122070</c:v>
                </c:pt>
                <c:pt idx="71">
                  <c:v>122071</c:v>
                </c:pt>
                <c:pt idx="72">
                  <c:v>122071</c:v>
                </c:pt>
                <c:pt idx="73">
                  <c:v>91553</c:v>
                </c:pt>
                <c:pt idx="74">
                  <c:v>122070</c:v>
                </c:pt>
                <c:pt idx="75">
                  <c:v>122071</c:v>
                </c:pt>
                <c:pt idx="76">
                  <c:v>122071</c:v>
                </c:pt>
                <c:pt idx="77">
                  <c:v>122071</c:v>
                </c:pt>
                <c:pt idx="78">
                  <c:v>122071</c:v>
                </c:pt>
                <c:pt idx="79">
                  <c:v>122071</c:v>
                </c:pt>
                <c:pt idx="80">
                  <c:v>152588</c:v>
                </c:pt>
                <c:pt idx="81">
                  <c:v>122070</c:v>
                </c:pt>
                <c:pt idx="82">
                  <c:v>91552</c:v>
                </c:pt>
                <c:pt idx="83">
                  <c:v>122070</c:v>
                </c:pt>
                <c:pt idx="84">
                  <c:v>152587</c:v>
                </c:pt>
                <c:pt idx="85">
                  <c:v>122071</c:v>
                </c:pt>
                <c:pt idx="86">
                  <c:v>122070</c:v>
                </c:pt>
                <c:pt idx="87">
                  <c:v>91553</c:v>
                </c:pt>
                <c:pt idx="88">
                  <c:v>122071</c:v>
                </c:pt>
                <c:pt idx="89">
                  <c:v>152588</c:v>
                </c:pt>
                <c:pt idx="90">
                  <c:v>122070</c:v>
                </c:pt>
                <c:pt idx="91">
                  <c:v>274658</c:v>
                </c:pt>
                <c:pt idx="92">
                  <c:v>91553</c:v>
                </c:pt>
                <c:pt idx="93">
                  <c:v>152588</c:v>
                </c:pt>
                <c:pt idx="94">
                  <c:v>91553</c:v>
                </c:pt>
                <c:pt idx="95">
                  <c:v>122070</c:v>
                </c:pt>
                <c:pt idx="96">
                  <c:v>122071</c:v>
                </c:pt>
                <c:pt idx="97">
                  <c:v>122071</c:v>
                </c:pt>
                <c:pt idx="98">
                  <c:v>122070</c:v>
                </c:pt>
                <c:pt idx="99">
                  <c:v>122071</c:v>
                </c:pt>
                <c:pt idx="100">
                  <c:v>122070</c:v>
                </c:pt>
                <c:pt idx="101">
                  <c:v>122070</c:v>
                </c:pt>
                <c:pt idx="102">
                  <c:v>122070</c:v>
                </c:pt>
                <c:pt idx="103">
                  <c:v>122070</c:v>
                </c:pt>
                <c:pt idx="104">
                  <c:v>152587</c:v>
                </c:pt>
                <c:pt idx="105">
                  <c:v>122070</c:v>
                </c:pt>
                <c:pt idx="106">
                  <c:v>152588</c:v>
                </c:pt>
                <c:pt idx="107">
                  <c:v>122070</c:v>
                </c:pt>
                <c:pt idx="108">
                  <c:v>122071</c:v>
                </c:pt>
                <c:pt idx="109">
                  <c:v>122070</c:v>
                </c:pt>
                <c:pt idx="110">
                  <c:v>91553</c:v>
                </c:pt>
                <c:pt idx="111">
                  <c:v>122070</c:v>
                </c:pt>
                <c:pt idx="112">
                  <c:v>122070</c:v>
                </c:pt>
                <c:pt idx="113">
                  <c:v>122070</c:v>
                </c:pt>
                <c:pt idx="114">
                  <c:v>122070</c:v>
                </c:pt>
                <c:pt idx="115">
                  <c:v>91553</c:v>
                </c:pt>
                <c:pt idx="116">
                  <c:v>122071</c:v>
                </c:pt>
                <c:pt idx="117">
                  <c:v>122071</c:v>
                </c:pt>
                <c:pt idx="118">
                  <c:v>122071</c:v>
                </c:pt>
                <c:pt idx="119">
                  <c:v>122071</c:v>
                </c:pt>
                <c:pt idx="120">
                  <c:v>91552</c:v>
                </c:pt>
                <c:pt idx="121">
                  <c:v>122070</c:v>
                </c:pt>
                <c:pt idx="122">
                  <c:v>122071</c:v>
                </c:pt>
                <c:pt idx="123">
                  <c:v>122070</c:v>
                </c:pt>
                <c:pt idx="124">
                  <c:v>122070</c:v>
                </c:pt>
                <c:pt idx="125">
                  <c:v>152588</c:v>
                </c:pt>
                <c:pt idx="126">
                  <c:v>122071</c:v>
                </c:pt>
                <c:pt idx="127">
                  <c:v>122070</c:v>
                </c:pt>
                <c:pt idx="128">
                  <c:v>122071</c:v>
                </c:pt>
                <c:pt idx="129">
                  <c:v>122071</c:v>
                </c:pt>
                <c:pt idx="130">
                  <c:v>122070</c:v>
                </c:pt>
                <c:pt idx="131">
                  <c:v>122071</c:v>
                </c:pt>
                <c:pt idx="132">
                  <c:v>122070</c:v>
                </c:pt>
                <c:pt idx="133">
                  <c:v>122070</c:v>
                </c:pt>
                <c:pt idx="134">
                  <c:v>122070</c:v>
                </c:pt>
                <c:pt idx="135">
                  <c:v>152588</c:v>
                </c:pt>
                <c:pt idx="136">
                  <c:v>122071</c:v>
                </c:pt>
                <c:pt idx="137">
                  <c:v>122070</c:v>
                </c:pt>
                <c:pt idx="138">
                  <c:v>122070</c:v>
                </c:pt>
                <c:pt idx="139">
                  <c:v>122070</c:v>
                </c:pt>
                <c:pt idx="140">
                  <c:v>122070</c:v>
                </c:pt>
                <c:pt idx="141">
                  <c:v>122070</c:v>
                </c:pt>
                <c:pt idx="142">
                  <c:v>122070</c:v>
                </c:pt>
                <c:pt idx="143">
                  <c:v>91553</c:v>
                </c:pt>
                <c:pt idx="144">
                  <c:v>122070</c:v>
                </c:pt>
                <c:pt idx="145">
                  <c:v>122070</c:v>
                </c:pt>
                <c:pt idx="146">
                  <c:v>122070</c:v>
                </c:pt>
                <c:pt idx="147">
                  <c:v>122071</c:v>
                </c:pt>
                <c:pt idx="148">
                  <c:v>91553</c:v>
                </c:pt>
                <c:pt idx="149">
                  <c:v>122070</c:v>
                </c:pt>
                <c:pt idx="150">
                  <c:v>122070</c:v>
                </c:pt>
                <c:pt idx="151">
                  <c:v>122070</c:v>
                </c:pt>
                <c:pt idx="152">
                  <c:v>122071</c:v>
                </c:pt>
                <c:pt idx="153">
                  <c:v>122070</c:v>
                </c:pt>
                <c:pt idx="154">
                  <c:v>91553</c:v>
                </c:pt>
                <c:pt idx="155">
                  <c:v>122071</c:v>
                </c:pt>
                <c:pt idx="156">
                  <c:v>152588</c:v>
                </c:pt>
                <c:pt idx="157">
                  <c:v>122071</c:v>
                </c:pt>
                <c:pt idx="158">
                  <c:v>122070</c:v>
                </c:pt>
                <c:pt idx="159">
                  <c:v>122070</c:v>
                </c:pt>
                <c:pt idx="160">
                  <c:v>122070</c:v>
                </c:pt>
                <c:pt idx="161">
                  <c:v>91553</c:v>
                </c:pt>
                <c:pt idx="162">
                  <c:v>91553</c:v>
                </c:pt>
                <c:pt idx="163">
                  <c:v>122070</c:v>
                </c:pt>
                <c:pt idx="164">
                  <c:v>122070</c:v>
                </c:pt>
                <c:pt idx="165">
                  <c:v>122070</c:v>
                </c:pt>
                <c:pt idx="166">
                  <c:v>91553</c:v>
                </c:pt>
                <c:pt idx="167">
                  <c:v>152588</c:v>
                </c:pt>
                <c:pt idx="168">
                  <c:v>122070</c:v>
                </c:pt>
                <c:pt idx="169">
                  <c:v>122070</c:v>
                </c:pt>
                <c:pt idx="170">
                  <c:v>122071</c:v>
                </c:pt>
                <c:pt idx="171">
                  <c:v>91553</c:v>
                </c:pt>
                <c:pt idx="172">
                  <c:v>122071</c:v>
                </c:pt>
                <c:pt idx="173">
                  <c:v>122070</c:v>
                </c:pt>
                <c:pt idx="174">
                  <c:v>122070</c:v>
                </c:pt>
                <c:pt idx="175">
                  <c:v>152588</c:v>
                </c:pt>
                <c:pt idx="176">
                  <c:v>122070</c:v>
                </c:pt>
                <c:pt idx="177">
                  <c:v>152588</c:v>
                </c:pt>
                <c:pt idx="178">
                  <c:v>122070</c:v>
                </c:pt>
                <c:pt idx="179">
                  <c:v>122070</c:v>
                </c:pt>
                <c:pt idx="180">
                  <c:v>152588</c:v>
                </c:pt>
                <c:pt idx="181">
                  <c:v>122070</c:v>
                </c:pt>
                <c:pt idx="182">
                  <c:v>122070</c:v>
                </c:pt>
                <c:pt idx="183">
                  <c:v>122070</c:v>
                </c:pt>
                <c:pt idx="184">
                  <c:v>122070</c:v>
                </c:pt>
                <c:pt idx="185">
                  <c:v>122070</c:v>
                </c:pt>
                <c:pt idx="186">
                  <c:v>122070</c:v>
                </c:pt>
                <c:pt idx="187">
                  <c:v>122070</c:v>
                </c:pt>
                <c:pt idx="188">
                  <c:v>122071</c:v>
                </c:pt>
                <c:pt idx="189">
                  <c:v>122071</c:v>
                </c:pt>
                <c:pt idx="190">
                  <c:v>91553</c:v>
                </c:pt>
                <c:pt idx="191">
                  <c:v>122070</c:v>
                </c:pt>
                <c:pt idx="192">
                  <c:v>122070</c:v>
                </c:pt>
                <c:pt idx="193">
                  <c:v>122070</c:v>
                </c:pt>
                <c:pt idx="194">
                  <c:v>91552</c:v>
                </c:pt>
                <c:pt idx="195">
                  <c:v>122070</c:v>
                </c:pt>
                <c:pt idx="196">
                  <c:v>122070</c:v>
                </c:pt>
                <c:pt idx="197">
                  <c:v>122070</c:v>
                </c:pt>
                <c:pt idx="198">
                  <c:v>122070</c:v>
                </c:pt>
                <c:pt idx="199">
                  <c:v>91553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227264"/>
        <c:axId val="93229056"/>
      </c:lineChart>
      <c:catAx>
        <c:axId val="93227264"/>
        <c:scaling>
          <c:orientation val="minMax"/>
        </c:scaling>
        <c:delete val="0"/>
        <c:axPos val="b"/>
        <c:majorTickMark val="none"/>
        <c:minorTickMark val="none"/>
        <c:tickLblPos val="nextTo"/>
        <c:crossAx val="93229056"/>
        <c:crosses val="autoZero"/>
        <c:auto val="1"/>
        <c:lblAlgn val="ctr"/>
        <c:lblOffset val="100"/>
        <c:noMultiLvlLbl val="0"/>
      </c:catAx>
      <c:valAx>
        <c:axId val="93229056"/>
        <c:scaling>
          <c:orientation val="minMax"/>
          <c:max val="750000"/>
          <c:min val="80000"/>
        </c:scaling>
        <c:delete val="0"/>
        <c:axPos val="l"/>
        <c:numFmt formatCode="General" sourceLinked="1"/>
        <c:majorTickMark val="none"/>
        <c:minorTickMark val="none"/>
        <c:tickLblPos val="nextTo"/>
        <c:crossAx val="9322726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8969497537366852"/>
          <c:y val="0.89510977965905381"/>
          <c:w val="0.31730823335007141"/>
          <c:h val="7.7817467112999972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7A118-A96D-4F9E-8E62-61FAD762A0FB}" type="datetimeFigureOut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1A53D4-5F2D-44CA-875F-21CC4A676DF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6468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59FF7-7945-4958-AF52-B6960EC03138}" type="datetimeFigureOut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0911E-E845-4ABD-BE16-AC3BC7C352D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68080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講解標題讓聽的人了解我做了什麼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以圖為主做解釋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7118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7118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Why</a:t>
            </a:r>
          </a:p>
          <a:p>
            <a:r>
              <a:rPr lang="zh-TW" altLang="en-US" dirty="0" smtClean="0"/>
              <a:t>用圖解釋</a:t>
            </a:r>
            <a:r>
              <a:rPr lang="en-US" altLang="zh-TW" dirty="0" smtClean="0"/>
              <a:t>too many logs</a:t>
            </a:r>
          </a:p>
          <a:p>
            <a:endParaRPr lang="en-US" altLang="zh-TW" dirty="0" smtClean="0"/>
          </a:p>
          <a:p>
            <a:r>
              <a:rPr lang="zh-TW" altLang="en-US" dirty="0" smtClean="0"/>
              <a:t>造成</a:t>
            </a:r>
            <a:r>
              <a:rPr lang="en-US" altLang="zh-TW" dirty="0" smtClean="0"/>
              <a:t>log space</a:t>
            </a:r>
            <a:r>
              <a:rPr lang="zh-TW" altLang="en-US" dirty="0" smtClean="0"/>
              <a:t>不夠而需花負擔在寫資料到較大儲存元件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71747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Why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78858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以圖為主說明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7118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2225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(608~1084/11539) * 100% =&gt; 5 ~ 9.4%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2031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20318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20318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在最後這邊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7972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大略簡介帶過要介紹的東西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60971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在上面的實驗中發現不同的</a:t>
            </a:r>
            <a:r>
              <a:rPr lang="en-US" altLang="zh-TW" dirty="0" smtClean="0"/>
              <a:t>log space size</a:t>
            </a:r>
            <a:r>
              <a:rPr lang="zh-TW" altLang="en-US" dirty="0" smtClean="0"/>
              <a:t>會影響量出來的時間準確度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89882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(165/4023) * 100% =&gt; 4%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20318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用圖做解釋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20318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17383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1738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Hero – 64KB</a:t>
            </a:r>
          </a:p>
          <a:p>
            <a:endParaRPr lang="en-US" altLang="zh-TW" dirty="0" smtClean="0"/>
          </a:p>
          <a:p>
            <a:r>
              <a:rPr lang="zh-TW" altLang="en-US" dirty="0" smtClean="0"/>
              <a:t>無法有效的儲存</a:t>
            </a:r>
            <a:r>
              <a:rPr lang="en-US" altLang="zh-TW" dirty="0" smtClean="0"/>
              <a:t>profiling results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3331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所以如圖所示，我們提出一個方法可以省掉那</a:t>
            </a:r>
            <a:r>
              <a:rPr lang="en-US" altLang="zh-TW" dirty="0" smtClean="0"/>
              <a:t>2</a:t>
            </a:r>
            <a:r>
              <a:rPr lang="zh-TW" altLang="en-US" dirty="0" smtClean="0"/>
              <a:t>塊來降低記憶體使用量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3331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altLang="zh-TW" baseline="0" dirty="0" smtClean="0"/>
              <a:t>Levels</a:t>
            </a:r>
          </a:p>
          <a:p>
            <a:pPr marL="228600" indent="-228600">
              <a:buAutoNum type="arabicPeriod"/>
            </a:pPr>
            <a:r>
              <a:rPr lang="en-US" altLang="zh-TW" baseline="0" dirty="0" smtClean="0"/>
              <a:t>Multi-level – GUI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515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 smtClean="0"/>
              <a:t>再提出</a:t>
            </a:r>
            <a:r>
              <a:rPr lang="en-US" altLang="zh-TW" dirty="0" smtClean="0"/>
              <a:t>problem statement</a:t>
            </a:r>
            <a:r>
              <a:rPr lang="zh-TW" altLang="en-US" dirty="0" smtClean="0"/>
              <a:t>前先定義會用到的</a:t>
            </a:r>
            <a:r>
              <a:rPr lang="en-US" altLang="zh-TW" dirty="0" smtClean="0"/>
              <a:t>2</a:t>
            </a:r>
            <a:r>
              <a:rPr lang="zh-TW" altLang="en-US" dirty="0" smtClean="0"/>
              <a:t>個符號</a:t>
            </a:r>
            <a:endParaRPr lang="en-US" altLang="zh-TW" dirty="0" smtClean="0"/>
          </a:p>
          <a:p>
            <a:r>
              <a:rPr lang="en-US" altLang="zh-TW" dirty="0" smtClean="0"/>
              <a:t>Source</a:t>
            </a:r>
            <a:r>
              <a:rPr lang="en-US" altLang="zh-TW" baseline="0" dirty="0" smtClean="0"/>
              <a:t> code</a:t>
            </a:r>
            <a:r>
              <a:rPr lang="zh-TW" altLang="en-US" baseline="0" dirty="0" smtClean="0"/>
              <a:t>可用</a:t>
            </a:r>
            <a:r>
              <a:rPr lang="en-US" altLang="zh-TW" baseline="0" dirty="0" smtClean="0"/>
              <a:t>levels</a:t>
            </a:r>
            <a:r>
              <a:rPr lang="zh-TW" altLang="en-US" baseline="0" dirty="0" smtClean="0"/>
              <a:t>的概念做群組化</a:t>
            </a:r>
            <a:endParaRPr lang="en-US" altLang="zh-TW" baseline="0" dirty="0" smtClean="0"/>
          </a:p>
          <a:p>
            <a:endParaRPr lang="en-US" altLang="zh-TW" baseline="0" dirty="0" smtClean="0"/>
          </a:p>
          <a:p>
            <a:r>
              <a:rPr lang="zh-TW" altLang="en-US" baseline="0" dirty="0" smtClean="0"/>
              <a:t>再藉由這樣的特性來做到</a:t>
            </a:r>
            <a:r>
              <a:rPr lang="en-US" altLang="zh-TW" baseline="0" dirty="0" smtClean="0"/>
              <a:t>multi-level profiling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4216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Profiling area </a:t>
            </a:r>
            <a:r>
              <a:rPr lang="zh-TW" altLang="en-US" dirty="0" smtClean="0"/>
              <a:t>是指某一個 </a:t>
            </a:r>
            <a:r>
              <a:rPr lang="en-US" altLang="zh-TW" dirty="0" smtClean="0"/>
              <a:t>level</a:t>
            </a:r>
            <a:r>
              <a:rPr lang="zh-TW" altLang="en-US" dirty="0" smtClean="0"/>
              <a:t>中的部分</a:t>
            </a:r>
            <a:r>
              <a:rPr lang="en-US" altLang="zh-TW" dirty="0" smtClean="0"/>
              <a:t>element</a:t>
            </a:r>
            <a:r>
              <a:rPr lang="zh-TW" altLang="en-US" dirty="0" smtClean="0"/>
              <a:t> 兩者即</a:t>
            </a:r>
            <a:r>
              <a:rPr lang="en-US" altLang="zh-TW" dirty="0" smtClean="0"/>
              <a:t>profiling scope</a:t>
            </a:r>
          </a:p>
          <a:p>
            <a:endParaRPr lang="en-US" altLang="zh-TW" dirty="0" smtClean="0"/>
          </a:p>
          <a:p>
            <a:r>
              <a:rPr lang="zh-TW" altLang="en-US" dirty="0" smtClean="0"/>
              <a:t>可在下一頁用圖解釋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8039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9482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altLang="zh-TW" dirty="0" smtClean="0"/>
              <a:t>Instrumentation</a:t>
            </a:r>
          </a:p>
          <a:p>
            <a:pPr marL="228600" indent="-228600">
              <a:buAutoNum type="arabicPeriod"/>
            </a:pPr>
            <a:r>
              <a:rPr lang="en-US" altLang="zh-TW" dirty="0" smtClean="0"/>
              <a:t>Control</a:t>
            </a:r>
            <a:r>
              <a:rPr lang="en-US" altLang="zh-TW" baseline="0" dirty="0" smtClean="0"/>
              <a:t> component</a:t>
            </a:r>
          </a:p>
          <a:p>
            <a:pPr marL="228600" indent="-228600">
              <a:buAutoNum type="arabicPeriod"/>
            </a:pPr>
            <a:r>
              <a:rPr lang="en-US" altLang="zh-TW" baseline="0" dirty="0" smtClean="0"/>
              <a:t>Time profiling component</a:t>
            </a:r>
          </a:p>
          <a:p>
            <a:pPr marL="228600" indent="-228600">
              <a:buAutoNum type="arabicPeriod"/>
            </a:pPr>
            <a:r>
              <a:rPr lang="en-US" altLang="zh-TW" baseline="0" dirty="0" smtClean="0"/>
              <a:t>Energy component</a:t>
            </a:r>
          </a:p>
          <a:p>
            <a:pPr marL="228600" indent="-228600">
              <a:buAutoNum type="arabicPeriod"/>
            </a:pPr>
            <a:r>
              <a:rPr lang="en-US" altLang="zh-TW" baseline="0" dirty="0" smtClean="0"/>
              <a:t>Display component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0911E-E845-4ABD-BE16-AC3BC7C352D0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8450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矩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矩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矩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矩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圓角矩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圓角矩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矩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03ABEEF-BC4E-4F63-8FEA-6A93099642B2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91873-1E5C-482B-A5B3-F90921B50179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2D8F8-C7F6-4BE8-84FB-C9FAAE6014DA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3E1E6-8A4C-47B1-ABA7-6F1B30185948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49062-C2FC-484A-9F2F-3ACE3BD060C5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668F-A176-4DD6-B089-F4D3C606A02F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6" name="日期版面配置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1065A87-EC7C-44BF-8671-7A987A351A47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27" name="投影片編號版面配置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8" name="頁尾版面配置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E6ABAD2-B07C-43EA-941A-BF22DE49E055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A8CE-81C8-4CD0-9371-453EB1CE23A3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9CD00-35B2-45CC-B25A-EF5604568E56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0DD0F-E2BF-4CD9-AC35-3EA66C0B6479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矩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矩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圓角矩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圓角矩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矩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矩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矩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矩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矩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49A2054-6BAB-4DB9-B84A-DE59C6D8D176}" type="datetime1">
              <a:rPr lang="zh-TW" altLang="en-US" smtClean="0"/>
              <a:pPr/>
              <a:t>2011/6/22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089FDF0-1C2C-4B77-A485-C42B7DA6F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oprofile.sourceforge.net/" TargetMode="External"/><Relationship Id="rId2" Type="http://schemas.openxmlformats.org/officeDocument/2006/relationships/hyperlink" Target="http://developer.android.com/reference/android/os/Debug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veloper.android.com/guide/developing/tools/traceview.html" TargetMode="External"/><Relationship Id="rId5" Type="http://schemas.openxmlformats.org/officeDocument/2006/relationships/hyperlink" Target="http://elinux.org/Kernel_Function_Trace" TargetMode="External"/><Relationship Id="rId4" Type="http://schemas.openxmlformats.org/officeDocument/2006/relationships/hyperlink" Target="http://software.intel.com/en-us/articles/intel-vtune-amplifier-xe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ctags.sourceforge.net/" TargetMode="External"/><Relationship Id="rId2" Type="http://schemas.openxmlformats.org/officeDocument/2006/relationships/hyperlink" Target="http://www.jinden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khronos.org/opengles/" TargetMode="External"/><Relationship Id="rId5" Type="http://schemas.openxmlformats.org/officeDocument/2006/relationships/hyperlink" Target="http://code.google.com/p/skia/" TargetMode="External"/><Relationship Id="rId4" Type="http://schemas.openxmlformats.org/officeDocument/2006/relationships/hyperlink" Target="http://download.oracle.com/javase/1.4.2/docs/guide/jni/jni-12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png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39552" y="1412776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Reconfiguring </a:t>
            </a:r>
            <a:r>
              <a:rPr lang="en-US" altLang="zh-TW" dirty="0" smtClean="0"/>
              <a:t>Resolutions </a:t>
            </a:r>
            <a:r>
              <a:rPr lang="en-US" altLang="zh-TW" dirty="0" smtClean="0"/>
              <a:t>in Profiling Time and Energy on Android Applications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>
                <a:latin typeface="+mj-ea"/>
                <a:ea typeface="+mj-ea"/>
              </a:rPr>
              <a:t>Student: Yu-</a:t>
            </a:r>
            <a:r>
              <a:rPr lang="en-US" altLang="zh-TW" dirty="0">
                <a:latin typeface="+mj-ea"/>
                <a:ea typeface="+mj-ea"/>
              </a:rPr>
              <a:t>S</a:t>
            </a:r>
            <a:r>
              <a:rPr lang="en-US" altLang="zh-TW" dirty="0" smtClean="0">
                <a:latin typeface="+mj-ea"/>
                <a:ea typeface="+mj-ea"/>
              </a:rPr>
              <a:t>heng Lai</a:t>
            </a:r>
          </a:p>
          <a:p>
            <a:r>
              <a:rPr lang="en-US" altLang="zh-TW" dirty="0" smtClean="0">
                <a:latin typeface="+mj-ea"/>
                <a:ea typeface="+mj-ea"/>
              </a:rPr>
              <a:t>Advisor: </a:t>
            </a:r>
            <a:r>
              <a:rPr lang="en-US" altLang="zh-TW" dirty="0" smtClean="0"/>
              <a:t>Dr. Ying-Dar Lin</a:t>
            </a:r>
            <a:endParaRPr lang="en-US" altLang="zh-TW" dirty="0" smtClean="0">
              <a:latin typeface="+mj-ea"/>
              <a:ea typeface="+mj-ea"/>
            </a:endParaRPr>
          </a:p>
          <a:p>
            <a:r>
              <a:rPr lang="en-US" altLang="zh-TW" dirty="0" smtClean="0">
                <a:latin typeface="+mj-ea"/>
                <a:ea typeface="+mj-ea"/>
              </a:rPr>
              <a:t>June </a:t>
            </a:r>
            <a:r>
              <a:rPr lang="en-US" altLang="zh-TW" dirty="0" smtClean="0">
                <a:latin typeface="+mj-ea"/>
                <a:ea typeface="+mj-ea"/>
              </a:rPr>
              <a:t>23</a:t>
            </a:r>
            <a:r>
              <a:rPr lang="en-US" altLang="zh-TW" dirty="0" smtClean="0">
                <a:latin typeface="+mj-ea"/>
                <a:ea typeface="+mj-ea"/>
              </a:rPr>
              <a:t> </a:t>
            </a:r>
            <a:r>
              <a:rPr lang="en-US" altLang="zh-TW" dirty="0" smtClean="0">
                <a:latin typeface="+mj-ea"/>
                <a:ea typeface="+mj-ea"/>
              </a:rPr>
              <a:t>2011</a:t>
            </a:r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94"/>
    </mc:Choice>
    <mc:Fallback xmlns="">
      <p:transition spd="slow" advTm="1659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6200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Instrumentation Component – Automation Scripts (1/2)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72816"/>
            <a:ext cx="8579296" cy="4536504"/>
          </a:xfrm>
        </p:spPr>
        <p:txBody>
          <a:bodyPr>
            <a:no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Unified source format</a:t>
            </a:r>
          </a:p>
          <a:p>
            <a:pPr lvl="1"/>
            <a:r>
              <a:rPr lang="en-US" altLang="zh-TW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Jindent</a:t>
            </a:r>
            <a:endParaRPr lang="en-US" altLang="zh-TW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Automatically analyze instrumentation ranges</a:t>
            </a:r>
          </a:p>
          <a:p>
            <a:pPr lvl="1"/>
            <a:r>
              <a:rPr lang="en-US" altLang="zh-TW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Avoid unnecessary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instrumentation of framework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Get information of methods</a:t>
            </a:r>
          </a:p>
          <a:p>
            <a:pPr lvl="2"/>
            <a:r>
              <a:rPr lang="en-US" altLang="zh-TW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ctags</a:t>
            </a:r>
            <a:endParaRPr lang="en-US" altLang="zh-TW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Automatically instrument profiling points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entry and exit points of a method or a loop mapping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a probe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722276" y="5406315"/>
            <a:ext cx="144016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Source code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882516" y="5406315"/>
            <a:ext cx="72008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Tags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296871" y="5435932"/>
            <a:ext cx="1555872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List of ranges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6500814" y="5295398"/>
            <a:ext cx="1959618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Finish instrumentation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直線單箭頭接點 10"/>
          <p:cNvCxnSpPr/>
          <p:nvPr/>
        </p:nvCxnSpPr>
        <p:spPr>
          <a:xfrm>
            <a:off x="3617997" y="5597620"/>
            <a:ext cx="6942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>
            <a:off x="5852743" y="5618441"/>
            <a:ext cx="65414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>
            <a:off x="3965134" y="5318876"/>
            <a:ext cx="0" cy="288032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V="1">
            <a:off x="6179814" y="5606908"/>
            <a:ext cx="0" cy="360037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文字方塊 15"/>
          <p:cNvSpPr txBox="1"/>
          <p:nvPr/>
        </p:nvSpPr>
        <p:spPr>
          <a:xfrm>
            <a:off x="3242556" y="4941168"/>
            <a:ext cx="2335058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Range analysis script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直線單箭頭接點 16"/>
          <p:cNvCxnSpPr/>
          <p:nvPr/>
        </p:nvCxnSpPr>
        <p:spPr>
          <a:xfrm>
            <a:off x="2522476" y="5358407"/>
            <a:ext cx="0" cy="252899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2162436" y="4963234"/>
            <a:ext cx="720080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ctags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5140362" y="6011996"/>
            <a:ext cx="2239950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Instrumentation script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直線單箭頭接點 21"/>
          <p:cNvCxnSpPr/>
          <p:nvPr/>
        </p:nvCxnSpPr>
        <p:spPr>
          <a:xfrm flipV="1">
            <a:off x="2306452" y="5627237"/>
            <a:ext cx="0" cy="34624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線單箭頭接點 33"/>
          <p:cNvCxnSpPr/>
          <p:nvPr/>
        </p:nvCxnSpPr>
        <p:spPr>
          <a:xfrm>
            <a:off x="2175338" y="5599057"/>
            <a:ext cx="6942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1835698" y="6011996"/>
            <a:ext cx="1033915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Jindent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23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145"/>
    </mc:Choice>
    <mc:Fallback xmlns="">
      <p:transition spd="slow" advTm="8814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Instrumentation Component – Probes (2/2)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579296" cy="4536504"/>
          </a:xfrm>
        </p:spPr>
        <p:txBody>
          <a:bodyPr>
            <a:no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Probe attributes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Package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name, class name and method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Resolution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Recognized by specific methods functionality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Status</a:t>
            </a:r>
          </a:p>
          <a:p>
            <a:pPr lvl="2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Turn on or off</a:t>
            </a:r>
          </a:p>
          <a:p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Used to set profiling resolutions and area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 in control &amp; display component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688535" y="1844824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Process-level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688535" y="2420888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Thread-level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688535" y="2996952"/>
            <a:ext cx="158417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Method-level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直線單箭頭接點 14"/>
          <p:cNvCxnSpPr/>
          <p:nvPr/>
        </p:nvCxnSpPr>
        <p:spPr>
          <a:xfrm>
            <a:off x="7480623" y="2214156"/>
            <a:ext cx="0" cy="206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>
            <a:off x="7480623" y="2790220"/>
            <a:ext cx="0" cy="206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字方塊 16"/>
          <p:cNvSpPr txBox="1"/>
          <p:nvPr/>
        </p:nvSpPr>
        <p:spPr>
          <a:xfrm>
            <a:off x="6832551" y="3563724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Loop-level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>
            <a:off x="7480623" y="3356992"/>
            <a:ext cx="0" cy="206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35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418"/>
    </mc:Choice>
    <mc:Fallback xmlns="">
      <p:transition spd="slow" advTm="4041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457200" y="85003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Control &amp; Display Component – Resolution Filter &amp; Filtering Rules (1/2)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395536" y="2128224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Resolution filter 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-- set profiling resolution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According the resolution attribute of probes</a:t>
            </a:r>
            <a:endParaRPr lang="en-US" altLang="zh-TW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Filtering rules 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-- set profiling area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According the previous profiling results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Execution time or energy consumption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Repeat executed times</a:t>
            </a:r>
          </a:p>
        </p:txBody>
      </p:sp>
      <p:sp>
        <p:nvSpPr>
          <p:cNvPr id="25" name="矩形 24"/>
          <p:cNvSpPr/>
          <p:nvPr/>
        </p:nvSpPr>
        <p:spPr>
          <a:xfrm>
            <a:off x="5796136" y="3356992"/>
            <a:ext cx="900100" cy="18647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40152" y="3501008"/>
            <a:ext cx="594066" cy="266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5904148" y="3509392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904148" y="4208567"/>
            <a:ext cx="684076" cy="2369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5868144" y="4221088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Thread i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904148" y="4877544"/>
            <a:ext cx="648072" cy="2334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5904148" y="4877544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5940152" y="3140968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30188" y="3203103"/>
            <a:ext cx="936104" cy="23199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84268" y="3375028"/>
            <a:ext cx="792088" cy="2787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7056276" y="336573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7092280" y="2966756"/>
            <a:ext cx="6120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984268" y="5103188"/>
            <a:ext cx="792088" cy="2787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文字方塊 44"/>
          <p:cNvSpPr txBox="1"/>
          <p:nvPr/>
        </p:nvSpPr>
        <p:spPr>
          <a:xfrm>
            <a:off x="7056276" y="5093895"/>
            <a:ext cx="9361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" name="群組 47"/>
          <p:cNvGrpSpPr/>
          <p:nvPr/>
        </p:nvGrpSpPr>
        <p:grpSpPr>
          <a:xfrm>
            <a:off x="6984268" y="3799523"/>
            <a:ext cx="1008112" cy="287968"/>
            <a:chOff x="5364088" y="3861080"/>
            <a:chExt cx="1008112" cy="287968"/>
          </a:xfrm>
        </p:grpSpPr>
        <p:sp>
          <p:nvSpPr>
            <p:cNvPr id="49" name="矩形 48"/>
            <p:cNvSpPr/>
            <p:nvPr/>
          </p:nvSpPr>
          <p:spPr>
            <a:xfrm>
              <a:off x="5364088" y="3870341"/>
              <a:ext cx="792088" cy="2787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文字方塊 49"/>
            <p:cNvSpPr txBox="1"/>
            <p:nvPr/>
          </p:nvSpPr>
          <p:spPr>
            <a:xfrm>
              <a:off x="5436096" y="3861080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dirty="0" smtClean="0">
                  <a:latin typeface="Times New Roman" pitchFamily="18" charset="0"/>
                  <a:cs typeface="Times New Roman" pitchFamily="18" charset="0"/>
                </a:rPr>
                <a:t>Method</a:t>
              </a:r>
              <a:endParaRPr lang="zh-TW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1" name="群組 50"/>
          <p:cNvGrpSpPr/>
          <p:nvPr/>
        </p:nvGrpSpPr>
        <p:grpSpPr>
          <a:xfrm>
            <a:off x="6984268" y="4663587"/>
            <a:ext cx="1008112" cy="305563"/>
            <a:chOff x="5364088" y="4725144"/>
            <a:chExt cx="1008112" cy="305563"/>
          </a:xfrm>
        </p:grpSpPr>
        <p:sp>
          <p:nvSpPr>
            <p:cNvPr id="52" name="矩形 51"/>
            <p:cNvSpPr/>
            <p:nvPr/>
          </p:nvSpPr>
          <p:spPr>
            <a:xfrm>
              <a:off x="5364088" y="4752000"/>
              <a:ext cx="792088" cy="2787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3" name="文字方塊 52"/>
            <p:cNvSpPr txBox="1"/>
            <p:nvPr/>
          </p:nvSpPr>
          <p:spPr>
            <a:xfrm>
              <a:off x="5436096" y="4725144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dirty="0" smtClean="0">
                  <a:latin typeface="Times New Roman" pitchFamily="18" charset="0"/>
                  <a:cs typeface="Times New Roman" pitchFamily="18" charset="0"/>
                </a:rPr>
                <a:t>Method</a:t>
              </a:r>
              <a:endParaRPr lang="zh-TW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4" name="群組 53"/>
          <p:cNvGrpSpPr/>
          <p:nvPr/>
        </p:nvGrpSpPr>
        <p:grpSpPr>
          <a:xfrm>
            <a:off x="6984268" y="4269540"/>
            <a:ext cx="1008112" cy="278707"/>
            <a:chOff x="5364088" y="4293096"/>
            <a:chExt cx="1008112" cy="278707"/>
          </a:xfrm>
        </p:grpSpPr>
        <p:sp>
          <p:nvSpPr>
            <p:cNvPr id="55" name="矩形 54"/>
            <p:cNvSpPr/>
            <p:nvPr/>
          </p:nvSpPr>
          <p:spPr>
            <a:xfrm>
              <a:off x="5364088" y="4293096"/>
              <a:ext cx="792088" cy="2787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0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文字方塊 55"/>
            <p:cNvSpPr txBox="1"/>
            <p:nvPr/>
          </p:nvSpPr>
          <p:spPr>
            <a:xfrm>
              <a:off x="5436096" y="4293128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000" dirty="0" smtClean="0">
                  <a:latin typeface="Times New Roman" pitchFamily="18" charset="0"/>
                  <a:cs typeface="Times New Roman" pitchFamily="18" charset="0"/>
                </a:rPr>
                <a:t>Method</a:t>
              </a:r>
              <a:endParaRPr lang="zh-TW" altLang="en-US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橢圓 10"/>
          <p:cNvSpPr/>
          <p:nvPr/>
        </p:nvSpPr>
        <p:spPr>
          <a:xfrm>
            <a:off x="6768244" y="3740550"/>
            <a:ext cx="1188132" cy="13915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0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直線接點 40"/>
          <p:cNvCxnSpPr/>
          <p:nvPr/>
        </p:nvCxnSpPr>
        <p:spPr>
          <a:xfrm flipV="1">
            <a:off x="6408204" y="2944108"/>
            <a:ext cx="576064" cy="114338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線單箭頭接點 38"/>
          <p:cNvCxnSpPr/>
          <p:nvPr/>
        </p:nvCxnSpPr>
        <p:spPr>
          <a:xfrm>
            <a:off x="6264188" y="3777679"/>
            <a:ext cx="0" cy="443409"/>
          </a:xfrm>
          <a:prstGeom prst="straightConnector1">
            <a:avLst/>
          </a:prstGeom>
          <a:ln>
            <a:prstDash val="lgDashDot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直線單箭頭接點 39"/>
          <p:cNvCxnSpPr/>
          <p:nvPr/>
        </p:nvCxnSpPr>
        <p:spPr>
          <a:xfrm>
            <a:off x="6264188" y="4425751"/>
            <a:ext cx="0" cy="443409"/>
          </a:xfrm>
          <a:prstGeom prst="straightConnector1">
            <a:avLst/>
          </a:prstGeom>
          <a:ln>
            <a:prstDash val="lgDashDot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直線接點 41"/>
          <p:cNvCxnSpPr/>
          <p:nvPr/>
        </p:nvCxnSpPr>
        <p:spPr>
          <a:xfrm>
            <a:off x="6462210" y="4548247"/>
            <a:ext cx="467978" cy="111300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533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397"/>
    </mc:Choice>
    <mc:Fallback xmlns="">
      <p:transition spd="slow" advTm="5739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6200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Control &amp; Display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Component – Caller Filter (2/2)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95536" y="1772816"/>
            <a:ext cx="5510875" cy="46085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profiling area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Only profile the area of selected target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Solution</a:t>
            </a: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Set root point and check the caller of probes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according the caller filter list</a:t>
            </a:r>
            <a:endParaRPr lang="en-US" altLang="zh-TW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07629" y="1556792"/>
            <a:ext cx="1584176" cy="30243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59657" y="1700808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6095661" y="169151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群組 53"/>
          <p:cNvGrpSpPr/>
          <p:nvPr/>
        </p:nvGrpSpPr>
        <p:grpSpPr>
          <a:xfrm>
            <a:off x="6095661" y="2843644"/>
            <a:ext cx="1188132" cy="378624"/>
            <a:chOff x="5868144" y="3212976"/>
            <a:chExt cx="1188132" cy="378624"/>
          </a:xfrm>
        </p:grpSpPr>
        <p:sp>
          <p:nvSpPr>
            <p:cNvPr id="9" name="矩形 8"/>
            <p:cNvSpPr/>
            <p:nvPr/>
          </p:nvSpPr>
          <p:spPr>
            <a:xfrm>
              <a:off x="5868144" y="3231560"/>
              <a:ext cx="1080120" cy="36004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5868144" y="3212976"/>
              <a:ext cx="1188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Times New Roman" pitchFamily="18" charset="0"/>
                  <a:cs typeface="Times New Roman" pitchFamily="18" charset="0"/>
                </a:rPr>
                <a:t>Thread i</a:t>
              </a:r>
              <a:endParaRPr lang="zh-TW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095661" y="4014356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131665" y="400506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6156176" y="1196752"/>
            <a:ext cx="913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20372" y="1916832"/>
            <a:ext cx="1188132" cy="23199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直線接點 32"/>
          <p:cNvCxnSpPr/>
          <p:nvPr/>
        </p:nvCxnSpPr>
        <p:spPr>
          <a:xfrm flipV="1">
            <a:off x="7180543" y="1555393"/>
            <a:ext cx="811837" cy="124156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直線接點 33"/>
          <p:cNvCxnSpPr/>
          <p:nvPr/>
        </p:nvCxnSpPr>
        <p:spPr>
          <a:xfrm>
            <a:off x="7200292" y="3190090"/>
            <a:ext cx="720080" cy="12961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文字方塊 34"/>
          <p:cNvSpPr txBox="1"/>
          <p:nvPr/>
        </p:nvSpPr>
        <p:spPr>
          <a:xfrm>
            <a:off x="8136396" y="1586751"/>
            <a:ext cx="828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0" name="群組 59"/>
          <p:cNvGrpSpPr/>
          <p:nvPr/>
        </p:nvGrpSpPr>
        <p:grpSpPr>
          <a:xfrm>
            <a:off x="8082316" y="2069353"/>
            <a:ext cx="954096" cy="2035937"/>
            <a:chOff x="7854799" y="3365497"/>
            <a:chExt cx="954096" cy="2035937"/>
          </a:xfrm>
        </p:grpSpPr>
        <p:sp>
          <p:nvSpPr>
            <p:cNvPr id="28" name="矩形 27"/>
            <p:cNvSpPr/>
            <p:nvPr/>
          </p:nvSpPr>
          <p:spPr>
            <a:xfrm>
              <a:off x="7908879" y="3374790"/>
              <a:ext cx="792088" cy="2787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7854799" y="3365497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Method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908879" y="5102950"/>
              <a:ext cx="792088" cy="27870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文字方塊 36"/>
            <p:cNvSpPr txBox="1"/>
            <p:nvPr/>
          </p:nvSpPr>
          <p:spPr>
            <a:xfrm>
              <a:off x="7854799" y="5093657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Method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1" name="群組 40"/>
            <p:cNvGrpSpPr/>
            <p:nvPr/>
          </p:nvGrpSpPr>
          <p:grpSpPr>
            <a:xfrm>
              <a:off x="7872791" y="3799285"/>
              <a:ext cx="936104" cy="307777"/>
              <a:chOff x="5328000" y="3861080"/>
              <a:chExt cx="936104" cy="307777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5364088" y="3870341"/>
                <a:ext cx="792088" cy="278707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文字方塊 42"/>
              <p:cNvSpPr txBox="1"/>
              <p:nvPr/>
            </p:nvSpPr>
            <p:spPr>
              <a:xfrm>
                <a:off x="5328000" y="3861080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 smtClean="0">
                    <a:latin typeface="Times New Roman" pitchFamily="18" charset="0"/>
                    <a:cs typeface="Times New Roman" pitchFamily="18" charset="0"/>
                  </a:rPr>
                  <a:t>Method</a:t>
                </a:r>
                <a:endParaRPr lang="zh-TW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4" name="群組 43"/>
            <p:cNvGrpSpPr/>
            <p:nvPr/>
          </p:nvGrpSpPr>
          <p:grpSpPr>
            <a:xfrm>
              <a:off x="7872791" y="4663349"/>
              <a:ext cx="936104" cy="307777"/>
              <a:chOff x="5328000" y="4725144"/>
              <a:chExt cx="936104" cy="307777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5364088" y="4752000"/>
                <a:ext cx="792088" cy="278707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文字方塊 45"/>
              <p:cNvSpPr txBox="1"/>
              <p:nvPr/>
            </p:nvSpPr>
            <p:spPr>
              <a:xfrm>
                <a:off x="5328000" y="4725144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 smtClean="0">
                    <a:latin typeface="Times New Roman" pitchFamily="18" charset="0"/>
                    <a:cs typeface="Times New Roman" pitchFamily="18" charset="0"/>
                  </a:rPr>
                  <a:t>Method</a:t>
                </a:r>
                <a:endParaRPr lang="zh-TW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7" name="群組 46"/>
            <p:cNvGrpSpPr/>
            <p:nvPr/>
          </p:nvGrpSpPr>
          <p:grpSpPr>
            <a:xfrm>
              <a:off x="7872791" y="4271950"/>
              <a:ext cx="936104" cy="307809"/>
              <a:chOff x="5328000" y="4293096"/>
              <a:chExt cx="936104" cy="307809"/>
            </a:xfrm>
          </p:grpSpPr>
          <p:sp>
            <p:nvSpPr>
              <p:cNvPr id="48" name="矩形 47"/>
              <p:cNvSpPr/>
              <p:nvPr/>
            </p:nvSpPr>
            <p:spPr>
              <a:xfrm>
                <a:off x="5364088" y="4293096"/>
                <a:ext cx="792088" cy="278707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文字方塊 48"/>
              <p:cNvSpPr txBox="1"/>
              <p:nvPr/>
            </p:nvSpPr>
            <p:spPr>
              <a:xfrm>
                <a:off x="5328000" y="4293128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 smtClean="0">
                    <a:latin typeface="Times New Roman" pitchFamily="18" charset="0"/>
                    <a:cs typeface="Times New Roman" pitchFamily="18" charset="0"/>
                  </a:rPr>
                  <a:t>Method</a:t>
                </a:r>
                <a:endParaRPr lang="zh-TW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55" name="群組 54"/>
          <p:cNvGrpSpPr/>
          <p:nvPr/>
        </p:nvGrpSpPr>
        <p:grpSpPr>
          <a:xfrm>
            <a:off x="6095661" y="2852936"/>
            <a:ext cx="1188132" cy="369332"/>
            <a:chOff x="5868144" y="3231560"/>
            <a:chExt cx="1188132" cy="369332"/>
          </a:xfrm>
        </p:grpSpPr>
        <p:sp>
          <p:nvSpPr>
            <p:cNvPr id="56" name="矩形 55"/>
            <p:cNvSpPr/>
            <p:nvPr/>
          </p:nvSpPr>
          <p:spPr>
            <a:xfrm>
              <a:off x="5868144" y="3231560"/>
              <a:ext cx="1080120" cy="360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文字方塊 56"/>
            <p:cNvSpPr txBox="1"/>
            <p:nvPr/>
          </p:nvSpPr>
          <p:spPr>
            <a:xfrm>
              <a:off x="5868144" y="3231560"/>
              <a:ext cx="1188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Times New Roman" pitchFamily="18" charset="0"/>
                  <a:cs typeface="Times New Roman" pitchFamily="18" charset="0"/>
                </a:rPr>
                <a:t>Thread i</a:t>
              </a:r>
              <a:endParaRPr lang="zh-TW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58" name="直線接點 57"/>
          <p:cNvCxnSpPr/>
          <p:nvPr/>
        </p:nvCxnSpPr>
        <p:spPr>
          <a:xfrm flipV="1">
            <a:off x="7161774" y="1586225"/>
            <a:ext cx="811837" cy="124156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>
            <a:off x="7175781" y="3140968"/>
            <a:ext cx="720080" cy="129614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61" name="群組 60"/>
          <p:cNvGrpSpPr/>
          <p:nvPr/>
        </p:nvGrpSpPr>
        <p:grpSpPr>
          <a:xfrm>
            <a:off x="8093893" y="2060848"/>
            <a:ext cx="954096" cy="2035969"/>
            <a:chOff x="7854799" y="3365433"/>
            <a:chExt cx="954096" cy="2035969"/>
          </a:xfrm>
        </p:grpSpPr>
        <p:sp>
          <p:nvSpPr>
            <p:cNvPr id="62" name="矩形 61"/>
            <p:cNvSpPr/>
            <p:nvPr/>
          </p:nvSpPr>
          <p:spPr>
            <a:xfrm>
              <a:off x="7908879" y="3365433"/>
              <a:ext cx="792088" cy="27870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文字方塊 62"/>
            <p:cNvSpPr txBox="1"/>
            <p:nvPr/>
          </p:nvSpPr>
          <p:spPr>
            <a:xfrm>
              <a:off x="7854799" y="3365433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Method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7908879" y="5102950"/>
              <a:ext cx="792088" cy="278707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文字方塊 64"/>
            <p:cNvSpPr txBox="1"/>
            <p:nvPr/>
          </p:nvSpPr>
          <p:spPr>
            <a:xfrm>
              <a:off x="7854799" y="5093625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Method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6" name="群組 65"/>
            <p:cNvGrpSpPr/>
            <p:nvPr/>
          </p:nvGrpSpPr>
          <p:grpSpPr>
            <a:xfrm>
              <a:off x="7872791" y="3797481"/>
              <a:ext cx="936104" cy="307777"/>
              <a:chOff x="5328000" y="3859276"/>
              <a:chExt cx="936104" cy="307777"/>
            </a:xfrm>
          </p:grpSpPr>
          <p:sp>
            <p:nvSpPr>
              <p:cNvPr id="73" name="矩形 72"/>
              <p:cNvSpPr/>
              <p:nvPr/>
            </p:nvSpPr>
            <p:spPr>
              <a:xfrm>
                <a:off x="5364088" y="3859276"/>
                <a:ext cx="792088" cy="27870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4" name="文字方塊 73"/>
              <p:cNvSpPr txBox="1"/>
              <p:nvPr/>
            </p:nvSpPr>
            <p:spPr>
              <a:xfrm>
                <a:off x="5328000" y="3859276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 smtClean="0">
                    <a:latin typeface="Times New Roman" pitchFamily="18" charset="0"/>
                    <a:cs typeface="Times New Roman" pitchFamily="18" charset="0"/>
                  </a:rPr>
                  <a:t>Method</a:t>
                </a:r>
                <a:endParaRPr lang="zh-TW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7" name="群組 66"/>
            <p:cNvGrpSpPr/>
            <p:nvPr/>
          </p:nvGrpSpPr>
          <p:grpSpPr>
            <a:xfrm>
              <a:off x="7872791" y="4641832"/>
              <a:ext cx="936104" cy="325428"/>
              <a:chOff x="5328000" y="4703627"/>
              <a:chExt cx="936104" cy="325428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364088" y="4750348"/>
                <a:ext cx="792088" cy="27870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2" name="文字方塊 71"/>
              <p:cNvSpPr txBox="1"/>
              <p:nvPr/>
            </p:nvSpPr>
            <p:spPr>
              <a:xfrm>
                <a:off x="5328000" y="4703627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 smtClean="0">
                    <a:latin typeface="Times New Roman" pitchFamily="18" charset="0"/>
                    <a:cs typeface="Times New Roman" pitchFamily="18" charset="0"/>
                  </a:rPr>
                  <a:t>Method</a:t>
                </a:r>
                <a:endParaRPr lang="zh-TW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68" name="群組 67"/>
            <p:cNvGrpSpPr/>
            <p:nvPr/>
          </p:nvGrpSpPr>
          <p:grpSpPr>
            <a:xfrm>
              <a:off x="7872791" y="4281792"/>
              <a:ext cx="936104" cy="307777"/>
              <a:chOff x="5328000" y="4302938"/>
              <a:chExt cx="936104" cy="307777"/>
            </a:xfrm>
          </p:grpSpPr>
          <p:sp>
            <p:nvSpPr>
              <p:cNvPr id="69" name="矩形 68"/>
              <p:cNvSpPr/>
              <p:nvPr/>
            </p:nvSpPr>
            <p:spPr>
              <a:xfrm>
                <a:off x="5364088" y="4313699"/>
                <a:ext cx="792088" cy="27870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TW" altLang="en-US" sz="1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0" name="文字方塊 69"/>
              <p:cNvSpPr txBox="1"/>
              <p:nvPr/>
            </p:nvSpPr>
            <p:spPr>
              <a:xfrm>
                <a:off x="5328000" y="4302938"/>
                <a:ext cx="9361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400" dirty="0" smtClean="0">
                    <a:latin typeface="Times New Roman" pitchFamily="18" charset="0"/>
                    <a:cs typeface="Times New Roman" pitchFamily="18" charset="0"/>
                  </a:rPr>
                  <a:t>Method</a:t>
                </a:r>
                <a:endParaRPr lang="zh-TW" altLang="en-US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cxnSp>
        <p:nvCxnSpPr>
          <p:cNvPr id="75" name="直線單箭頭接點 74"/>
          <p:cNvCxnSpPr/>
          <p:nvPr/>
        </p:nvCxnSpPr>
        <p:spPr>
          <a:xfrm>
            <a:off x="6588224" y="2175215"/>
            <a:ext cx="0" cy="605681"/>
          </a:xfrm>
          <a:prstGeom prst="straightConnector1">
            <a:avLst/>
          </a:prstGeom>
          <a:ln>
            <a:prstDash val="lgDashDot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直線單箭頭接點 76"/>
          <p:cNvCxnSpPr/>
          <p:nvPr/>
        </p:nvCxnSpPr>
        <p:spPr>
          <a:xfrm>
            <a:off x="6588224" y="3327375"/>
            <a:ext cx="0" cy="605681"/>
          </a:xfrm>
          <a:prstGeom prst="straightConnector1">
            <a:avLst/>
          </a:prstGeom>
          <a:ln>
            <a:prstDash val="lgDashDotDot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3563888" y="5229200"/>
            <a:ext cx="0" cy="1296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直線接點 75"/>
          <p:cNvCxnSpPr/>
          <p:nvPr/>
        </p:nvCxnSpPr>
        <p:spPr>
          <a:xfrm>
            <a:off x="4716016" y="5229200"/>
            <a:ext cx="0" cy="12961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>
            <a:off x="3563888" y="6525344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接點 18"/>
          <p:cNvCxnSpPr/>
          <p:nvPr/>
        </p:nvCxnSpPr>
        <p:spPr>
          <a:xfrm>
            <a:off x="3563888" y="6237312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直線接點 77"/>
          <p:cNvCxnSpPr/>
          <p:nvPr/>
        </p:nvCxnSpPr>
        <p:spPr>
          <a:xfrm>
            <a:off x="3563888" y="5949280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直線接點 78"/>
          <p:cNvCxnSpPr/>
          <p:nvPr/>
        </p:nvCxnSpPr>
        <p:spPr>
          <a:xfrm>
            <a:off x="3563888" y="5661248"/>
            <a:ext cx="11521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文字方塊 19"/>
          <p:cNvSpPr txBox="1"/>
          <p:nvPr/>
        </p:nvSpPr>
        <p:spPr>
          <a:xfrm>
            <a:off x="3923928" y="6165304"/>
            <a:ext cx="440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文字方塊 80"/>
          <p:cNvSpPr txBox="1"/>
          <p:nvPr/>
        </p:nvSpPr>
        <p:spPr>
          <a:xfrm>
            <a:off x="3923928" y="587727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文字方塊 81"/>
          <p:cNvSpPr txBox="1"/>
          <p:nvPr/>
        </p:nvSpPr>
        <p:spPr>
          <a:xfrm>
            <a:off x="3923928" y="558924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5724128" y="5517232"/>
            <a:ext cx="48789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文字方塊 82"/>
          <p:cNvSpPr txBox="1"/>
          <p:nvPr/>
        </p:nvSpPr>
        <p:spPr>
          <a:xfrm>
            <a:off x="6300192" y="5517232"/>
            <a:ext cx="4925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文字方塊 83"/>
          <p:cNvSpPr txBox="1"/>
          <p:nvPr/>
        </p:nvSpPr>
        <p:spPr>
          <a:xfrm>
            <a:off x="6936770" y="5517232"/>
            <a:ext cx="45503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直線單箭頭接點 22"/>
          <p:cNvCxnSpPr/>
          <p:nvPr/>
        </p:nvCxnSpPr>
        <p:spPr>
          <a:xfrm>
            <a:off x="6156176" y="573325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/>
          <p:nvPr/>
        </p:nvCxnSpPr>
        <p:spPr>
          <a:xfrm>
            <a:off x="6732240" y="573325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0" name="群組 29"/>
          <p:cNvGrpSpPr/>
          <p:nvPr/>
        </p:nvGrpSpPr>
        <p:grpSpPr>
          <a:xfrm>
            <a:off x="6732240" y="5877272"/>
            <a:ext cx="792088" cy="504056"/>
            <a:chOff x="4355976" y="5373216"/>
            <a:chExt cx="792088" cy="504056"/>
          </a:xfrm>
        </p:grpSpPr>
        <p:cxnSp>
          <p:nvCxnSpPr>
            <p:cNvPr id="25" name="直線單箭頭接點 24"/>
            <p:cNvCxnSpPr/>
            <p:nvPr/>
          </p:nvCxnSpPr>
          <p:spPr>
            <a:xfrm flipV="1">
              <a:off x="4716016" y="5373216"/>
              <a:ext cx="0" cy="21602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文字方塊 25"/>
            <p:cNvSpPr txBox="1"/>
            <p:nvPr/>
          </p:nvSpPr>
          <p:spPr>
            <a:xfrm>
              <a:off x="4355976" y="5507940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Times New Roman" pitchFamily="18" charset="0"/>
                  <a:cs typeface="Times New Roman" pitchFamily="18" charset="0"/>
                </a:rPr>
                <a:t>head</a:t>
              </a:r>
              <a:endParaRPr lang="zh-TW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文字方塊 6"/>
          <p:cNvSpPr txBox="1"/>
          <p:nvPr/>
        </p:nvSpPr>
        <p:spPr>
          <a:xfrm>
            <a:off x="1763688" y="4976008"/>
            <a:ext cx="10081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b="1" u="sng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="1" u="sng" baseline="-25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   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</a:p>
          <a:p>
            <a:r>
              <a:rPr lang="zh-TW" altLang="en-US" dirty="0" smtClean="0">
                <a:latin typeface="Times New Roman" pitchFamily="18" charset="0"/>
                <a:cs typeface="Times New Roman" pitchFamily="18" charset="0"/>
              </a:rPr>
              <a:t> ↓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r>
              <a:rPr lang="zh-TW" altLang="en-US" dirty="0" smtClean="0">
                <a:latin typeface="Times New Roman" pitchFamily="18" charset="0"/>
                <a:cs typeface="Times New Roman" pitchFamily="18" charset="0"/>
              </a:rPr>
              <a:t> ↓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259632" y="48598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Ex.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87824" y="4797152"/>
            <a:ext cx="1944216" cy="187220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2987824" y="479715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System stack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563950" y="5013176"/>
            <a:ext cx="1944216" cy="151216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5563950" y="501317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Caller filter list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直線單箭頭接點 23"/>
          <p:cNvCxnSpPr/>
          <p:nvPr/>
        </p:nvCxnSpPr>
        <p:spPr>
          <a:xfrm flipH="1">
            <a:off x="2123728" y="5301208"/>
            <a:ext cx="180020" cy="2787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文字方塊 86"/>
          <p:cNvSpPr txBox="1"/>
          <p:nvPr/>
        </p:nvSpPr>
        <p:spPr>
          <a:xfrm>
            <a:off x="4148336" y="6165304"/>
            <a:ext cx="423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altLang="zh-TW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zh-TW" alt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735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012"/>
    </mc:Choice>
    <mc:Fallback xmlns="">
      <p:transition spd="slow" advTm="1010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0532 L -0.05885 0.00532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85 0.00532 L -0.11406 0.00532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06 0.02616 L -0.05902 0.02616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85 0.02616 L -0.00364 0.02616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81" grpId="0"/>
      <p:bldP spid="81" grpId="1"/>
      <p:bldP spid="81" grpId="2"/>
      <p:bldP spid="82" grpId="0"/>
      <p:bldP spid="82" grpId="1"/>
      <p:bldP spid="82" grpId="2"/>
      <p:bldP spid="21" grpId="0" animBg="1"/>
      <p:bldP spid="21" grpId="1" animBg="1"/>
      <p:bldP spid="83" grpId="0" animBg="1"/>
      <p:bldP spid="83" grpId="1" animBg="1"/>
      <p:bldP spid="84" grpId="0" animBg="1"/>
      <p:bldP spid="84" grpId="1" animBg="1"/>
      <p:bldP spid="7" grpId="0"/>
      <p:bldP spid="11" grpId="0"/>
      <p:bldP spid="16" grpId="0" animBg="1"/>
      <p:bldP spid="18" grpId="0"/>
      <p:bldP spid="80" grpId="0" animBg="1"/>
      <p:bldP spid="86" grpId="0"/>
      <p:bldP spid="8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Time and Energy Profiling Components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40768"/>
            <a:ext cx="8579296" cy="4536504"/>
          </a:xfrm>
        </p:spPr>
        <p:txBody>
          <a:bodyPr>
            <a:no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Time profiling component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Based on the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configuration settings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check log events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Store time results into memory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Energy profiling component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Based on the enhanced approach of Battery Use</a:t>
            </a:r>
            <a:r>
              <a:rPr lang="zh-TW" alt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[8]</a:t>
            </a:r>
          </a:p>
          <a:p>
            <a:pPr lvl="2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Rebuild the estimation formula and a more accuracy power table</a:t>
            </a:r>
          </a:p>
          <a:p>
            <a:pPr lvl="2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 </a:t>
            </a:r>
            <a:r>
              <a:rPr lang="en-US" altLang="zh-TW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process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level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consumption</a:t>
            </a:r>
            <a:endParaRPr lang="en-US" altLang="zh-TW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5344070" y="4736177"/>
            <a:ext cx="18002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Check probes status</a:t>
            </a:r>
          </a:p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•Check caller</a:t>
            </a:r>
          </a:p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•Collect time data</a:t>
            </a:r>
          </a:p>
        </p:txBody>
      </p:sp>
      <p:sp>
        <p:nvSpPr>
          <p:cNvPr id="53" name="文字方塊 52"/>
          <p:cNvSpPr txBox="1"/>
          <p:nvPr/>
        </p:nvSpPr>
        <p:spPr>
          <a:xfrm>
            <a:off x="5018821" y="5816297"/>
            <a:ext cx="1981433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Trigger log events by probes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直線單箭頭接點 53"/>
          <p:cNvCxnSpPr/>
          <p:nvPr/>
        </p:nvCxnSpPr>
        <p:spPr>
          <a:xfrm flipV="1">
            <a:off x="5974201" y="5439707"/>
            <a:ext cx="0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文字方塊 56"/>
          <p:cNvSpPr txBox="1"/>
          <p:nvPr/>
        </p:nvSpPr>
        <p:spPr>
          <a:xfrm>
            <a:off x="5960170" y="5533781"/>
            <a:ext cx="612068" cy="276999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JNI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68082" y="4520153"/>
            <a:ext cx="2068214" cy="909682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5128046" y="4448145"/>
            <a:ext cx="2016224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Time profiling component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文字方塊 58"/>
          <p:cNvSpPr txBox="1"/>
          <p:nvPr/>
        </p:nvSpPr>
        <p:spPr>
          <a:xfrm>
            <a:off x="2123728" y="4839543"/>
            <a:ext cx="1451751" cy="461665"/>
          </a:xfrm>
          <a:prstGeom prst="rect">
            <a:avLst/>
          </a:prstGeom>
          <a:noFill/>
          <a:ln w="1905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Set profiling resolutions and area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直線單箭頭接點 50"/>
          <p:cNvCxnSpPr/>
          <p:nvPr/>
        </p:nvCxnSpPr>
        <p:spPr>
          <a:xfrm>
            <a:off x="3593325" y="5077632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>
            <a:off x="2020552" y="4459178"/>
            <a:ext cx="1728193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Configuration module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020552" y="4520153"/>
            <a:ext cx="1644595" cy="919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3640512" y="4819218"/>
            <a:ext cx="1584176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Configuration settings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282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111"/>
    </mc:Choice>
    <mc:Fallback xmlns="">
      <p:transition spd="slow" advTm="871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1" name="內容版面配置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82520"/>
                <a:ext cx="8579296" cy="4814850"/>
              </a:xfrm>
            </p:spPr>
            <p:txBody>
              <a:bodyPr>
                <a:normAutofit/>
              </a:bodyPr>
              <a:lstStyle/>
              <a:p>
                <a:r>
                  <a:rPr lang="en-US" altLang="zh-TW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For analyzing bottlenecks of energy consumption at fine-grained resolutions</a:t>
                </a:r>
              </a:p>
              <a:p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Correlate energy results with time results</a:t>
                </a:r>
                <a:endParaRPr lang="en-US" altLang="zh-TW" sz="1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𝐸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𝑝𝑟𝑜𝑐𝑒𝑠𝑠</m:t>
                        </m:r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naryPr>
                      <m:sub>
                        <m:r>
                          <m:rPr>
                            <m:brk m:alnAt="1"/>
                          </m:r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𝑐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=1</m:t>
                        </m:r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𝑛</m:t>
                        </m:r>
                      </m:sup>
                      <m:e>
                        <m:sSubSup>
                          <m:sSubSup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𝐸</m:t>
                            </m:r>
                            <m:r>
                              <a:rPr lang="en-US" altLang="zh-TW" sz="2000" i="1" baseline="-2500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 </m:t>
                            </m:r>
                          </m:e>
                          <m:sub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𝑠𝑦𝑛</m:t>
                            </m:r>
                          </m:sup>
                        </m:sSubSup>
                      </m:e>
                    </m:nary>
                  </m:oMath>
                </a14:m>
                <a:r>
                  <a:rPr lang="en-US" altLang="zh-TW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𝐸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</m:oMath>
                </a14:m>
                <a:r>
                  <a:rPr lang="en-US" altLang="zh-TW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𝑃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</m:oMath>
                </a14:m>
                <a:r>
                  <a:rPr lang="en-US" altLang="zh-TW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×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𝑇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altLang="zh-TW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𝑗</m:t>
                        </m:r>
                      </m:sub>
                      <m:sup/>
                    </m:sSubSup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𝑖</m:t>
                                </m:r>
                                <m: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𝑗</m:t>
                                </m:r>
                              </m:sub>
                            </m:sSub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𝑖</m:t>
                                </m:r>
                                <m: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,1</m:t>
                                </m:r>
                              </m:sub>
                            </m:sSub>
                          </m:sub>
                        </m:s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+…+</m:t>
                        </m:r>
                        <m:sSub>
                          <m:sSub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𝑇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000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𝑖</m:t>
                                </m:r>
                                <m:r>
                                  <a:rPr lang="en-US" altLang="zh-TW" sz="2000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Times New Roman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altLang="zh-TW" sz="20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cs typeface="Times New Roman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sz="20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cs typeface="Times New Roman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TW" sz="2000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cs typeface="Times New Roman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sub>
                            </m:sSub>
                          </m:sub>
                        </m:sSub>
                      </m:den>
                    </m:f>
                  </m:oMath>
                </a14:m>
                <a:endParaRPr lang="en-US" altLang="zh-TW" sz="20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:endParaRPr lang="en-US" altLang="zh-TW" sz="20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𝐸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sSub>
                          <m:sSub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𝑖</m:t>
                            </m:r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𝑗</m:t>
                            </m:r>
                          </m:sub>
                        </m:sSub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</m:oMath>
                </a14:m>
                <a:r>
                  <a:rPr lang="en-US" altLang="zh-TW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𝐸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𝑝𝑟𝑜𝑐𝑒𝑠𝑠</m:t>
                        </m:r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𝑗</m:t>
                        </m:r>
                      </m:sub>
                      <m:sup/>
                    </m:sSubSup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, 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𝑖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=2</m:t>
                    </m:r>
                  </m:oMath>
                </a14:m>
                <a:endParaRPr lang="en-US" altLang="zh-TW" sz="2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>
                  <a:lnSpc>
                    <a:spcPct val="1700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𝐸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sSub>
                          <m:sSub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𝑖</m:t>
                            </m:r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𝑗</m:t>
                            </m:r>
                          </m:sub>
                        </m:sSub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</m:oMath>
                </a14:m>
                <a:r>
                  <a:rPr lang="en-US" altLang="zh-TW" sz="2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=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𝐸</m:t>
                        </m:r>
                        <m:r>
                          <a:rPr lang="en-US" altLang="zh-TW" sz="2000" i="1" baseline="-25000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sSub>
                          <m:sSub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𝑖</m:t>
                            </m:r>
                            <m: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−1</m:t>
                            </m:r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𝑘</m:t>
                            </m:r>
                          </m:sub>
                        </m:sSub>
                      </m:sub>
                      <m:sup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×</m:t>
                    </m:r>
                    <m:sSubSup>
                      <m:sSubSup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cs typeface="Times New Roman" pitchFamily="18" charset="0"/>
                          </a:rPr>
                          <m:t>𝑗</m:t>
                        </m:r>
                      </m:sub>
                      <m:sup/>
                    </m:sSubSup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, 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𝑖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&gt;2</m:t>
                    </m:r>
                  </m:oMath>
                </a14:m>
                <a:endParaRPr lang="en-US" altLang="zh-TW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2"/>
                <a:endParaRPr lang="en-US" altLang="zh-TW" sz="4500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82520"/>
                <a:ext cx="8579296" cy="4814850"/>
              </a:xfrm>
              <a:blipFill rotWithShape="1">
                <a:blip r:embed="rId3"/>
                <a:stretch>
                  <a:fillRect t="-75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3400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Logs Correlation Component – Proportion of The Time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/>
              <p:cNvSpPr txBox="1"/>
              <p:nvPr/>
            </p:nvSpPr>
            <p:spPr>
              <a:xfrm>
                <a:off x="4211960" y="4869160"/>
                <a:ext cx="2988332" cy="110658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200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altLang="zh-TW" sz="1200" dirty="0" smtClean="0">
                    <a:latin typeface="Times New Roman" pitchFamily="18" charset="0"/>
                    <a:cs typeface="Times New Roman" pitchFamily="18" charset="0"/>
                  </a:rPr>
                  <a:t>: resolutions</a:t>
                </a:r>
              </a:p>
              <a:p>
                <a:r>
                  <a:rPr lang="en-US" altLang="zh-TW" sz="1200" dirty="0" smtClean="0">
                    <a:latin typeface="Times New Roman" pitchFamily="18" charset="0"/>
                    <a:cs typeface="Times New Roman" pitchFamily="18" charset="0"/>
                  </a:rPr>
                  <a:t>j: selected probe</a:t>
                </a:r>
              </a:p>
              <a:p>
                <a:r>
                  <a:rPr lang="en-US" altLang="zh-TW" sz="1200" dirty="0" smtClean="0">
                    <a:latin typeface="Times New Roman" pitchFamily="18" charset="0"/>
                    <a:cs typeface="Times New Roman" pitchFamily="18" charset="0"/>
                  </a:rPr>
                  <a:t>k: selected probe in upper resolution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zh-TW" altLang="zh-TW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1200" i="1">
                            <a:latin typeface="Cambria Math"/>
                          </a:rPr>
                          <m:t>𝑇</m:t>
                        </m:r>
                      </m:e>
                      <m:sub>
                        <m:sSub>
                          <m:sSubPr>
                            <m:ctrlPr>
                              <a:rPr lang="zh-TW" altLang="zh-TW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TW" sz="1200" i="1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TW" sz="1200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zh-TW" sz="1200" i="1">
                                <a:latin typeface="Cambria Math"/>
                              </a:rPr>
                              <m:t>,</m:t>
                            </m:r>
                            <m:r>
                              <a:rPr lang="en-US" altLang="zh-TW" sz="1200" i="1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TW" sz="1200" dirty="0" smtClean="0">
                    <a:latin typeface="Times New Roman" pitchFamily="18" charset="0"/>
                    <a:cs typeface="Times New Roman" pitchFamily="18" charset="0"/>
                  </a:rPr>
                  <a:t>: execution time of probe</a:t>
                </a:r>
                <a:r>
                  <a:rPr lang="en-US" altLang="zh-TW" sz="1200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TW" sz="1200" dirty="0" smtClean="0">
                    <a:latin typeface="Times New Roman" pitchFamily="18" charset="0"/>
                    <a:cs typeface="Times New Roman" pitchFamily="18" charset="0"/>
                  </a:rPr>
                  <a:t>j at resolution </a:t>
                </a:r>
                <a:r>
                  <a:rPr lang="en-US" altLang="zh-TW" sz="1200" i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200" i="1"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altLang="zh-TW" sz="1200" i="1">
                            <a:latin typeface="Cambria Math"/>
                            <a:cs typeface="Times New Roman" pitchFamily="18" charset="0"/>
                          </a:rPr>
                          <m:t>𝐸</m:t>
                        </m:r>
                        <m:r>
                          <a:rPr lang="en-US" altLang="zh-TW" sz="1200" i="1" baseline="-25000"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e>
                      <m:sub>
                        <m:sSub>
                          <m:sSubPr>
                            <m:ctrlPr>
                              <a:rPr lang="en-US" altLang="zh-TW" sz="1200" i="1"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200" i="1">
                                <a:latin typeface="Cambria Math"/>
                                <a:cs typeface="Times New Roman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TW" sz="1200" i="1">
                                <a:latin typeface="Cambria Math"/>
                                <a:cs typeface="Times New Roman" pitchFamily="18" charset="0"/>
                              </a:rPr>
                              <m:t>𝑖</m:t>
                            </m:r>
                            <m:r>
                              <a:rPr lang="en-US" altLang="zh-TW" sz="1200" i="1">
                                <a:latin typeface="Cambria Math"/>
                                <a:cs typeface="Times New Roman" pitchFamily="18" charset="0"/>
                              </a:rPr>
                              <m:t>,</m:t>
                            </m:r>
                            <m:r>
                              <a:rPr lang="en-US" altLang="zh-TW" sz="1200" i="1">
                                <a:latin typeface="Cambria Math"/>
                                <a:cs typeface="Times New Roman" pitchFamily="18" charset="0"/>
                              </a:rPr>
                              <m:t>𝑗</m:t>
                            </m:r>
                          </m:sub>
                        </m:sSub>
                      </m:sub>
                      <m:sup>
                        <m:r>
                          <a:rPr lang="en-US" altLang="zh-TW" sz="1200" i="1">
                            <a:latin typeface="Cambria Math"/>
                            <a:cs typeface="Times New Roman" pitchFamily="18" charset="0"/>
                          </a:rPr>
                          <m:t>𝑠𝑦𝑛</m:t>
                        </m:r>
                      </m:sup>
                    </m:sSubSup>
                  </m:oMath>
                </a14:m>
                <a:r>
                  <a:rPr lang="en-US" altLang="zh-TW" sz="1200" dirty="0" smtClean="0">
                    <a:latin typeface="Times New Roman" pitchFamily="18" charset="0"/>
                    <a:cs typeface="Times New Roman" pitchFamily="18" charset="0"/>
                  </a:rPr>
                  <a:t>: energy of probe </a:t>
                </a:r>
                <a:r>
                  <a:rPr lang="en-US" altLang="zh-TW" sz="1200" i="1" dirty="0" smtClean="0">
                    <a:latin typeface="Times New Roman" pitchFamily="18" charset="0"/>
                    <a:cs typeface="Times New Roman" pitchFamily="18" charset="0"/>
                  </a:rPr>
                  <a:t>j</a:t>
                </a:r>
                <a:r>
                  <a:rPr lang="en-US" altLang="zh-TW" sz="1200" dirty="0" smtClean="0">
                    <a:latin typeface="Times New Roman" pitchFamily="18" charset="0"/>
                    <a:cs typeface="Times New Roman" pitchFamily="18" charset="0"/>
                  </a:rPr>
                  <a:t> at resolution </a:t>
                </a:r>
                <a:r>
                  <a:rPr lang="en-US" altLang="zh-TW" sz="1200" i="1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</a:p>
            </p:txBody>
          </p:sp>
        </mc:Choice>
        <mc:Fallback xmlns="">
          <p:sp>
            <p:nvSpPr>
              <p:cNvPr id="6" name="文字方塊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4869160"/>
                <a:ext cx="2988332" cy="11065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群組 7"/>
          <p:cNvGrpSpPr/>
          <p:nvPr/>
        </p:nvGrpSpPr>
        <p:grpSpPr>
          <a:xfrm>
            <a:off x="5508105" y="3790782"/>
            <a:ext cx="864095" cy="286291"/>
            <a:chOff x="5796136" y="6156012"/>
            <a:chExt cx="864095" cy="286291"/>
          </a:xfrm>
        </p:grpSpPr>
        <p:sp>
          <p:nvSpPr>
            <p:cNvPr id="9" name="矩形 8"/>
            <p:cNvSpPr/>
            <p:nvPr/>
          </p:nvSpPr>
          <p:spPr>
            <a:xfrm>
              <a:off x="5796136" y="6156012"/>
              <a:ext cx="792087" cy="2862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5796136" y="6165304"/>
              <a:ext cx="8640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dirty="0" smtClean="0">
                  <a:latin typeface="Times New Roman" pitchFamily="18" charset="0"/>
                  <a:cs typeface="Times New Roman" pitchFamily="18" charset="0"/>
                </a:rPr>
                <a:t>Process  </a:t>
              </a:r>
              <a:endParaRPr lang="zh-TW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文字方塊 6"/>
          <p:cNvSpPr txBox="1"/>
          <p:nvPr/>
        </p:nvSpPr>
        <p:spPr>
          <a:xfrm>
            <a:off x="5508104" y="4023356"/>
            <a:ext cx="5760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10ms</a:t>
            </a:r>
          </a:p>
          <a:p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10mA</a:t>
            </a:r>
            <a:endParaRPr lang="zh-TW" alt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直線接點 11"/>
          <p:cNvCxnSpPr/>
          <p:nvPr/>
        </p:nvCxnSpPr>
        <p:spPr>
          <a:xfrm flipV="1">
            <a:off x="6300192" y="2996952"/>
            <a:ext cx="360042" cy="79383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直線接點 13"/>
          <p:cNvCxnSpPr/>
          <p:nvPr/>
        </p:nvCxnSpPr>
        <p:spPr>
          <a:xfrm>
            <a:off x="6300192" y="4078814"/>
            <a:ext cx="288033" cy="718338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6" name="群組 15"/>
          <p:cNvGrpSpPr/>
          <p:nvPr/>
        </p:nvGrpSpPr>
        <p:grpSpPr>
          <a:xfrm>
            <a:off x="6732241" y="3214718"/>
            <a:ext cx="864095" cy="286291"/>
            <a:chOff x="5724128" y="6156012"/>
            <a:chExt cx="864095" cy="286291"/>
          </a:xfrm>
        </p:grpSpPr>
        <p:sp>
          <p:nvSpPr>
            <p:cNvPr id="17" name="矩形 16"/>
            <p:cNvSpPr/>
            <p:nvPr/>
          </p:nvSpPr>
          <p:spPr>
            <a:xfrm>
              <a:off x="5796136" y="6156012"/>
              <a:ext cx="792087" cy="2862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文字方塊 17"/>
            <p:cNvSpPr txBox="1"/>
            <p:nvPr/>
          </p:nvSpPr>
          <p:spPr>
            <a:xfrm>
              <a:off x="5724128" y="6165304"/>
              <a:ext cx="8640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dirty="0" smtClean="0">
                  <a:latin typeface="Times New Roman" pitchFamily="18" charset="0"/>
                  <a:cs typeface="Times New Roman" pitchFamily="18" charset="0"/>
                </a:rPr>
                <a:t>Thread 1 </a:t>
              </a:r>
              <a:endParaRPr lang="zh-TW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" name="群組 18"/>
          <p:cNvGrpSpPr/>
          <p:nvPr/>
        </p:nvGrpSpPr>
        <p:grpSpPr>
          <a:xfrm>
            <a:off x="6732241" y="4008547"/>
            <a:ext cx="864095" cy="286291"/>
            <a:chOff x="5724128" y="6156012"/>
            <a:chExt cx="864095" cy="286291"/>
          </a:xfrm>
        </p:grpSpPr>
        <p:sp>
          <p:nvSpPr>
            <p:cNvPr id="20" name="矩形 19"/>
            <p:cNvSpPr/>
            <p:nvPr/>
          </p:nvSpPr>
          <p:spPr>
            <a:xfrm>
              <a:off x="5796136" y="6156012"/>
              <a:ext cx="792087" cy="2862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文字方塊 20"/>
            <p:cNvSpPr txBox="1"/>
            <p:nvPr/>
          </p:nvSpPr>
          <p:spPr>
            <a:xfrm>
              <a:off x="5724128" y="6165304"/>
              <a:ext cx="8640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dirty="0" smtClean="0">
                  <a:latin typeface="Times New Roman" pitchFamily="18" charset="0"/>
                  <a:cs typeface="Times New Roman" pitchFamily="18" charset="0"/>
                </a:rPr>
                <a:t>Thread k </a:t>
              </a:r>
              <a:endParaRPr lang="zh-TW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文字方塊 21"/>
          <p:cNvSpPr txBox="1"/>
          <p:nvPr/>
        </p:nvSpPr>
        <p:spPr>
          <a:xfrm>
            <a:off x="6516216" y="3447292"/>
            <a:ext cx="5760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ms</a:t>
            </a:r>
          </a:p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mA</a:t>
            </a:r>
            <a:endParaRPr lang="zh-TW" alt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6516216" y="4239380"/>
            <a:ext cx="5760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ms</a:t>
            </a:r>
          </a:p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mA</a:t>
            </a:r>
            <a:endParaRPr lang="zh-TW" alt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3" name="直線接點 62"/>
          <p:cNvCxnSpPr/>
          <p:nvPr/>
        </p:nvCxnSpPr>
        <p:spPr>
          <a:xfrm flipV="1">
            <a:off x="7596336" y="3191708"/>
            <a:ext cx="360042" cy="79383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直線接點 63"/>
          <p:cNvCxnSpPr/>
          <p:nvPr/>
        </p:nvCxnSpPr>
        <p:spPr>
          <a:xfrm>
            <a:off x="7596337" y="4325152"/>
            <a:ext cx="288033" cy="718338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6" name="群組 45"/>
          <p:cNvGrpSpPr/>
          <p:nvPr/>
        </p:nvGrpSpPr>
        <p:grpSpPr>
          <a:xfrm>
            <a:off x="8100393" y="3544444"/>
            <a:ext cx="1008111" cy="286291"/>
            <a:chOff x="5785849" y="6156012"/>
            <a:chExt cx="864095" cy="286291"/>
          </a:xfrm>
        </p:grpSpPr>
        <p:sp>
          <p:nvSpPr>
            <p:cNvPr id="47" name="矩形 46"/>
            <p:cNvSpPr/>
            <p:nvPr/>
          </p:nvSpPr>
          <p:spPr>
            <a:xfrm>
              <a:off x="5796136" y="6156012"/>
              <a:ext cx="792087" cy="2862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5785849" y="6165304"/>
              <a:ext cx="8640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dirty="0" smtClean="0">
                  <a:latin typeface="Times New Roman" pitchFamily="18" charset="0"/>
                  <a:cs typeface="Times New Roman" pitchFamily="18" charset="0"/>
                </a:rPr>
                <a:t>Method 1</a:t>
              </a:r>
              <a:endParaRPr lang="zh-TW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9" name="群組 48"/>
          <p:cNvGrpSpPr/>
          <p:nvPr/>
        </p:nvGrpSpPr>
        <p:grpSpPr>
          <a:xfrm>
            <a:off x="8100393" y="4338273"/>
            <a:ext cx="1008111" cy="286291"/>
            <a:chOff x="5785849" y="6156012"/>
            <a:chExt cx="864095" cy="286291"/>
          </a:xfrm>
        </p:grpSpPr>
        <p:sp>
          <p:nvSpPr>
            <p:cNvPr id="50" name="矩形 49"/>
            <p:cNvSpPr/>
            <p:nvPr/>
          </p:nvSpPr>
          <p:spPr>
            <a:xfrm>
              <a:off x="5796136" y="6156012"/>
              <a:ext cx="792087" cy="28629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2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5785849" y="6165304"/>
              <a:ext cx="86409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dirty="0" smtClean="0">
                  <a:latin typeface="Times New Roman" pitchFamily="18" charset="0"/>
                  <a:cs typeface="Times New Roman" pitchFamily="18" charset="0"/>
                </a:rPr>
                <a:t>Method 2</a:t>
              </a:r>
              <a:endParaRPr lang="zh-TW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3" name="文字方塊 52"/>
          <p:cNvSpPr txBox="1"/>
          <p:nvPr/>
        </p:nvSpPr>
        <p:spPr>
          <a:xfrm>
            <a:off x="7812360" y="3777018"/>
            <a:ext cx="5760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ms</a:t>
            </a:r>
          </a:p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mA</a:t>
            </a:r>
            <a:endParaRPr lang="zh-TW" alt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7812360" y="4569106"/>
            <a:ext cx="5760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ms</a:t>
            </a:r>
          </a:p>
          <a:p>
            <a:r>
              <a:rPr lang="en-US" altLang="zh-TW" sz="105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TW" sz="1050" dirty="0" smtClean="0">
                <a:latin typeface="Times New Roman" pitchFamily="18" charset="0"/>
                <a:cs typeface="Times New Roman" pitchFamily="18" charset="0"/>
              </a:rPr>
              <a:t>mA</a:t>
            </a:r>
            <a:endParaRPr lang="zh-TW" altLang="en-US" sz="105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79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678"/>
    </mc:Choice>
    <mc:Fallback xmlns="">
      <p:transition spd="slow" advTm="68678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Evaluation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</p:spPr>
        <p:txBody>
          <a:bodyPr>
            <a:normAutofit fontScale="92500"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Time profiling</a:t>
            </a:r>
          </a:p>
          <a:p>
            <a:pPr lvl="1"/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Experiment of overhead at each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resolution</a:t>
            </a:r>
            <a:endParaRPr lang="en-US" altLang="zh-TW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CPU </a:t>
            </a:r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loading, memory size and total execution </a:t>
            </a:r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Experiment 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accuracy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Compare 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overhead and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accuracy 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debug class + </a:t>
            </a:r>
            <a:r>
              <a:rPr lang="en-US" altLang="zh-TW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Traceview</a:t>
            </a:r>
            <a:endParaRPr lang="en-US" altLang="zh-TW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Experiment 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accuracy 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different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 space size</a:t>
            </a:r>
          </a:p>
          <a:p>
            <a:pPr lvl="2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 space size: the number of time results can store into log space</a:t>
            </a:r>
            <a:endParaRPr lang="en-US" altLang="zh-TW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Energy profiling [</a:t>
            </a:r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Error ratio: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below 10%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Overhead: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below 3%</a:t>
            </a:r>
          </a:p>
          <a:p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Cast study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Browsing</a:t>
            </a:r>
          </a:p>
          <a:p>
            <a:pPr lvl="2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Load the web page is slow</a:t>
            </a:r>
            <a:endParaRPr lang="en-US" altLang="zh-TW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altLang="zh-TW" sz="25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altLang="zh-TW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762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366"/>
    </mc:Choice>
    <mc:Fallback xmlns="">
      <p:transition spd="slow" advTm="118366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latin typeface="Times New Roman" pitchFamily="18" charset="0"/>
                <a:cs typeface="Times New Roman" pitchFamily="18" charset="0"/>
              </a:rPr>
              <a:t>Testbed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27112"/>
            <a:ext cx="8229600" cy="4325112"/>
          </a:xfrm>
        </p:spPr>
        <p:txBody>
          <a:bodyPr/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DUT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Android Development Phone 1 (Dev1)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OS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AOSP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1.6 </a:t>
            </a:r>
          </a:p>
          <a:p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Host: x86 PC with 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Windows</a:t>
            </a:r>
          </a:p>
          <a:p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62" descr="PC running serv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25"/>
          <a:stretch>
            <a:fillRect/>
          </a:stretch>
        </p:blipFill>
        <p:spPr bwMode="auto">
          <a:xfrm flipH="1">
            <a:off x="1187624" y="3631579"/>
            <a:ext cx="1143000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單箭頭接點 7"/>
          <p:cNvCxnSpPr/>
          <p:nvPr/>
        </p:nvCxnSpPr>
        <p:spPr>
          <a:xfrm>
            <a:off x="2180370" y="4185377"/>
            <a:ext cx="2083281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4" descr="Pocket PC pda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345" y="3716511"/>
            <a:ext cx="4921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字方塊 12"/>
          <p:cNvSpPr txBox="1"/>
          <p:nvPr/>
        </p:nvSpPr>
        <p:spPr>
          <a:xfrm>
            <a:off x="2051720" y="3890337"/>
            <a:ext cx="2320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Connection through USB interface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Freeform 184"/>
          <p:cNvSpPr>
            <a:spLocks noChangeAspect="1"/>
          </p:cNvSpPr>
          <p:nvPr/>
        </p:nvSpPr>
        <p:spPr bwMode="auto">
          <a:xfrm>
            <a:off x="5004048" y="3933056"/>
            <a:ext cx="1664626" cy="438099"/>
          </a:xfrm>
          <a:custGeom>
            <a:avLst/>
            <a:gdLst>
              <a:gd name="T0" fmla="*/ 2147483647 w 1113"/>
              <a:gd name="T1" fmla="*/ 2147483647 h 402"/>
              <a:gd name="T2" fmla="*/ 2147483647 w 1113"/>
              <a:gd name="T3" fmla="*/ 2147483647 h 402"/>
              <a:gd name="T4" fmla="*/ 2147483647 w 1113"/>
              <a:gd name="T5" fmla="*/ 2147483647 h 402"/>
              <a:gd name="T6" fmla="*/ 0 w 1113"/>
              <a:gd name="T7" fmla="*/ 0 h 402"/>
              <a:gd name="T8" fmla="*/ 2147483647 w 1113"/>
              <a:gd name="T9" fmla="*/ 2147483647 h 402"/>
              <a:gd name="T10" fmla="*/ 2147483647 w 1113"/>
              <a:gd name="T11" fmla="*/ 2147483647 h 402"/>
              <a:gd name="T12" fmla="*/ 2147483647 w 1113"/>
              <a:gd name="T13" fmla="*/ 2147483647 h 40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3"/>
              <a:gd name="T22" fmla="*/ 0 h 402"/>
              <a:gd name="T23" fmla="*/ 1113 w 1113"/>
              <a:gd name="T24" fmla="*/ 402 h 40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3" h="402">
                <a:moveTo>
                  <a:pt x="1113" y="362"/>
                </a:moveTo>
                <a:lnTo>
                  <a:pt x="502" y="44"/>
                </a:lnTo>
                <a:lnTo>
                  <a:pt x="560" y="252"/>
                </a:lnTo>
                <a:lnTo>
                  <a:pt x="0" y="0"/>
                </a:lnTo>
                <a:lnTo>
                  <a:pt x="661" y="402"/>
                </a:lnTo>
                <a:lnTo>
                  <a:pt x="564" y="165"/>
                </a:lnTo>
                <a:lnTo>
                  <a:pt x="1113" y="362"/>
                </a:lnTo>
              </a:path>
            </a:pathLst>
          </a:custGeom>
          <a:solidFill>
            <a:srgbClr val="FFC000">
              <a:alpha val="74901"/>
            </a:srgbClr>
          </a:solidFill>
          <a:ln>
            <a:solidFill>
              <a:schemeClr val="tx1"/>
            </a:solidFill>
          </a:ln>
        </p:spPr>
        <p:txBody>
          <a:bodyPr/>
          <a:lstStyle/>
          <a:p>
            <a:pPr defTabSz="912813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790" y="3717032"/>
            <a:ext cx="576064" cy="14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直線接點 15"/>
          <p:cNvCxnSpPr/>
          <p:nvPr/>
        </p:nvCxnSpPr>
        <p:spPr>
          <a:xfrm>
            <a:off x="1035687" y="4725144"/>
            <a:ext cx="53280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1107174" y="3429000"/>
            <a:ext cx="580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Host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4271223" y="3429000"/>
            <a:ext cx="580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DUT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 rot="10800000">
            <a:off x="665834" y="3645024"/>
            <a:ext cx="369332" cy="8640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Hardware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 rot="10800000">
            <a:off x="675127" y="4797152"/>
            <a:ext cx="369332" cy="86409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Software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187624" y="5535488"/>
            <a:ext cx="189671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Configuration settings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直線單箭頭接點 23"/>
          <p:cNvCxnSpPr/>
          <p:nvPr/>
        </p:nvCxnSpPr>
        <p:spPr>
          <a:xfrm>
            <a:off x="3141759" y="5725090"/>
            <a:ext cx="150224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字方塊 25"/>
          <p:cNvSpPr txBox="1"/>
          <p:nvPr/>
        </p:nvSpPr>
        <p:spPr>
          <a:xfrm rot="16200000">
            <a:off x="3018312" y="5288977"/>
            <a:ext cx="5040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 smtClean="0">
                <a:latin typeface="Times New Roman" pitchFamily="18" charset="0"/>
                <a:cs typeface="Times New Roman" pitchFamily="18" charset="0"/>
              </a:rPr>
              <a:t>adb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4644008" y="5031432"/>
            <a:ext cx="172819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Targeted application</a:t>
            </a:r>
          </a:p>
        </p:txBody>
      </p:sp>
      <p:sp>
        <p:nvSpPr>
          <p:cNvPr id="30" name="文字方塊 29"/>
          <p:cNvSpPr txBox="1"/>
          <p:nvPr/>
        </p:nvSpPr>
        <p:spPr>
          <a:xfrm>
            <a:off x="4644008" y="5463480"/>
            <a:ext cx="171975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Time and energy profiling component</a:t>
            </a:r>
          </a:p>
        </p:txBody>
      </p:sp>
      <p:sp>
        <p:nvSpPr>
          <p:cNvPr id="25" name="矩形 24"/>
          <p:cNvSpPr/>
          <p:nvPr/>
        </p:nvSpPr>
        <p:spPr>
          <a:xfrm>
            <a:off x="4567860" y="4797152"/>
            <a:ext cx="1948356" cy="131440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4567697" y="4743400"/>
            <a:ext cx="1156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Scenario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直線單箭頭接點 32"/>
          <p:cNvCxnSpPr/>
          <p:nvPr/>
        </p:nvCxnSpPr>
        <p:spPr>
          <a:xfrm flipH="1">
            <a:off x="2915816" y="5218016"/>
            <a:ext cx="56331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文字方塊 33"/>
          <p:cNvSpPr txBox="1"/>
          <p:nvPr/>
        </p:nvSpPr>
        <p:spPr>
          <a:xfrm>
            <a:off x="3479135" y="4941168"/>
            <a:ext cx="94040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Profiling results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1408174" y="5103440"/>
            <a:ext cx="136362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Analysis results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直線單箭頭接點 40"/>
          <p:cNvCxnSpPr/>
          <p:nvPr/>
        </p:nvCxnSpPr>
        <p:spPr>
          <a:xfrm flipH="1" flipV="1">
            <a:off x="4460463" y="5247456"/>
            <a:ext cx="327561" cy="3705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直線接點 45"/>
          <p:cNvCxnSpPr>
            <a:stCxn id="1026" idx="2"/>
          </p:cNvCxnSpPr>
          <p:nvPr/>
        </p:nvCxnSpPr>
        <p:spPr>
          <a:xfrm>
            <a:off x="6939822" y="5208890"/>
            <a:ext cx="5040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8" name="Group 103"/>
          <p:cNvGrpSpPr>
            <a:grpSpLocks/>
          </p:cNvGrpSpPr>
          <p:nvPr/>
        </p:nvGrpSpPr>
        <p:grpSpPr bwMode="auto">
          <a:xfrm rot="-255710">
            <a:off x="7471837" y="4781125"/>
            <a:ext cx="1536700" cy="809625"/>
            <a:chOff x="1200" y="1344"/>
            <a:chExt cx="2880" cy="2064"/>
          </a:xfrm>
        </p:grpSpPr>
        <p:sp>
          <p:nvSpPr>
            <p:cNvPr id="49" name="Cloud"/>
            <p:cNvSpPr>
              <a:spLocks noChangeAspect="1" noEditPoints="1" noChangeArrowheads="1"/>
            </p:cNvSpPr>
            <p:nvPr/>
          </p:nvSpPr>
          <p:spPr bwMode="auto">
            <a:xfrm flipH="1">
              <a:off x="1200" y="1344"/>
              <a:ext cx="2880" cy="206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1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978 w 21600"/>
                <a:gd name="T13" fmla="*/ 3265 h 21600"/>
                <a:gd name="T14" fmla="*/ 17085 w 21600"/>
                <a:gd name="T15" fmla="*/ 173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chemeClr val="bg1"/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912813"/>
              <a:endParaRPr kumimoji="0" lang="zh-TW" altLang="zh-TW" sz="24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 Box 105"/>
            <p:cNvSpPr txBox="1">
              <a:spLocks noChangeArrowheads="1"/>
            </p:cNvSpPr>
            <p:nvPr/>
          </p:nvSpPr>
          <p:spPr bwMode="auto">
            <a:xfrm>
              <a:off x="1461" y="1569"/>
              <a:ext cx="346" cy="1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1pPr>
              <a:lvl2pPr marL="742950" indent="-285750" defTabSz="912813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2pPr>
              <a:lvl3pPr marL="1143000" indent="-228600" defTabSz="912813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3pPr>
              <a:lvl4pPr marL="1600200" indent="-228600" defTabSz="912813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4pPr>
              <a:lvl5pPr marL="2057400" indent="-228600" defTabSz="912813" eaLnBrk="0" hangingPunct="0"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新細明體" charset="-120"/>
                </a:defRPr>
              </a:lvl9pPr>
            </a:lstStyle>
            <a:p>
              <a:pPr eaLnBrk="1" hangingPunct="1"/>
              <a:endParaRPr kumimoji="0" lang="zh-TW" altLang="zh-TW" sz="24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" name="文字方塊 46"/>
          <p:cNvSpPr txBox="1"/>
          <p:nvPr/>
        </p:nvSpPr>
        <p:spPr>
          <a:xfrm>
            <a:off x="7736213" y="5003884"/>
            <a:ext cx="11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Internet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直線接點 51"/>
          <p:cNvCxnSpPr/>
          <p:nvPr/>
        </p:nvCxnSpPr>
        <p:spPr>
          <a:xfrm>
            <a:off x="6588224" y="3567498"/>
            <a:ext cx="0" cy="238178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直線接點 53"/>
          <p:cNvCxnSpPr/>
          <p:nvPr/>
        </p:nvCxnSpPr>
        <p:spPr>
          <a:xfrm>
            <a:off x="3372368" y="3606261"/>
            <a:ext cx="0" cy="2381782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1093907" y="4835914"/>
            <a:ext cx="2037933" cy="1152129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1043608" y="4808186"/>
            <a:ext cx="2178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Control &amp; display component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51"/>
    </mc:Choice>
    <mc:Fallback xmlns="">
      <p:transition spd="slow" advTm="3915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Browsing Scenario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25112"/>
          </a:xfrm>
        </p:spPr>
        <p:txBody>
          <a:bodyPr/>
          <a:lstStyle/>
          <a:p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Browsing Time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Start -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“Browser” 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End -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age is complete loaded then close browser</a:t>
            </a:r>
            <a:endParaRPr lang="en-US" altLang="zh-TW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01008"/>
            <a:ext cx="1812032" cy="271804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87824" y="4860032"/>
            <a:ext cx="473968" cy="5131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874100" y="45091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Press</a:t>
            </a:r>
            <a:endParaRPr lang="zh-TW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850" y="3501008"/>
            <a:ext cx="1771220" cy="2718048"/>
          </a:xfrm>
          <a:prstGeom prst="rect">
            <a:avLst/>
          </a:prstGeom>
        </p:spPr>
      </p:pic>
      <p:cxnSp>
        <p:nvCxnSpPr>
          <p:cNvPr id="18" name="直線單箭頭接點 17"/>
          <p:cNvCxnSpPr/>
          <p:nvPr/>
        </p:nvCxnSpPr>
        <p:spPr>
          <a:xfrm>
            <a:off x="4367808" y="4869160"/>
            <a:ext cx="4202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79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51"/>
    </mc:Choice>
    <mc:Fallback xmlns="">
      <p:transition spd="slow" advTm="1455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8999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Overhead of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RMP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at Each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Resolution (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1/3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) – Execution Time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4168"/>
            <a:ext cx="8229600" cy="504519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Extra execution time: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19.08 ~ 43.76 %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Overhead of probes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Load and initial the JNI library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Garbage collection(GC) (7 - &gt; 16 times)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3347864" y="5517232"/>
            <a:ext cx="341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(1)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18"/>
          <p:cNvSpPr txBox="1"/>
          <p:nvPr/>
        </p:nvSpPr>
        <p:spPr>
          <a:xfrm rot="16200000">
            <a:off x="1684097" y="4516704"/>
            <a:ext cx="879264" cy="28803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Extra time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圖表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797713"/>
              </p:ext>
            </p:extLst>
          </p:nvPr>
        </p:nvGraphicFramePr>
        <p:xfrm>
          <a:off x="1997604" y="3645024"/>
          <a:ext cx="545471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文字方塊 12"/>
          <p:cNvSpPr txBox="1"/>
          <p:nvPr/>
        </p:nvSpPr>
        <p:spPr>
          <a:xfrm>
            <a:off x="4355976" y="551723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(2)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292080" y="551723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(3)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300192" y="5528265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(4)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667"/>
    </mc:Choice>
    <mc:Fallback xmlns="">
      <p:transition spd="slow" advTm="6666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Outline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Autofit/>
          </a:bodyPr>
          <a:lstStyle/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Motivation</a:t>
            </a:r>
          </a:p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Relative Work and Tools</a:t>
            </a:r>
          </a:p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Problem Statement</a:t>
            </a:r>
          </a:p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Reconfigurable multi-resolution profiling</a:t>
            </a:r>
          </a:p>
          <a:p>
            <a:pPr lvl="1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Instrumentation component</a:t>
            </a:r>
          </a:p>
          <a:p>
            <a:pPr lvl="1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Control &amp; display component</a:t>
            </a:r>
          </a:p>
          <a:p>
            <a:pPr lvl="1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and energy profiling component</a:t>
            </a:r>
          </a:p>
          <a:p>
            <a:pPr lvl="1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Logs correlation component</a:t>
            </a:r>
          </a:p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Evaluation</a:t>
            </a:r>
          </a:p>
          <a:p>
            <a:pPr lvl="1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profiling</a:t>
            </a:r>
          </a:p>
          <a:p>
            <a:pPr lvl="1"/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 profiling</a:t>
            </a:r>
          </a:p>
          <a:p>
            <a:pPr lvl="1"/>
            <a:r>
              <a:rPr lang="en-US" altLang="zh-TW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Case </a:t>
            </a:r>
            <a:r>
              <a:rPr lang="en-US" altLang="zh-TW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study</a:t>
            </a:r>
          </a:p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Experiment results and observations</a:t>
            </a:r>
          </a:p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Conclusion &amp; </a:t>
            </a:r>
            <a:r>
              <a:rPr lang="en-US" altLang="zh-TW" sz="18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uture works</a:t>
            </a:r>
          </a:p>
          <a:p>
            <a:r>
              <a:rPr lang="en-US" altLang="zh-TW" sz="1800" dirty="0" smtClean="0">
                <a:latin typeface="Times New Roman" pitchFamily="18" charset="0"/>
                <a:cs typeface="Times New Roman" pitchFamily="18" charset="0"/>
              </a:rPr>
              <a:t>Reference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52"/>
    </mc:Choice>
    <mc:Fallback xmlns="">
      <p:transition spd="slow" advTm="13452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圖表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2381239"/>
              </p:ext>
            </p:extLst>
          </p:nvPr>
        </p:nvGraphicFramePr>
        <p:xfrm>
          <a:off x="1703412" y="3239604"/>
          <a:ext cx="5676900" cy="3429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85003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Overhead of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RMP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at Each Resolution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2/3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) – CPU Loading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20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群組 5"/>
          <p:cNvGrpSpPr/>
          <p:nvPr/>
        </p:nvGrpSpPr>
        <p:grpSpPr>
          <a:xfrm>
            <a:off x="6372200" y="5153332"/>
            <a:ext cx="1836205" cy="925072"/>
            <a:chOff x="3311859" y="3335004"/>
            <a:chExt cx="1836205" cy="925072"/>
          </a:xfrm>
        </p:grpSpPr>
        <p:sp>
          <p:nvSpPr>
            <p:cNvPr id="23" name="矩形圖說文字 22"/>
            <p:cNvSpPr/>
            <p:nvPr/>
          </p:nvSpPr>
          <p:spPr>
            <a:xfrm>
              <a:off x="3311859" y="3335004"/>
              <a:ext cx="1836205" cy="925071"/>
            </a:xfrm>
            <a:prstGeom prst="wedgeRectCallout">
              <a:avLst>
                <a:gd name="adj1" fmla="val -70928"/>
                <a:gd name="adj2" fmla="val -77524"/>
              </a:avLst>
            </a:prstGeom>
            <a:solidFill>
              <a:schemeClr val="bg2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3347864" y="3336746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Times New Roman" pitchFamily="18" charset="0"/>
                  <a:cs typeface="Times New Roman" pitchFamily="18" charset="0"/>
                </a:rPr>
                <a:t>GC, load library and execute probes</a:t>
              </a:r>
              <a:endParaRPr lang="zh-TW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文字方塊 32"/>
          <p:cNvSpPr txBox="1"/>
          <p:nvPr/>
        </p:nvSpPr>
        <p:spPr>
          <a:xfrm>
            <a:off x="3563888" y="5615868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Sample number (per second)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 rot="16200000">
            <a:off x="1099481" y="4187979"/>
            <a:ext cx="1074877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CPU loading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直線單箭頭接點 6"/>
          <p:cNvCxnSpPr/>
          <p:nvPr/>
        </p:nvCxnSpPr>
        <p:spPr>
          <a:xfrm>
            <a:off x="5447828" y="4863918"/>
            <a:ext cx="1284412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內容版面配置區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CPU loading: </a:t>
            </a:r>
            <a:r>
              <a:rPr lang="en-US" altLang="zh-TW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5% 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(63% 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=&gt; 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68%) when all probes be 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activated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task of extra execution is easy</a:t>
            </a:r>
          </a:p>
          <a:p>
            <a:pPr lvl="1"/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Not effect CPU loading</a:t>
            </a:r>
            <a:endParaRPr lang="en-US" altLang="zh-TW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49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39"/>
    </mc:Choice>
    <mc:Fallback xmlns="">
      <p:transition spd="slow" advTm="4023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圖表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8844425"/>
              </p:ext>
            </p:extLst>
          </p:nvPr>
        </p:nvGraphicFramePr>
        <p:xfrm>
          <a:off x="2051720" y="3047396"/>
          <a:ext cx="524827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99404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Overhead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RMP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at Each Resolution (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3/3) –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sed Memory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3707904" y="4797152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Sample number (per 2 second)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 rot="16200000">
            <a:off x="1184729" y="3647920"/>
            <a:ext cx="15789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Memory size (KB)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直線接點 39"/>
          <p:cNvCxnSpPr/>
          <p:nvPr/>
        </p:nvCxnSpPr>
        <p:spPr>
          <a:xfrm>
            <a:off x="3995936" y="3104369"/>
            <a:ext cx="0" cy="147151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>
            <a:off x="5292080" y="3104569"/>
            <a:ext cx="0" cy="147131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直線單箭頭接點 41"/>
          <p:cNvCxnSpPr/>
          <p:nvPr/>
        </p:nvCxnSpPr>
        <p:spPr>
          <a:xfrm flipH="1">
            <a:off x="3995936" y="3212976"/>
            <a:ext cx="21602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文字方塊 42"/>
          <p:cNvSpPr txBox="1"/>
          <p:nvPr/>
        </p:nvSpPr>
        <p:spPr>
          <a:xfrm>
            <a:off x="4427984" y="305908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rgbClr val="FF0000"/>
                </a:solidFill>
              </a:rPr>
              <a:t>GC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cxnSp>
        <p:nvCxnSpPr>
          <p:cNvPr id="45" name="直線單箭頭接點 44"/>
          <p:cNvCxnSpPr/>
          <p:nvPr/>
        </p:nvCxnSpPr>
        <p:spPr>
          <a:xfrm>
            <a:off x="5076056" y="3212976"/>
            <a:ext cx="21602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內容版面配置區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Used memory: </a:t>
            </a:r>
            <a:r>
              <a:rPr lang="en-US" altLang="zh-TW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below 6.53%</a:t>
            </a:r>
            <a:endParaRPr lang="en-US" altLang="zh-TW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78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37"/>
    </mc:Choice>
    <mc:Fallback xmlns="">
      <p:transition spd="slow" advTm="6853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Time Accuracy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of RMP (1/3)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內容版面配置區 2"/>
          <p:cNvSpPr>
            <a:spLocks noGrp="1"/>
          </p:cNvSpPr>
          <p:nvPr>
            <p:ph idx="1"/>
          </p:nvPr>
        </p:nvSpPr>
        <p:spPr>
          <a:xfrm>
            <a:off x="457200" y="1264128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Time accuracy of an application Probe():</a:t>
            </a:r>
            <a:endParaRPr lang="en-US" altLang="zh-TW" sz="2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Need to minus extra time: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0.488 (</a:t>
            </a:r>
            <a:r>
              <a:rPr lang="en-US" altLang="zh-TW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accuracy of an framework 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Probe():</a:t>
            </a:r>
            <a:endParaRPr lang="en-US" altLang="zh-TW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Extra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check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caller is from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targeted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application</a:t>
            </a:r>
          </a:p>
          <a:p>
            <a:pPr lvl="1"/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Need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minus extra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time: 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0.631 (</a:t>
            </a:r>
            <a:r>
              <a:rPr lang="en-US" altLang="zh-TW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altLang="zh-TW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1352145" y="3573016"/>
            <a:ext cx="3051900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The test case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------------------------</a:t>
            </a:r>
          </a:p>
          <a:p>
            <a:r>
              <a:rPr lang="en-US" altLang="zh-TW" dirty="0" err="1" smtClean="0">
                <a:latin typeface="Times New Roman" pitchFamily="18" charset="0"/>
                <a:cs typeface="Times New Roman" pitchFamily="18" charset="0"/>
              </a:rPr>
              <a:t>addObserver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 {</a:t>
            </a:r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caller = Get stack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Probe(…, caller, …)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Observer()</a:t>
            </a:r>
            <a:endParaRPr lang="en-US" altLang="zh-TW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	…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Probe(…, caller, …)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27" name="文字方塊 26"/>
          <p:cNvSpPr txBox="1"/>
          <p:nvPr/>
        </p:nvSpPr>
        <p:spPr>
          <a:xfrm>
            <a:off x="4760460" y="4482986"/>
            <a:ext cx="30519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Observer {</a:t>
            </a:r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	caller = Get stack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Probe(…, caller, …)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	Probe(…, caller, …)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cxnSp>
        <p:nvCxnSpPr>
          <p:cNvPr id="8" name="直線接點 7"/>
          <p:cNvCxnSpPr/>
          <p:nvPr/>
        </p:nvCxnSpPr>
        <p:spPr>
          <a:xfrm>
            <a:off x="3419872" y="5400221"/>
            <a:ext cx="1126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 flipV="1">
            <a:off x="4572000" y="4725144"/>
            <a:ext cx="0" cy="6750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>
            <a:off x="4572000" y="472514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5600617" y="4949970"/>
            <a:ext cx="20882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接點 40"/>
          <p:cNvCxnSpPr/>
          <p:nvPr/>
        </p:nvCxnSpPr>
        <p:spPr>
          <a:xfrm>
            <a:off x="5600617" y="5211202"/>
            <a:ext cx="20882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接點 42"/>
          <p:cNvCxnSpPr/>
          <p:nvPr/>
        </p:nvCxnSpPr>
        <p:spPr>
          <a:xfrm>
            <a:off x="5600617" y="5787266"/>
            <a:ext cx="20882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左大括弧 15"/>
          <p:cNvSpPr/>
          <p:nvPr/>
        </p:nvSpPr>
        <p:spPr>
          <a:xfrm>
            <a:off x="1784193" y="4869160"/>
            <a:ext cx="504056" cy="106212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1136121" y="5068927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 result</a:t>
            </a:r>
            <a:endParaRPr lang="zh-TW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875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6"/>
    </mc:Choice>
    <mc:Fallback xmlns="">
      <p:transition spd="slow" advTm="13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Time Accuracy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of RMP (2/3)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23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內容版面配置區 2"/>
          <p:cNvSpPr>
            <a:spLocks noGrp="1"/>
          </p:cNvSpPr>
          <p:nvPr>
            <p:ph idx="1"/>
          </p:nvPr>
        </p:nvSpPr>
        <p:spPr>
          <a:xfrm>
            <a:off x="457200" y="1264128"/>
            <a:ext cx="8229600" cy="5333224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missed framework instrumentation problem</a:t>
            </a:r>
          </a:p>
          <a:p>
            <a:pPr lvl="1"/>
            <a:r>
              <a:rPr lang="en-US" altLang="zh-TW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ctags</a:t>
            </a:r>
            <a:endParaRPr lang="en-US" altLang="zh-TW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 scan out inter class (ex. Listener)</a:t>
            </a:r>
          </a:p>
          <a:p>
            <a:pPr lvl="1"/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Our automatic scripts</a:t>
            </a:r>
          </a:p>
          <a:p>
            <a:pPr lvl="2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 scan out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instrument some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framework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endParaRPr lang="en-US" altLang="zh-TW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TW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TW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zh-TW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altLang="zh-TW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Execution time of ignore a log event =&gt; </a:t>
            </a:r>
            <a:r>
              <a:rPr lang="en-US" altLang="zh-TW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0.583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altLang="zh-TW" sz="2200" dirty="0" err="1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5" name="矩形 14"/>
          <p:cNvSpPr/>
          <p:nvPr/>
        </p:nvSpPr>
        <p:spPr>
          <a:xfrm>
            <a:off x="4355976" y="3176972"/>
            <a:ext cx="910362" cy="24824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6" name="直線單箭頭接點 15"/>
          <p:cNvCxnSpPr>
            <a:stCxn id="15" idx="2"/>
          </p:cNvCxnSpPr>
          <p:nvPr/>
        </p:nvCxnSpPr>
        <p:spPr>
          <a:xfrm flipH="1">
            <a:off x="4583567" y="3425220"/>
            <a:ext cx="227590" cy="2918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  <p:sp>
        <p:nvSpPr>
          <p:cNvPr id="17" name="矩形 16"/>
          <p:cNvSpPr/>
          <p:nvPr/>
        </p:nvSpPr>
        <p:spPr>
          <a:xfrm>
            <a:off x="5292079" y="3152001"/>
            <a:ext cx="764275" cy="27321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文字方塊 25"/>
          <p:cNvSpPr txBox="1"/>
          <p:nvPr/>
        </p:nvSpPr>
        <p:spPr>
          <a:xfrm>
            <a:off x="2771800" y="3148221"/>
            <a:ext cx="3384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 smtClean="0"/>
              <a:t>CookieSyncManager.getInstance</a:t>
            </a:r>
            <a:r>
              <a:rPr lang="en-US" altLang="zh-TW" sz="1200" dirty="0" smtClean="0"/>
              <a:t>().</a:t>
            </a:r>
            <a:r>
              <a:rPr lang="en-US" altLang="zh-TW" sz="1200" dirty="0" err="1" smtClean="0"/>
              <a:t>stopSync</a:t>
            </a:r>
            <a:r>
              <a:rPr lang="en-US" altLang="zh-TW" sz="1200" dirty="0" smtClean="0"/>
              <a:t>()</a:t>
            </a:r>
            <a:endParaRPr lang="zh-TW" altLang="en-US" sz="1200" dirty="0"/>
          </a:p>
        </p:txBody>
      </p:sp>
      <p:sp>
        <p:nvSpPr>
          <p:cNvPr id="27" name="文字方塊 26"/>
          <p:cNvSpPr txBox="1"/>
          <p:nvPr/>
        </p:nvSpPr>
        <p:spPr>
          <a:xfrm>
            <a:off x="2195736" y="3645024"/>
            <a:ext cx="3096344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 smtClean="0"/>
              <a:t>getInstance</a:t>
            </a:r>
            <a:r>
              <a:rPr lang="en-US" altLang="zh-TW" sz="1200" dirty="0" smtClean="0"/>
              <a:t>() in CookieSyncManager.java</a:t>
            </a:r>
            <a:endParaRPr lang="zh-TW" altLang="en-US" sz="12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5580112" y="3645024"/>
            <a:ext cx="1395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err="1" smtClean="0"/>
              <a:t>stopSync</a:t>
            </a:r>
            <a:r>
              <a:rPr lang="en-US" altLang="zh-TW" sz="1200" dirty="0" smtClean="0"/>
              <a:t>() in ???</a:t>
            </a:r>
            <a:endParaRPr lang="zh-TW" altLang="en-US" sz="1200" dirty="0"/>
          </a:p>
        </p:txBody>
      </p:sp>
      <p:cxnSp>
        <p:nvCxnSpPr>
          <p:cNvPr id="31" name="直線單箭頭接點 30"/>
          <p:cNvCxnSpPr/>
          <p:nvPr/>
        </p:nvCxnSpPr>
        <p:spPr>
          <a:xfrm>
            <a:off x="5580112" y="3429000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2" name="文字方塊 31"/>
          <p:cNvSpPr txBox="1"/>
          <p:nvPr/>
        </p:nvSpPr>
        <p:spPr>
          <a:xfrm>
            <a:off x="4331481" y="4365104"/>
            <a:ext cx="3408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/>
              <a:t>Need to know the return value of </a:t>
            </a:r>
            <a:r>
              <a:rPr lang="en-US" altLang="zh-TW" sz="1200" dirty="0" err="1" smtClean="0"/>
              <a:t>getInstance</a:t>
            </a:r>
            <a:r>
              <a:rPr lang="en-US" altLang="zh-TW" sz="1200" dirty="0" smtClean="0"/>
              <a:t>() </a:t>
            </a:r>
            <a:endParaRPr lang="zh-TW" altLang="en-US" sz="1200" dirty="0"/>
          </a:p>
        </p:txBody>
      </p:sp>
      <p:cxnSp>
        <p:nvCxnSpPr>
          <p:cNvPr id="33" name="直線單箭頭接點 32"/>
          <p:cNvCxnSpPr/>
          <p:nvPr/>
        </p:nvCxnSpPr>
        <p:spPr>
          <a:xfrm flipH="1">
            <a:off x="5832140" y="3933056"/>
            <a:ext cx="396044" cy="5102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02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74"/>
    </mc:Choice>
    <mc:Fallback xmlns="">
      <p:transition spd="slow" advTm="8374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78024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Time Accuracy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of RMP (3/3)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內容版面配置區 2"/>
          <p:cNvSpPr>
            <a:spLocks noGrp="1"/>
          </p:cNvSpPr>
          <p:nvPr>
            <p:ph idx="1"/>
          </p:nvPr>
        </p:nvSpPr>
        <p:spPr>
          <a:xfrm>
            <a:off x="457200" y="1768184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Average error rate of time results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below 10.21%</a:t>
            </a:r>
            <a:endParaRPr lang="en-US" altLang="zh-TW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Select some stable methods and compare with </a:t>
            </a:r>
            <a:r>
              <a:rPr lang="en-US" altLang="zh-TW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System.nanotime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()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Instrument to the entry point and end point of methods</a:t>
            </a:r>
            <a:endParaRPr lang="en-US" altLang="zh-TW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435466"/>
              </p:ext>
            </p:extLst>
          </p:nvPr>
        </p:nvGraphicFramePr>
        <p:xfrm>
          <a:off x="1475656" y="3241784"/>
          <a:ext cx="6048672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59921"/>
                <a:gridCol w="1262793"/>
                <a:gridCol w="1039947"/>
                <a:gridCol w="1177899"/>
                <a:gridCol w="1008112"/>
              </a:tblGrid>
              <a:tr h="370840">
                <a:tc>
                  <a:txBody>
                    <a:bodyPr/>
                    <a:lstStyle/>
                    <a:p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onPause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addObserver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4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resetLockcon</a:t>
                      </a:r>
                      <a:endParaRPr lang="en-US" altLang="zh-TW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buildTitleUrl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System.nanotime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14.518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1.221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1.312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1.068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RMP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15.562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14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1.167 (</a:t>
                      </a:r>
                      <a:r>
                        <a:rPr lang="en-US" altLang="zh-TW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1.282 (</a:t>
                      </a:r>
                      <a:r>
                        <a:rPr lang="en-US" altLang="zh-TW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1.177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14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Error rate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7.19%</a:t>
                      </a:r>
                      <a:endParaRPr lang="zh-TW" altLang="en-US" sz="1400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0.04 %</a:t>
                      </a:r>
                      <a:endParaRPr lang="zh-TW" altLang="en-US" sz="1400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2.29 %</a:t>
                      </a:r>
                      <a:endParaRPr lang="zh-TW" altLang="en-US" sz="1400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008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10.21%</a:t>
                      </a:r>
                      <a:endParaRPr lang="zh-TW" altLang="en-US" sz="1400" dirty="0">
                        <a:solidFill>
                          <a:srgbClr val="008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64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5"/>
    </mc:Choice>
    <mc:Fallback xmlns="">
      <p:transition spd="slow" advTm="375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Compare with Debug Class + </a:t>
            </a:r>
            <a:r>
              <a:rPr lang="en-US" altLang="zh-TW" sz="3200" dirty="0" err="1" smtClean="0">
                <a:latin typeface="Times New Roman" pitchFamily="18" charset="0"/>
                <a:cs typeface="Times New Roman" pitchFamily="18" charset="0"/>
              </a:rPr>
              <a:t>Traceview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 (1/2)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46856" y="1196752"/>
            <a:ext cx="8229600" cy="4325112"/>
          </a:xfrm>
        </p:spPr>
        <p:txBody>
          <a:bodyPr/>
          <a:lstStyle/>
          <a:p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 default time profiling tool of Android official and work on most android devices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Profiling approach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Instrument start and end points into source code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Cache all logs on memory and save to SD card when the end point triggered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Analyze logs with a GUI tool -- </a:t>
            </a:r>
            <a:r>
              <a:rPr lang="en-US" altLang="zh-TW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Traceview</a:t>
            </a:r>
            <a:endParaRPr lang="en-US" altLang="zh-TW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176159"/>
              </p:ext>
            </p:extLst>
          </p:nvPr>
        </p:nvGraphicFramePr>
        <p:xfrm>
          <a:off x="251520" y="4077072"/>
          <a:ext cx="864096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  <a:gridCol w="1184648"/>
                <a:gridCol w="1672444"/>
                <a:gridCol w="2111460"/>
                <a:gridCol w="1512168"/>
              </a:tblGrid>
              <a:tr h="463058">
                <a:tc>
                  <a:txBody>
                    <a:bodyPr/>
                    <a:lstStyle/>
                    <a:p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Profiling</a:t>
                      </a:r>
                      <a:r>
                        <a:rPr lang="en-US" altLang="zh-TW" sz="1400" baseline="0" dirty="0" smtClean="0"/>
                        <a:t> approach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Profiling </a:t>
                      </a:r>
                      <a:r>
                        <a:rPr lang="en-US" altLang="zh-TW" sz="1400" baseline="0" dirty="0" smtClean="0"/>
                        <a:t> resolution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smtClean="0"/>
                        <a:t>Profiling target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Log size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Integral logs  problems</a:t>
                      </a:r>
                      <a:endParaRPr lang="zh-TW" altLang="en-US" sz="1400" dirty="0"/>
                    </a:p>
                  </a:txBody>
                  <a:tcPr/>
                </a:tc>
              </a:tr>
              <a:tr h="653729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Debug class + </a:t>
                      </a:r>
                      <a:r>
                        <a:rPr lang="en-US" altLang="zh-TW" sz="1400" dirty="0" err="1" smtClean="0"/>
                        <a:t>Traceview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Instrumentation-based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</a:rPr>
                        <a:t>Process to method</a:t>
                      </a:r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Application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Framework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</a:rPr>
                        <a:t>Core lib of VM</a:t>
                      </a:r>
                      <a:endParaRPr lang="zh-TW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Large</a:t>
                      </a:r>
                      <a:r>
                        <a:rPr lang="en-US" altLang="zh-TW" sz="1400" baseline="0" dirty="0" smtClean="0"/>
                        <a:t> (collect all logs)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Yes</a:t>
                      </a:r>
                      <a:endParaRPr lang="zh-TW" altLang="en-US" sz="1400" dirty="0"/>
                    </a:p>
                  </a:txBody>
                  <a:tcPr/>
                </a:tc>
              </a:tr>
              <a:tr h="698613"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RMP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/>
                        <a:t>Instrumentation-based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</a:rPr>
                        <a:t>Process to loop</a:t>
                      </a:r>
                      <a:endParaRPr lang="zh-TW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Application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400" dirty="0" smtClean="0"/>
                        <a:t>Framework</a:t>
                      </a:r>
                      <a:endParaRPr lang="zh-TW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</a:rPr>
                        <a:t>Small (collect useful logs at</a:t>
                      </a:r>
                      <a:r>
                        <a:rPr lang="en-US" altLang="zh-TW" sz="1400" baseline="0" dirty="0" smtClean="0">
                          <a:solidFill>
                            <a:srgbClr val="FF0000"/>
                          </a:solidFill>
                        </a:rPr>
                        <a:t> each resolution</a:t>
                      </a:r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zh-TW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6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008"/>
    </mc:Choice>
    <mc:Fallback xmlns="">
      <p:transition spd="slow" advTm="8500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Compare with Debug Class + </a:t>
            </a:r>
            <a:r>
              <a:rPr lang="en-US" altLang="zh-TW" sz="3200" dirty="0" err="1" smtClean="0">
                <a:latin typeface="Times New Roman" pitchFamily="18" charset="0"/>
                <a:cs typeface="Times New Roman" pitchFamily="18" charset="0"/>
              </a:rPr>
              <a:t>Traceview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2/2) – Overhead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46856" y="1340768"/>
            <a:ext cx="8229600" cy="4325112"/>
          </a:xfrm>
        </p:spPr>
        <p:txBody>
          <a:bodyPr/>
          <a:lstStyle/>
          <a:p>
            <a:r>
              <a:rPr lang="en-US" altLang="zh-TW" sz="20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MP</a:t>
            </a:r>
          </a:p>
          <a:p>
            <a:pPr lvl="1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Extra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execution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time: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19.08 ~ 43.76 %</a:t>
            </a:r>
            <a:endParaRPr lang="en-US" altLang="zh-TW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CPU loading: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5%</a:t>
            </a:r>
          </a:p>
          <a:p>
            <a:pPr lvl="1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memory: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6.53%</a:t>
            </a:r>
          </a:p>
          <a:p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Debug class</a:t>
            </a:r>
          </a:p>
          <a:p>
            <a:pPr lvl="1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Extra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execution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time: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39.72 %</a:t>
            </a:r>
            <a:endParaRPr lang="en-US" altLang="zh-TW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CPU loading: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4% (61% =&gt; 65%)</a:t>
            </a:r>
          </a:p>
          <a:p>
            <a:pPr lvl="1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Used memory: </a:t>
            </a:r>
            <a:r>
              <a:rPr lang="en-US" altLang="zh-TW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76.3%</a:t>
            </a:r>
          </a:p>
          <a:p>
            <a:r>
              <a:rPr lang="en-US" altLang="zh-TW" sz="2000" dirty="0">
                <a:latin typeface="Times New Roman" pitchFamily="18" charset="0"/>
                <a:cs typeface="Times New Roman" pitchFamily="18" charset="0"/>
              </a:rPr>
              <a:t>Accuracy comparison</a:t>
            </a:r>
          </a:p>
          <a:p>
            <a:pPr lvl="1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 of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RMP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are more accurate than debug class by </a:t>
            </a:r>
            <a:r>
              <a:rPr lang="en-US" altLang="zh-TW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 times</a:t>
            </a:r>
          </a:p>
          <a:p>
            <a:endParaRPr lang="en-US" altLang="zh-TW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26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973145"/>
              </p:ext>
            </p:extLst>
          </p:nvPr>
        </p:nvGraphicFramePr>
        <p:xfrm>
          <a:off x="2483769" y="4581128"/>
          <a:ext cx="6408711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4"/>
                <a:gridCol w="1008112"/>
                <a:gridCol w="1031810"/>
                <a:gridCol w="1216844"/>
                <a:gridCol w="1135721"/>
              </a:tblGrid>
              <a:tr h="370840">
                <a:tc>
                  <a:txBody>
                    <a:bodyPr/>
                    <a:lstStyle/>
                    <a:p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onPause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addObserver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resetLockcon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buildTitleUrl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System.nanotime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14.518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1.221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1.312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1.068 (</a:t>
                      </a:r>
                      <a:r>
                        <a:rPr lang="en-US" altLang="zh-TW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Debug class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8.25 (</a:t>
                      </a:r>
                      <a:r>
                        <a:rPr lang="en-US" altLang="zh-TW" sz="1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2.417 (</a:t>
                      </a:r>
                      <a:r>
                        <a:rPr lang="en-US" altLang="zh-TW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2.099 (</a:t>
                      </a:r>
                      <a:r>
                        <a:rPr lang="en-US" altLang="zh-TW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4.061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14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Error rate of debug class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43.17 %</a:t>
                      </a:r>
                      <a:endParaRPr lang="zh-TW" altLang="en-US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97.95 %</a:t>
                      </a:r>
                      <a:endParaRPr lang="zh-TW" altLang="en-US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59.98 %</a:t>
                      </a:r>
                      <a:endParaRPr lang="zh-TW" altLang="en-US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280.24%</a:t>
                      </a:r>
                      <a:endParaRPr lang="zh-TW" altLang="en-US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RMP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15.562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14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1.167 (</a:t>
                      </a:r>
                      <a:r>
                        <a:rPr lang="en-US" altLang="zh-TW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1.282 (</a:t>
                      </a:r>
                      <a:r>
                        <a:rPr lang="en-US" altLang="zh-TW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1.177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14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Error rate of RMP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7.19%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0.04 %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2.29 %</a:t>
                      </a:r>
                      <a:endParaRPr lang="zh-TW" altLang="en-US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10.21%</a:t>
                      </a:r>
                      <a:endParaRPr lang="zh-TW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群組 4"/>
          <p:cNvGrpSpPr/>
          <p:nvPr/>
        </p:nvGrpSpPr>
        <p:grpSpPr>
          <a:xfrm>
            <a:off x="162017" y="5694177"/>
            <a:ext cx="1836205" cy="925072"/>
            <a:chOff x="-2052736" y="4797152"/>
            <a:chExt cx="1836205" cy="925072"/>
          </a:xfrm>
        </p:grpSpPr>
        <p:sp>
          <p:nvSpPr>
            <p:cNvPr id="7" name="矩形圖說文字 6"/>
            <p:cNvSpPr/>
            <p:nvPr/>
          </p:nvSpPr>
          <p:spPr>
            <a:xfrm>
              <a:off x="-2052736" y="4797152"/>
              <a:ext cx="1836205" cy="925071"/>
            </a:xfrm>
            <a:prstGeom prst="wedgeRectCallout">
              <a:avLst>
                <a:gd name="adj1" fmla="val 73264"/>
                <a:gd name="adj2" fmla="val -49493"/>
              </a:avLst>
            </a:prstGeom>
            <a:solidFill>
              <a:schemeClr val="bg2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文字方塊 7"/>
            <p:cNvSpPr txBox="1"/>
            <p:nvPr/>
          </p:nvSpPr>
          <p:spPr>
            <a:xfrm>
              <a:off x="-2016731" y="4798894"/>
              <a:ext cx="1800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Times New Roman" pitchFamily="18" charset="0"/>
                  <a:cs typeface="Times New Roman" pitchFamily="18" charset="0"/>
                </a:rPr>
                <a:t>Not accurate measurement method</a:t>
              </a:r>
              <a:endParaRPr lang="zh-TW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471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37"/>
    </mc:Choice>
    <mc:Fallback xmlns="">
      <p:transition spd="slow" advTm="33637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1605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Case Study</a:t>
            </a:r>
            <a:r>
              <a:rPr lang="zh-TW" altLang="en-US" sz="3200" dirty="0" smtClean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Observations of Browsing (1/2)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90250"/>
            <a:ext cx="5341781" cy="4735094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Profiling time of RMP</a:t>
            </a:r>
          </a:p>
          <a:p>
            <a:pPr lvl="1"/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hour and 35 minutes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Smaller than storage interactive instrumentation approach [20]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May more than 1 day</a:t>
            </a:r>
          </a:p>
          <a:p>
            <a:r>
              <a:rPr lang="en-US" altLang="zh-TW" sz="2100" dirty="0" smtClean="0">
                <a:latin typeface="Times New Roman" pitchFamily="18" charset="0"/>
                <a:cs typeface="Times New Roman" pitchFamily="18" charset="0"/>
              </a:rPr>
              <a:t>Log size of RMP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Average: 15 (KB)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Smaller than debug class 25 times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2.99 (MB)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27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5724128" y="961217"/>
            <a:ext cx="169218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BrowserProvider.onCreate</a:t>
            </a:r>
            <a:endParaRPr lang="zh-TW" altLang="en-US" sz="10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6012159" y="1291060"/>
            <a:ext cx="288032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BrowserProvider.updateShowWebSuggestions</a:t>
            </a:r>
            <a:endParaRPr lang="zh-TW" altLang="en-US" sz="10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5724128" y="1681297"/>
            <a:ext cx="125909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Browser.onCreate</a:t>
            </a:r>
            <a:endParaRPr lang="zh-TW" altLang="en-US" sz="10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6012159" y="2011140"/>
            <a:ext cx="223015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CookieSyncManager.createInstance</a:t>
            </a:r>
            <a:endParaRPr lang="zh-TW" altLang="en-US" sz="10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5724128" y="2329369"/>
            <a:ext cx="273630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Set heap, clean expired cookies and load class</a:t>
            </a:r>
            <a:endParaRPr lang="zh-TW" altLang="en-US" sz="10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5724128" y="2769573"/>
            <a:ext cx="169218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BrowserActivity.onCreate</a:t>
            </a:r>
            <a:endParaRPr lang="zh-TW" altLang="en-US" sz="10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6012160" y="3121457"/>
            <a:ext cx="201622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TabControl.createNewWebView</a:t>
            </a:r>
            <a:endParaRPr lang="zh-TW" altLang="en-US" sz="10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6012160" y="3451300"/>
            <a:ext cx="154817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BrowserSettings.update</a:t>
            </a:r>
            <a:endParaRPr lang="zh-TW" altLang="en-US" sz="10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5724128" y="3769529"/>
            <a:ext cx="172819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BrowserActivity.onResume</a:t>
            </a:r>
            <a:endParaRPr lang="zh-TW" altLang="en-US" sz="1000" dirty="0"/>
          </a:p>
        </p:txBody>
      </p:sp>
      <p:sp>
        <p:nvSpPr>
          <p:cNvPr id="16" name="文字方塊 15"/>
          <p:cNvSpPr txBox="1"/>
          <p:nvPr/>
        </p:nvSpPr>
        <p:spPr>
          <a:xfrm>
            <a:off x="5724128" y="4243387"/>
            <a:ext cx="309634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Receive network data, and draw the web view (</a:t>
            </a:r>
            <a:r>
              <a:rPr lang="en-US" altLang="zh-TW" sz="1000" dirty="0" err="1" smtClean="0"/>
              <a:t>skia</a:t>
            </a:r>
            <a:r>
              <a:rPr lang="en-US" altLang="zh-TW" sz="1000" dirty="0" smtClean="0"/>
              <a:t>)</a:t>
            </a:r>
            <a:endParaRPr lang="zh-TW" altLang="en-US" sz="1000" dirty="0"/>
          </a:p>
        </p:txBody>
      </p:sp>
      <p:sp>
        <p:nvSpPr>
          <p:cNvPr id="17" name="文字方塊 16"/>
          <p:cNvSpPr txBox="1"/>
          <p:nvPr/>
        </p:nvSpPr>
        <p:spPr>
          <a:xfrm>
            <a:off x="6012160" y="4582522"/>
            <a:ext cx="1584176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BrowserProvider.update</a:t>
            </a:r>
            <a:endParaRPr lang="zh-TW" altLang="en-US" sz="1000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6024624" y="4924127"/>
            <a:ext cx="1823740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android.app.Activity.setTitle</a:t>
            </a:r>
            <a:endParaRPr lang="zh-TW" altLang="en-US" sz="1000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6024624" y="5281697"/>
            <a:ext cx="157171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BrowserProvider.update</a:t>
            </a:r>
            <a:endParaRPr lang="zh-TW" altLang="en-US" sz="10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5724128" y="5634110"/>
            <a:ext cx="106211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Press back key</a:t>
            </a:r>
            <a:endParaRPr lang="zh-TW" altLang="en-US" sz="1000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5724128" y="6535216"/>
            <a:ext cx="163818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BrowserActivity.onPause</a:t>
            </a:r>
            <a:endParaRPr lang="zh-TW" altLang="en-US" sz="1000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5724128" y="6103546"/>
            <a:ext cx="244827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err="1" smtClean="0"/>
              <a:t>Andriod.webkit.WebView.savePicture</a:t>
            </a:r>
            <a:endParaRPr lang="zh-TW" altLang="en-US" sz="1000" dirty="0"/>
          </a:p>
        </p:txBody>
      </p:sp>
      <p:grpSp>
        <p:nvGrpSpPr>
          <p:cNvPr id="29" name="群組 28"/>
          <p:cNvGrpSpPr/>
          <p:nvPr/>
        </p:nvGrpSpPr>
        <p:grpSpPr>
          <a:xfrm>
            <a:off x="5868144" y="1207438"/>
            <a:ext cx="156480" cy="246221"/>
            <a:chOff x="5580112" y="1022539"/>
            <a:chExt cx="156480" cy="246221"/>
          </a:xfrm>
        </p:grpSpPr>
        <p:cxnSp>
          <p:nvCxnSpPr>
            <p:cNvPr id="26" name="直線接點 25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線接點 26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32" name="直線單箭頭接點 31"/>
          <p:cNvCxnSpPr/>
          <p:nvPr/>
        </p:nvCxnSpPr>
        <p:spPr>
          <a:xfrm>
            <a:off x="5868144" y="1465273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直線單箭頭接點 36"/>
          <p:cNvCxnSpPr/>
          <p:nvPr/>
        </p:nvCxnSpPr>
        <p:spPr>
          <a:xfrm>
            <a:off x="5868144" y="2113345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8" name="群組 37"/>
          <p:cNvGrpSpPr/>
          <p:nvPr/>
        </p:nvGrpSpPr>
        <p:grpSpPr>
          <a:xfrm>
            <a:off x="5868144" y="1897321"/>
            <a:ext cx="156480" cy="246221"/>
            <a:chOff x="5580112" y="1022539"/>
            <a:chExt cx="156480" cy="246221"/>
          </a:xfrm>
        </p:grpSpPr>
        <p:cxnSp>
          <p:nvCxnSpPr>
            <p:cNvPr id="39" name="直線接點 38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線接點 39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群組 40"/>
          <p:cNvGrpSpPr/>
          <p:nvPr/>
        </p:nvGrpSpPr>
        <p:grpSpPr>
          <a:xfrm>
            <a:off x="5866375" y="3019252"/>
            <a:ext cx="156480" cy="246221"/>
            <a:chOff x="5580112" y="1022539"/>
            <a:chExt cx="156480" cy="246221"/>
          </a:xfrm>
        </p:grpSpPr>
        <p:cxnSp>
          <p:nvCxnSpPr>
            <p:cNvPr id="42" name="直線接點 41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直線接點 42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群組 43"/>
          <p:cNvGrpSpPr/>
          <p:nvPr/>
        </p:nvGrpSpPr>
        <p:grpSpPr>
          <a:xfrm>
            <a:off x="5868144" y="3265473"/>
            <a:ext cx="159325" cy="318229"/>
            <a:chOff x="5577267" y="950531"/>
            <a:chExt cx="159325" cy="318229"/>
          </a:xfrm>
        </p:grpSpPr>
        <p:cxnSp>
          <p:nvCxnSpPr>
            <p:cNvPr id="45" name="直線接點 44"/>
            <p:cNvCxnSpPr/>
            <p:nvPr/>
          </p:nvCxnSpPr>
          <p:spPr>
            <a:xfrm>
              <a:off x="5577267" y="950531"/>
              <a:ext cx="2845" cy="3182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線接點 45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8" name="直線單箭頭接點 47"/>
          <p:cNvCxnSpPr/>
          <p:nvPr/>
        </p:nvCxnSpPr>
        <p:spPr>
          <a:xfrm>
            <a:off x="5868144" y="2562840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直線單箭頭接點 48"/>
          <p:cNvCxnSpPr/>
          <p:nvPr/>
        </p:nvCxnSpPr>
        <p:spPr>
          <a:xfrm>
            <a:off x="5868144" y="3553505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直線單箭頭接點 49"/>
          <p:cNvCxnSpPr/>
          <p:nvPr/>
        </p:nvCxnSpPr>
        <p:spPr>
          <a:xfrm>
            <a:off x="5868144" y="4015750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流程圖: 接點 50"/>
          <p:cNvSpPr/>
          <p:nvPr/>
        </p:nvSpPr>
        <p:spPr>
          <a:xfrm>
            <a:off x="5580112" y="670630"/>
            <a:ext cx="504056" cy="219120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000"/>
          </a:p>
        </p:txBody>
      </p:sp>
      <p:sp>
        <p:nvSpPr>
          <p:cNvPr id="52" name="文字方塊 51"/>
          <p:cNvSpPr txBox="1"/>
          <p:nvPr/>
        </p:nvSpPr>
        <p:spPr>
          <a:xfrm>
            <a:off x="5580112" y="670630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Start</a:t>
            </a:r>
            <a:endParaRPr lang="zh-TW" altLang="en-US" sz="1000" dirty="0"/>
          </a:p>
        </p:txBody>
      </p:sp>
      <p:grpSp>
        <p:nvGrpSpPr>
          <p:cNvPr id="55" name="群組 54"/>
          <p:cNvGrpSpPr/>
          <p:nvPr/>
        </p:nvGrpSpPr>
        <p:grpSpPr>
          <a:xfrm>
            <a:off x="5855680" y="4489609"/>
            <a:ext cx="156480" cy="246221"/>
            <a:chOff x="5580112" y="1022539"/>
            <a:chExt cx="156480" cy="246221"/>
          </a:xfrm>
        </p:grpSpPr>
        <p:cxnSp>
          <p:nvCxnSpPr>
            <p:cNvPr id="56" name="直線接點 55"/>
            <p:cNvCxnSpPr/>
            <p:nvPr/>
          </p:nvCxnSpPr>
          <p:spPr>
            <a:xfrm>
              <a:off x="5580112" y="1022539"/>
              <a:ext cx="0" cy="2462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線接點 56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8" name="群組 57"/>
          <p:cNvGrpSpPr/>
          <p:nvPr/>
        </p:nvGrpSpPr>
        <p:grpSpPr>
          <a:xfrm>
            <a:off x="5854604" y="4735830"/>
            <a:ext cx="159325" cy="318229"/>
            <a:chOff x="5577267" y="950531"/>
            <a:chExt cx="159325" cy="318229"/>
          </a:xfrm>
        </p:grpSpPr>
        <p:cxnSp>
          <p:nvCxnSpPr>
            <p:cNvPr id="59" name="直線接點 58"/>
            <p:cNvCxnSpPr/>
            <p:nvPr/>
          </p:nvCxnSpPr>
          <p:spPr>
            <a:xfrm>
              <a:off x="5577267" y="950531"/>
              <a:ext cx="2845" cy="3182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直線接點 59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1" name="群組 60"/>
          <p:cNvGrpSpPr/>
          <p:nvPr/>
        </p:nvGrpSpPr>
        <p:grpSpPr>
          <a:xfrm>
            <a:off x="5852835" y="5065673"/>
            <a:ext cx="159325" cy="318229"/>
            <a:chOff x="5577267" y="950531"/>
            <a:chExt cx="159325" cy="318229"/>
          </a:xfrm>
        </p:grpSpPr>
        <p:cxnSp>
          <p:nvCxnSpPr>
            <p:cNvPr id="62" name="直線接點 61"/>
            <p:cNvCxnSpPr/>
            <p:nvPr/>
          </p:nvCxnSpPr>
          <p:spPr>
            <a:xfrm>
              <a:off x="5577267" y="950531"/>
              <a:ext cx="2845" cy="31822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線接點 62"/>
            <p:cNvCxnSpPr/>
            <p:nvPr/>
          </p:nvCxnSpPr>
          <p:spPr>
            <a:xfrm>
              <a:off x="5580112" y="1268760"/>
              <a:ext cx="156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64" name="直線單箭頭接點 63"/>
          <p:cNvCxnSpPr/>
          <p:nvPr/>
        </p:nvCxnSpPr>
        <p:spPr>
          <a:xfrm>
            <a:off x="5848980" y="5891957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單箭頭接點 64"/>
          <p:cNvCxnSpPr/>
          <p:nvPr/>
        </p:nvCxnSpPr>
        <p:spPr>
          <a:xfrm>
            <a:off x="5848980" y="6340109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流程圖: 接點 67"/>
          <p:cNvSpPr/>
          <p:nvPr/>
        </p:nvSpPr>
        <p:spPr>
          <a:xfrm>
            <a:off x="8028384" y="6555541"/>
            <a:ext cx="432048" cy="257835"/>
          </a:xfrm>
          <a:prstGeom prst="flowChartConnector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000"/>
          </a:p>
        </p:txBody>
      </p:sp>
      <p:sp>
        <p:nvSpPr>
          <p:cNvPr id="69" name="文字方塊 68"/>
          <p:cNvSpPr txBox="1"/>
          <p:nvPr/>
        </p:nvSpPr>
        <p:spPr>
          <a:xfrm>
            <a:off x="8028384" y="6555541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End</a:t>
            </a:r>
            <a:endParaRPr lang="zh-TW" altLang="en-US" sz="1000" dirty="0"/>
          </a:p>
        </p:txBody>
      </p:sp>
      <p:cxnSp>
        <p:nvCxnSpPr>
          <p:cNvPr id="70" name="直線單箭頭接點 69"/>
          <p:cNvCxnSpPr/>
          <p:nvPr/>
        </p:nvCxnSpPr>
        <p:spPr>
          <a:xfrm>
            <a:off x="7380312" y="6699711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直線單箭頭接點 70"/>
          <p:cNvCxnSpPr/>
          <p:nvPr/>
        </p:nvCxnSpPr>
        <p:spPr>
          <a:xfrm>
            <a:off x="5868144" y="5427377"/>
            <a:ext cx="0" cy="206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直線單箭頭接點 84"/>
          <p:cNvCxnSpPr>
            <a:stCxn id="51" idx="4"/>
          </p:cNvCxnSpPr>
          <p:nvPr/>
        </p:nvCxnSpPr>
        <p:spPr>
          <a:xfrm>
            <a:off x="5832140" y="889750"/>
            <a:ext cx="32054" cy="115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文字方塊 86"/>
          <p:cNvSpPr txBox="1"/>
          <p:nvPr/>
        </p:nvSpPr>
        <p:spPr>
          <a:xfrm>
            <a:off x="7380312" y="889750"/>
            <a:ext cx="846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56.1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0.34 (µA)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文字方塊 87"/>
          <p:cNvSpPr txBox="1"/>
          <p:nvPr/>
        </p:nvSpPr>
        <p:spPr>
          <a:xfrm>
            <a:off x="8316416" y="149465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76.08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0.46 (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文字方塊 88"/>
          <p:cNvSpPr txBox="1"/>
          <p:nvPr/>
        </p:nvSpPr>
        <p:spPr>
          <a:xfrm>
            <a:off x="6948264" y="1619742"/>
            <a:ext cx="828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76.08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0.46 (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文字方塊 89"/>
          <p:cNvSpPr txBox="1"/>
          <p:nvPr/>
        </p:nvSpPr>
        <p:spPr>
          <a:xfrm>
            <a:off x="8245456" y="1961159"/>
            <a:ext cx="898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113.06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0.68 (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>
            <a:off x="8460432" y="2299713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68.06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0.45 (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文字方塊 91"/>
          <p:cNvSpPr txBox="1"/>
          <p:nvPr/>
        </p:nvSpPr>
        <p:spPr>
          <a:xfrm>
            <a:off x="7416316" y="2708018"/>
            <a:ext cx="9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339.57 (</a:t>
            </a:r>
            <a:r>
              <a:rPr lang="en-US" altLang="zh-TW" sz="1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2.03 (</a:t>
            </a:r>
            <a:r>
              <a:rPr lang="en-US" altLang="zh-TW" sz="1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文字方塊 92"/>
          <p:cNvSpPr txBox="1"/>
          <p:nvPr/>
        </p:nvSpPr>
        <p:spPr>
          <a:xfrm>
            <a:off x="8028384" y="309180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805.27 (</a:t>
            </a:r>
            <a:r>
              <a:rPr lang="en-US" altLang="zh-TW" sz="1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4.82 (</a:t>
            </a:r>
            <a:r>
              <a:rPr lang="en-US" altLang="zh-TW" sz="1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文字方塊 93"/>
          <p:cNvSpPr txBox="1"/>
          <p:nvPr/>
        </p:nvSpPr>
        <p:spPr>
          <a:xfrm>
            <a:off x="7596336" y="3401319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353.86 (</a:t>
            </a:r>
            <a:r>
              <a:rPr lang="en-US" altLang="zh-TW" sz="1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2.12 (</a:t>
            </a:r>
            <a:r>
              <a:rPr lang="en-US" altLang="zh-TW" sz="1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文字方塊 94"/>
          <p:cNvSpPr txBox="1"/>
          <p:nvPr/>
        </p:nvSpPr>
        <p:spPr>
          <a:xfrm>
            <a:off x="7524328" y="3739873"/>
            <a:ext cx="756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37.54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0.22 (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文字方塊 95"/>
          <p:cNvSpPr txBox="1"/>
          <p:nvPr/>
        </p:nvSpPr>
        <p:spPr>
          <a:xfrm>
            <a:off x="8388424" y="387092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18.92 (s)</a:t>
            </a:r>
          </a:p>
          <a:p>
            <a:r>
              <a:rPr lang="en-US" altLang="zh-TW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113.15 (</a:t>
            </a:r>
            <a:r>
              <a:rPr lang="en-US" altLang="zh-TW" sz="1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文字方塊 96"/>
          <p:cNvSpPr txBox="1"/>
          <p:nvPr/>
        </p:nvSpPr>
        <p:spPr>
          <a:xfrm>
            <a:off x="7560332" y="4525248"/>
            <a:ext cx="9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335.25 (</a:t>
            </a:r>
            <a:r>
              <a:rPr lang="en-US" altLang="zh-TW" sz="1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2.01 (</a:t>
            </a:r>
            <a:r>
              <a:rPr lang="en-US" altLang="zh-TW" sz="1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文字方塊 97"/>
          <p:cNvSpPr txBox="1"/>
          <p:nvPr/>
        </p:nvSpPr>
        <p:spPr>
          <a:xfrm>
            <a:off x="7812360" y="4892001"/>
            <a:ext cx="82861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328.21 (</a:t>
            </a:r>
            <a:r>
              <a:rPr lang="en-US" altLang="zh-TW" sz="1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1.96 (</a:t>
            </a:r>
            <a:r>
              <a:rPr lang="en-US" altLang="zh-TW" sz="10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文字方塊 98"/>
          <p:cNvSpPr txBox="1"/>
          <p:nvPr/>
        </p:nvSpPr>
        <p:spPr>
          <a:xfrm>
            <a:off x="7596336" y="5252041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60.72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0.36 (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0" name="文字方塊 99"/>
          <p:cNvSpPr txBox="1"/>
          <p:nvPr/>
        </p:nvSpPr>
        <p:spPr>
          <a:xfrm>
            <a:off x="8172400" y="6021288"/>
            <a:ext cx="9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106.54 (</a:t>
            </a:r>
            <a:r>
              <a:rPr lang="en-US" altLang="zh-TW" sz="1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0.64 (</a:t>
            </a:r>
            <a:r>
              <a:rPr lang="en-US" altLang="zh-TW" sz="1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文字方塊 100"/>
          <p:cNvSpPr txBox="1"/>
          <p:nvPr/>
        </p:nvSpPr>
        <p:spPr>
          <a:xfrm>
            <a:off x="7380312" y="635926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3.28 (</a:t>
            </a:r>
            <a:r>
              <a:rPr lang="en-US" altLang="zh-TW" sz="1000" dirty="0" err="1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0.02 (</a:t>
            </a:r>
            <a:r>
              <a:rPr lang="en-US" altLang="zh-TW" sz="1000" dirty="0">
                <a:latin typeface="Times New Roman" pitchFamily="18" charset="0"/>
                <a:cs typeface="Times New Roman" pitchFamily="18" charset="0"/>
              </a:rPr>
              <a:t>µ</a:t>
            </a:r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A)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0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808"/>
    </mc:Choice>
    <mc:Fallback xmlns="">
      <p:transition spd="slow" advTm="66808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17984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Case Study</a:t>
            </a:r>
            <a:r>
              <a:rPr lang="zh-TW" altLang="en-US" sz="3200" dirty="0" smtClean="0"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Observations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Browsing (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2/2)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325112"/>
          </a:xfrm>
        </p:spPr>
        <p:txBody>
          <a:bodyPr/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Bottlenecks analysis</a:t>
            </a:r>
            <a:endParaRPr lang="en-US" altLang="zh-TW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Receive </a:t>
            </a:r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network data &amp; </a:t>
            </a:r>
            <a:r>
              <a:rPr lang="en-US" altLang="zh-TW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draw </a:t>
            </a:r>
            <a:r>
              <a:rPr lang="en-US" altLang="zh-TW" sz="1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web </a:t>
            </a:r>
            <a:r>
              <a:rPr lang="en-US" altLang="zh-TW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view (82.97%)</a:t>
            </a:r>
          </a:p>
          <a:p>
            <a:pPr lvl="2"/>
            <a:r>
              <a:rPr lang="en-US" altLang="zh-TW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Skia</a:t>
            </a:r>
            <a:r>
              <a:rPr lang="en-US" altLang="zh-TW" sz="17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graphics library (SGL) draw web pages by embedded CPU</a:t>
            </a:r>
            <a:endParaRPr lang="en-US" altLang="zh-TW" sz="17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Initial Android system resource and framework of view (5.02%)</a:t>
            </a:r>
          </a:p>
          <a:p>
            <a:pPr lvl="1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Update browser settings </a:t>
            </a:r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data to </a:t>
            </a:r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database (4.46%)</a:t>
            </a:r>
            <a:endParaRPr lang="en-US" altLang="zh-TW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28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圖表 6"/>
          <p:cNvGraphicFramePr/>
          <p:nvPr>
            <p:extLst>
              <p:ext uri="{D42A27DB-BD31-4B8C-83A1-F6EECF244321}">
                <p14:modId xmlns:p14="http://schemas.microsoft.com/office/powerpoint/2010/main" val="2676579339"/>
              </p:ext>
            </p:extLst>
          </p:nvPr>
        </p:nvGraphicFramePr>
        <p:xfrm>
          <a:off x="1979712" y="3356992"/>
          <a:ext cx="518457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347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43"/>
    </mc:Choice>
    <mc:Fallback xmlns="">
      <p:transition spd="slow" advTm="60443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496" y="4077072"/>
            <a:ext cx="1771200" cy="2656800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Time Accuracy of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RMP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at Different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Log Space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Size (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1/3)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5112"/>
          </a:xfrm>
        </p:spPr>
        <p:txBody>
          <a:bodyPr/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log size of browsing scenario is not enough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Music playing scenario</a:t>
            </a:r>
            <a:endParaRPr lang="en-US" altLang="zh-TW" sz="2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Start -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Press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“Music” 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music have been stored in SD card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End – The music has ended</a:t>
            </a:r>
            <a:endParaRPr lang="en-US" altLang="zh-TW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29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68128" y="5363504"/>
            <a:ext cx="473968" cy="5131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754404" y="501259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Press</a:t>
            </a:r>
            <a:endParaRPr lang="zh-TW" alt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直線單箭頭接點 17"/>
          <p:cNvCxnSpPr/>
          <p:nvPr/>
        </p:nvCxnSpPr>
        <p:spPr>
          <a:xfrm>
            <a:off x="4248112" y="5372632"/>
            <a:ext cx="4202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圖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008" y="4077072"/>
            <a:ext cx="1771200" cy="265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89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076"/>
    </mc:Choice>
    <mc:Fallback xmlns="">
      <p:transition spd="slow" advTm="4607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Motivations (1/2)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608512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Two key design issues for designing embedded applications</a:t>
            </a:r>
          </a:p>
          <a:p>
            <a:pPr lvl="1"/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Execution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Energy consumption</a:t>
            </a:r>
          </a:p>
          <a:p>
            <a:pPr marL="411480" lvl="1" indent="0">
              <a:buNone/>
            </a:pPr>
            <a:endParaRPr lang="en-US" altLang="zh-TW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Profiling the bottlenecks of an application by some tools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are many profiling tools</a:t>
            </a:r>
          </a:p>
          <a:p>
            <a:pPr marL="411480" lvl="1" indent="0">
              <a:buNone/>
            </a:pPr>
            <a:endParaRPr lang="en-US" altLang="zh-TW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Some profiling </a:t>
            </a:r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tools only 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profile </a:t>
            </a:r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for a single resolution</a:t>
            </a:r>
          </a:p>
          <a:p>
            <a:pPr lvl="1"/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coarse-grained resolutions (Ex. process level)</a:t>
            </a:r>
          </a:p>
          <a:p>
            <a:pPr lvl="2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Less useful information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fine-grained resolutions (Ex. function level)</a:t>
            </a:r>
            <a:endParaRPr lang="en-US" altLang="zh-TW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Too many </a:t>
            </a:r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logs</a:t>
            </a:r>
            <a:endParaRPr lang="en-US" altLang="zh-TW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en-US" altLang="zh-TW" sz="1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TW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mbedded </a:t>
            </a:r>
            <a:r>
              <a:rPr lang="en-US" altLang="zh-TW" sz="1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system’s </a:t>
            </a:r>
            <a:r>
              <a:rPr lang="en-US" altLang="zh-TW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log </a:t>
            </a:r>
            <a:r>
              <a:rPr lang="en-US" altLang="zh-TW" sz="1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space is </a:t>
            </a:r>
            <a:r>
              <a:rPr lang="en-US" altLang="zh-TW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limited</a:t>
            </a:r>
          </a:p>
          <a:p>
            <a:pPr lvl="3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 easy to find the bottlenecks</a:t>
            </a:r>
          </a:p>
          <a:p>
            <a:pPr marL="411480" lvl="1" indent="0">
              <a:buNone/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6"/>
    </mc:Choice>
    <mc:Fallback xmlns="">
      <p:transition spd="slow" advTm="125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Time Accuracy of RMP at Different Log Space Size (2/3)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519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Accuracy of time average is downed with invalid log space size</a:t>
            </a: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Writing times</a:t>
            </a: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Number of data movement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30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 rot="16200000">
            <a:off x="1744957" y="4412430"/>
            <a:ext cx="1008112" cy="277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microsecond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4270750" y="5991091"/>
            <a:ext cx="9539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>
                <a:latin typeface="Times New Roman" pitchFamily="18" charset="0"/>
                <a:cs typeface="Times New Roman" pitchFamily="18" charset="0"/>
              </a:rPr>
              <a:t>Log space size</a:t>
            </a:r>
            <a:endParaRPr lang="zh-TW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" name="圖表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3815221"/>
              </p:ext>
            </p:extLst>
          </p:nvPr>
        </p:nvGraphicFramePr>
        <p:xfrm>
          <a:off x="2304256" y="326958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2929875" y="581687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1</a:t>
            </a:r>
            <a:endParaRPr lang="zh-TW" altLang="en-US" sz="1000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3334646" y="5816878"/>
            <a:ext cx="2160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/>
              <a:t>5</a:t>
            </a:r>
            <a:endParaRPr lang="zh-TW" altLang="en-US" sz="1000" dirty="0"/>
          </a:p>
        </p:txBody>
      </p:sp>
      <p:sp>
        <p:nvSpPr>
          <p:cNvPr id="26" name="文字方塊 25"/>
          <p:cNvSpPr txBox="1"/>
          <p:nvPr/>
        </p:nvSpPr>
        <p:spPr>
          <a:xfrm>
            <a:off x="3622678" y="58168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10</a:t>
            </a:r>
            <a:endParaRPr lang="zh-TW" altLang="en-US" sz="1000" dirty="0"/>
          </a:p>
        </p:txBody>
      </p:sp>
      <p:sp>
        <p:nvSpPr>
          <p:cNvPr id="27" name="文字方塊 26"/>
          <p:cNvSpPr txBox="1"/>
          <p:nvPr/>
        </p:nvSpPr>
        <p:spPr>
          <a:xfrm>
            <a:off x="4018518" y="58168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25</a:t>
            </a:r>
            <a:endParaRPr lang="zh-TW" altLang="en-US" sz="1000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4401124" y="58168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50</a:t>
            </a:r>
            <a:endParaRPr lang="zh-TW" altLang="en-US" sz="1000" dirty="0"/>
          </a:p>
        </p:txBody>
      </p:sp>
      <p:sp>
        <p:nvSpPr>
          <p:cNvPr id="30" name="文字方塊 29"/>
          <p:cNvSpPr txBox="1"/>
          <p:nvPr/>
        </p:nvSpPr>
        <p:spPr>
          <a:xfrm>
            <a:off x="4684536" y="58168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100</a:t>
            </a:r>
            <a:endParaRPr lang="zh-TW" altLang="en-US" sz="1000" dirty="0"/>
          </a:p>
        </p:txBody>
      </p:sp>
      <p:sp>
        <p:nvSpPr>
          <p:cNvPr id="32" name="文字方塊 31"/>
          <p:cNvSpPr txBox="1"/>
          <p:nvPr/>
        </p:nvSpPr>
        <p:spPr>
          <a:xfrm>
            <a:off x="5062838" y="58168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250</a:t>
            </a:r>
            <a:endParaRPr lang="zh-TW" altLang="en-US" sz="1000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5458518" y="58168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500</a:t>
            </a:r>
            <a:endParaRPr lang="zh-TW" altLang="en-US" sz="1000" dirty="0"/>
          </a:p>
        </p:txBody>
      </p:sp>
      <p:sp>
        <p:nvSpPr>
          <p:cNvPr id="34" name="文字方塊 33"/>
          <p:cNvSpPr txBox="1"/>
          <p:nvPr/>
        </p:nvSpPr>
        <p:spPr>
          <a:xfrm>
            <a:off x="5782918" y="5816878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1000</a:t>
            </a:r>
            <a:endParaRPr lang="zh-TW" altLang="en-US" sz="1000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6142958" y="5816878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dirty="0" smtClean="0"/>
              <a:t>2000</a:t>
            </a:r>
            <a:endParaRPr lang="zh-TW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69552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585"/>
    </mc:Choice>
    <mc:Fallback xmlns="">
      <p:transition spd="slow" advTm="84585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3400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Time Accuracy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of RMP at Different Log Space Size (3/3)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31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457200" y="1840192"/>
            <a:ext cx="8229600" cy="4325112"/>
          </a:xfrm>
        </p:spPr>
        <p:txBody>
          <a:bodyPr/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biggest log space size is best</a:t>
            </a:r>
          </a:p>
          <a:p>
            <a:pPr lvl="1"/>
            <a:r>
              <a:rPr lang="en-US" altLang="zh-TW" sz="2000" dirty="0" smtClean="0">
                <a:latin typeface="Times New Roman" pitchFamily="18" charset="0"/>
                <a:cs typeface="Times New Roman" pitchFamily="18" charset="0"/>
              </a:rPr>
              <a:t>The memory space can support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Get 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balance between the </a:t>
            </a:r>
            <a:r>
              <a:rPr lang="en-US" altLang="zh-TW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times 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altLang="zh-TW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number of data movement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 for profiling</a:t>
            </a:r>
          </a:p>
          <a:p>
            <a:pPr lvl="1"/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Consider the DUT environment</a:t>
            </a:r>
          </a:p>
          <a:p>
            <a:pPr lvl="2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Memory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space, number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time results from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targeted application</a:t>
            </a:r>
          </a:p>
        </p:txBody>
      </p:sp>
      <p:graphicFrame>
        <p:nvGraphicFramePr>
          <p:cNvPr id="24" name="圖表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784028"/>
              </p:ext>
            </p:extLst>
          </p:nvPr>
        </p:nvGraphicFramePr>
        <p:xfrm>
          <a:off x="1008459" y="4070746"/>
          <a:ext cx="7019925" cy="2814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文字方塊 24"/>
          <p:cNvSpPr txBox="1"/>
          <p:nvPr/>
        </p:nvSpPr>
        <p:spPr>
          <a:xfrm rot="16200000">
            <a:off x="388028" y="5084375"/>
            <a:ext cx="1008110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Nanosecond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4209967" y="6302994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Times of data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3561895" y="6580553"/>
            <a:ext cx="9721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 smtClean="0">
                <a:latin typeface="Times New Roman" pitchFamily="18" charset="0"/>
                <a:cs typeface="Times New Roman" pitchFamily="18" charset="0"/>
              </a:rPr>
              <a:t>Log space size</a:t>
            </a:r>
            <a:endParaRPr lang="zh-TW" altLang="en-US" sz="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36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230"/>
    </mc:Choice>
    <mc:Fallback xmlns="">
      <p:transition spd="slow" advTm="7823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Conclusions &amp; Future works (1/2)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Design reconfigurable multi-resolution profiling approach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Time and energy profiling on Android-based system</a:t>
            </a:r>
          </a:p>
          <a:p>
            <a:pPr lvl="2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Reconfiguring to change profiling resolutions and area</a:t>
            </a:r>
          </a:p>
          <a:p>
            <a:pPr lvl="2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Finding bottlenecks by limited log space </a:t>
            </a:r>
          </a:p>
          <a:p>
            <a:pPr lvl="2"/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Verify </a:t>
            </a:r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an off-the-shelf product </a:t>
            </a:r>
            <a:endParaRPr lang="en-US" altLang="zh-TW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Overhead of 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RMP </a:t>
            </a:r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on browsing scenario</a:t>
            </a:r>
          </a:p>
          <a:p>
            <a:pPr lvl="1"/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CPU: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5%</a:t>
            </a:r>
          </a:p>
          <a:p>
            <a:pPr lvl="1"/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Memory: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below 6.53%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Extra execution time: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19.08% ~ 43.76%</a:t>
            </a:r>
          </a:p>
          <a:p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Time </a:t>
            </a:r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accuracy of R</a:t>
            </a:r>
            <a:r>
              <a:rPr lang="en-US" altLang="zh-TW" sz="2400" dirty="0" smtClean="0">
                <a:latin typeface="Times New Roman" pitchFamily="18" charset="0"/>
                <a:cs typeface="Times New Roman" pitchFamily="18" charset="0"/>
              </a:rPr>
              <a:t>MP on browsing scenario</a:t>
            </a:r>
            <a:endParaRPr lang="en-US" altLang="zh-TW" sz="24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 error ratios of RMP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below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10.21%</a:t>
            </a:r>
          </a:p>
          <a:p>
            <a:pPr lvl="1"/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 of RMP are more accurate than debug class by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TW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 times</a:t>
            </a:r>
            <a:endParaRPr lang="en-US" altLang="zh-TW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Carefully </a:t>
            </a:r>
            <a:r>
              <a:rPr lang="en-US" altLang="zh-TW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choice log space </a:t>
            </a:r>
            <a:r>
              <a:rPr lang="en-US" altLang="zh-TW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lvl="2"/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Get balance between </a:t>
            </a:r>
            <a:r>
              <a:rPr lang="en-US" altLang="zh-TW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TW" sz="1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writing </a:t>
            </a:r>
            <a:r>
              <a:rPr lang="en-US" altLang="zh-TW" sz="1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times </a:t>
            </a:r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altLang="zh-TW" sz="1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number of data movement </a:t>
            </a:r>
            <a:r>
              <a:rPr lang="en-US" altLang="zh-TW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 profiling</a:t>
            </a:r>
          </a:p>
          <a:p>
            <a:pPr marL="109728" indent="0">
              <a:buNone/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32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42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143"/>
    </mc:Choice>
    <mc:Fallback xmlns="">
      <p:transition spd="slow" advTm="50143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805776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Conclusions &amp; Future works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(2/2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The bottlenecks of browsing scenario</a:t>
            </a: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SGL draw web page by embedded CPU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no any hardware acceleration</a:t>
            </a:r>
          </a:p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Future works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Support profile C/C++ code for library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Fix missed framework instrumentation problem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Use compiler to do instrumentation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Lower profiling overhead of RMP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instrumentation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approaches</a:t>
            </a:r>
            <a:endParaRPr lang="en-US" altLang="zh-TW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Other checking algorithms of time profiling component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33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8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709"/>
    </mc:Choice>
    <mc:Fallback xmlns="">
      <p:transition spd="slow" advTm="58709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References (1/2)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00600"/>
          </a:xfrm>
        </p:spPr>
        <p:txBody>
          <a:bodyPr>
            <a:noAutofit/>
          </a:bodyPr>
          <a:lstStyle/>
          <a:p>
            <a:r>
              <a:rPr lang="en-US" altLang="zh-TW" sz="1200" dirty="0"/>
              <a:t>[1]	J. </a:t>
            </a:r>
            <a:r>
              <a:rPr lang="en-US" altLang="zh-TW" sz="1200" dirty="0" err="1"/>
              <a:t>Flinn</a:t>
            </a:r>
            <a:r>
              <a:rPr lang="en-US" altLang="zh-TW" sz="1200" dirty="0"/>
              <a:t> and M. </a:t>
            </a:r>
            <a:r>
              <a:rPr lang="en-US" altLang="zh-TW" sz="1200" dirty="0" err="1"/>
              <a:t>Satyanarayanan</a:t>
            </a:r>
            <a:r>
              <a:rPr lang="en-US" altLang="zh-TW" sz="1200" dirty="0"/>
              <a:t>, "</a:t>
            </a:r>
            <a:r>
              <a:rPr lang="en-US" altLang="zh-TW" sz="1200" dirty="0" err="1"/>
              <a:t>PowerScope</a:t>
            </a:r>
            <a:r>
              <a:rPr lang="en-US" altLang="zh-TW" sz="1200" dirty="0"/>
              <a:t>: A Tool for Profiling the Energy Usage of Mobile </a:t>
            </a:r>
            <a:r>
              <a:rPr lang="en-US" altLang="zh-TW" sz="1200" dirty="0" smtClean="0"/>
              <a:t>	Applications</a:t>
            </a:r>
            <a:r>
              <a:rPr lang="en-US" altLang="zh-TW" sz="1200" dirty="0"/>
              <a:t>," in </a:t>
            </a:r>
            <a:r>
              <a:rPr lang="en-US" altLang="zh-TW" sz="1200" i="1" dirty="0"/>
              <a:t>Mobile Computing Systems and Applications, 1999. Proceedings. WMCSA '99. Second </a:t>
            </a:r>
            <a:r>
              <a:rPr lang="en-US" altLang="zh-TW" sz="1200" i="1" dirty="0" smtClean="0"/>
              <a:t>	IEEE </a:t>
            </a:r>
            <a:r>
              <a:rPr lang="en-US" altLang="zh-TW" sz="1200" i="1" dirty="0"/>
              <a:t>Workshop on</a:t>
            </a:r>
            <a:r>
              <a:rPr lang="en-US" altLang="zh-TW" sz="1200" dirty="0"/>
              <a:t>, 1999, pp. 2-10.</a:t>
            </a:r>
            <a:endParaRPr lang="zh-TW" altLang="zh-TW" sz="1200" dirty="0"/>
          </a:p>
          <a:p>
            <a:r>
              <a:rPr lang="en-US" altLang="zh-TW" sz="1200" dirty="0"/>
              <a:t>[2]	S. L. Graham, P. B. Kessler, and M. K. </a:t>
            </a:r>
            <a:r>
              <a:rPr lang="en-US" altLang="zh-TW" sz="1200" dirty="0" err="1"/>
              <a:t>Mckusick</a:t>
            </a:r>
            <a:r>
              <a:rPr lang="en-US" altLang="zh-TW" sz="1200" dirty="0"/>
              <a:t>, "</a:t>
            </a:r>
            <a:r>
              <a:rPr lang="en-US" altLang="zh-TW" sz="1200" dirty="0" err="1"/>
              <a:t>Gprof</a:t>
            </a:r>
            <a:r>
              <a:rPr lang="en-US" altLang="zh-TW" sz="1200" dirty="0"/>
              <a:t>: A Call Graph Execution Profiler," </a:t>
            </a:r>
            <a:r>
              <a:rPr lang="en-US" altLang="zh-TW" sz="1200" i="1" dirty="0"/>
              <a:t>SIGPLAN Not., </a:t>
            </a:r>
            <a:r>
              <a:rPr lang="en-US" altLang="zh-TW" sz="1200" i="1" dirty="0" smtClean="0"/>
              <a:t>	</a:t>
            </a:r>
            <a:r>
              <a:rPr lang="en-US" altLang="zh-TW" sz="1200" dirty="0" smtClean="0"/>
              <a:t>vol</a:t>
            </a:r>
            <a:r>
              <a:rPr lang="en-US" altLang="zh-TW" sz="1200" dirty="0"/>
              <a:t>. 17, pp. 120-126, 1982.</a:t>
            </a:r>
            <a:endParaRPr lang="zh-TW" altLang="zh-TW" sz="1200" dirty="0"/>
          </a:p>
          <a:p>
            <a:r>
              <a:rPr lang="en-US" altLang="zh-TW" sz="1200" dirty="0"/>
              <a:t>[3]	M. </a:t>
            </a:r>
            <a:r>
              <a:rPr lang="en-US" altLang="zh-TW" sz="1200" dirty="0" err="1"/>
              <a:t>Desnoyers</a:t>
            </a:r>
            <a:r>
              <a:rPr lang="en-US" altLang="zh-TW" sz="1200" dirty="0"/>
              <a:t> and M. </a:t>
            </a:r>
            <a:r>
              <a:rPr lang="en-US" altLang="zh-TW" sz="1200" dirty="0" err="1"/>
              <a:t>Dagenais</a:t>
            </a:r>
            <a:r>
              <a:rPr lang="en-US" altLang="zh-TW" sz="1200" dirty="0"/>
              <a:t>, "</a:t>
            </a:r>
            <a:r>
              <a:rPr lang="en-US" altLang="zh-TW" sz="1200" dirty="0" err="1"/>
              <a:t>LTTng</a:t>
            </a:r>
            <a:r>
              <a:rPr lang="en-US" altLang="zh-TW" sz="1200" dirty="0"/>
              <a:t>: Tracing Across Execution Layers, From the Hypervisor to </a:t>
            </a:r>
            <a:r>
              <a:rPr lang="en-US" altLang="zh-TW" sz="1200" dirty="0" smtClean="0"/>
              <a:t>User-	Space</a:t>
            </a:r>
            <a:r>
              <a:rPr lang="en-US" altLang="zh-TW" sz="1200" dirty="0"/>
              <a:t>," in </a:t>
            </a:r>
            <a:r>
              <a:rPr lang="en-US" altLang="zh-TW" sz="1200" i="1" dirty="0"/>
              <a:t>Proceedings of the Ottawa Linux Symposium</a:t>
            </a:r>
            <a:r>
              <a:rPr lang="en-US" altLang="zh-TW" sz="1200" dirty="0"/>
              <a:t>, 2008, pp. 101-105.</a:t>
            </a:r>
            <a:endParaRPr lang="zh-TW" altLang="zh-TW" sz="1200" dirty="0"/>
          </a:p>
          <a:p>
            <a:r>
              <a:rPr lang="en-US" altLang="zh-TW" sz="1200" dirty="0"/>
              <a:t>[4]	"Android Debug." [Online]. Available: </a:t>
            </a:r>
            <a:r>
              <a:rPr lang="en-US" altLang="zh-TW" sz="1200" u="sng" dirty="0">
                <a:hlinkClick r:id="rId2"/>
              </a:rPr>
              <a:t>http://developer.android.com/reference/android/os/Debug.html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[5] 	"</a:t>
            </a:r>
            <a:r>
              <a:rPr lang="en-US" altLang="zh-TW" sz="1200" dirty="0" err="1"/>
              <a:t>Oprofile</a:t>
            </a:r>
            <a:r>
              <a:rPr lang="en-US" altLang="zh-TW" sz="1200" dirty="0"/>
              <a:t>: A System Profiler for Linux." [Online]. Available: </a:t>
            </a:r>
            <a:r>
              <a:rPr lang="en-US" altLang="zh-TW" sz="1200" u="sng" dirty="0">
                <a:hlinkClick r:id="rId3"/>
              </a:rPr>
              <a:t>http://oprofile.sourceforge.net/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[6]	L. </a:t>
            </a:r>
            <a:r>
              <a:rPr lang="en-US" altLang="zh-TW" sz="1200" dirty="0" err="1"/>
              <a:t>Adhianto</a:t>
            </a:r>
            <a:r>
              <a:rPr lang="en-US" altLang="zh-TW" sz="1200" i="1" dirty="0"/>
              <a:t>, et al.</a:t>
            </a:r>
            <a:r>
              <a:rPr lang="en-US" altLang="zh-TW" sz="1200" dirty="0"/>
              <a:t>, "HPCTOOLKIT: Tools for Performance Analysis of Optimized Parallel Programs," </a:t>
            </a:r>
            <a:r>
              <a:rPr lang="en-US" altLang="zh-TW" sz="1200" dirty="0" smtClean="0"/>
              <a:t>	</a:t>
            </a:r>
            <a:r>
              <a:rPr lang="en-US" altLang="zh-TW" sz="1200" i="1" dirty="0" smtClean="0"/>
              <a:t>Concurrency </a:t>
            </a:r>
            <a:r>
              <a:rPr lang="en-US" altLang="zh-TW" sz="1200" i="1" dirty="0"/>
              <a:t>and Computation: Practice and Experience, </a:t>
            </a:r>
            <a:r>
              <a:rPr lang="en-US" altLang="zh-TW" sz="1200" dirty="0"/>
              <a:t>2009, vol. 22, pp. 685-701.</a:t>
            </a:r>
            <a:endParaRPr lang="zh-TW" altLang="zh-TW" sz="1200" dirty="0"/>
          </a:p>
          <a:p>
            <a:r>
              <a:rPr lang="en-US" altLang="zh-TW" sz="1200" dirty="0"/>
              <a:t>[7]	"Intel </a:t>
            </a:r>
            <a:r>
              <a:rPr lang="en-US" altLang="zh-TW" sz="1200" dirty="0" err="1"/>
              <a:t>VTune</a:t>
            </a:r>
            <a:r>
              <a:rPr lang="en-US" altLang="zh-TW" sz="1200" dirty="0"/>
              <a:t> Performance Analyzer." [Online]. </a:t>
            </a:r>
            <a:r>
              <a:rPr lang="en-US" altLang="zh-TW" sz="1200" dirty="0" smtClean="0"/>
              <a:t>Available:</a:t>
            </a:r>
          </a:p>
          <a:p>
            <a:pPr marL="932688" lvl="3" indent="0">
              <a:buNone/>
            </a:pPr>
            <a:r>
              <a:rPr lang="en-US" altLang="zh-TW" sz="1200" u="sng" dirty="0" smtClean="0">
                <a:hlinkClick r:id="rId4"/>
              </a:rPr>
              <a:t>http://software.intel.com/en-us/articles/intel-vtune-amplifier-xe/</a:t>
            </a:r>
            <a:r>
              <a:rPr lang="en-US" altLang="zh-TW" sz="1200" dirty="0" smtClean="0"/>
              <a:t>.</a:t>
            </a:r>
            <a:endParaRPr lang="zh-TW" altLang="zh-TW" sz="1200" dirty="0" smtClean="0"/>
          </a:p>
          <a:p>
            <a:r>
              <a:rPr lang="en-US" altLang="zh-TW" sz="1200" dirty="0" smtClean="0"/>
              <a:t>[</a:t>
            </a:r>
            <a:r>
              <a:rPr lang="en-US" altLang="zh-TW" sz="1200" dirty="0"/>
              <a:t>8]	Y. Yun-</a:t>
            </a:r>
            <a:r>
              <a:rPr lang="en-US" altLang="zh-TW" sz="1200" dirty="0" err="1"/>
              <a:t>Chien</a:t>
            </a:r>
            <a:r>
              <a:rPr lang="en-US" altLang="zh-TW" sz="1200" dirty="0"/>
              <a:t> and L. Ying-Dar, "Calibrating Parameters and Formula for Process-Level Energy </a:t>
            </a:r>
            <a:r>
              <a:rPr lang="en-US" altLang="zh-TW" sz="1200" dirty="0" smtClean="0"/>
              <a:t>	Consumption </a:t>
            </a:r>
            <a:r>
              <a:rPr lang="en-US" altLang="zh-TW" sz="1200" dirty="0"/>
              <a:t>Profiling," Mater thesis, NCTU, 2010.</a:t>
            </a:r>
            <a:endParaRPr lang="zh-TW" altLang="zh-TW" sz="1200" dirty="0"/>
          </a:p>
          <a:p>
            <a:r>
              <a:rPr lang="en-US" altLang="zh-TW" sz="1200" dirty="0"/>
              <a:t>[9] 	"Kernel Function Trace." [Online]. Available: </a:t>
            </a:r>
            <a:r>
              <a:rPr lang="en-US" altLang="zh-TW" sz="1200" u="sng" dirty="0">
                <a:hlinkClick r:id="rId5"/>
              </a:rPr>
              <a:t>http://elinux.org/Kernel_Function_Trace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[10]	"</a:t>
            </a:r>
            <a:r>
              <a:rPr lang="en-US" altLang="zh-TW" sz="1200" dirty="0" err="1"/>
              <a:t>TraceView</a:t>
            </a:r>
            <a:r>
              <a:rPr lang="en-US" altLang="zh-TW" sz="1200" dirty="0"/>
              <a:t>." [Online]. Available: </a:t>
            </a:r>
            <a:r>
              <a:rPr lang="en-US" altLang="zh-TW" sz="1200" u="sng" dirty="0">
                <a:hlinkClick r:id="rId6"/>
              </a:rPr>
              <a:t>http://developer.android.com/guide/developing/tools/traceview.html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[11]	T. L. </a:t>
            </a:r>
            <a:r>
              <a:rPr lang="en-US" altLang="zh-TW" sz="1200" dirty="0" err="1"/>
              <a:t>Cignetti</a:t>
            </a:r>
            <a:r>
              <a:rPr lang="en-US" altLang="zh-TW" sz="1200" dirty="0"/>
              <a:t>, K. </a:t>
            </a:r>
            <a:r>
              <a:rPr lang="en-US" altLang="zh-TW" sz="1200" dirty="0" err="1"/>
              <a:t>Komarov</a:t>
            </a:r>
            <a:r>
              <a:rPr lang="en-US" altLang="zh-TW" sz="1200" dirty="0"/>
              <a:t>, and C. S. Ellis, </a:t>
            </a:r>
            <a:r>
              <a:rPr lang="en-US" altLang="zh-TW" sz="1200" dirty="0" smtClean="0"/>
              <a:t>“Energy </a:t>
            </a:r>
            <a:r>
              <a:rPr lang="en-US" altLang="zh-TW" sz="1200" dirty="0"/>
              <a:t>Estimation Tools for the Palm</a:t>
            </a:r>
            <a:r>
              <a:rPr lang="en-US" altLang="zh-TW" sz="1200" dirty="0" smtClean="0"/>
              <a:t>,” </a:t>
            </a:r>
            <a:r>
              <a:rPr lang="en-US" altLang="zh-TW" sz="1200" dirty="0"/>
              <a:t>in </a:t>
            </a:r>
            <a:r>
              <a:rPr lang="en-US" altLang="zh-TW" sz="1200" i="1" dirty="0"/>
              <a:t>Proceedings of the </a:t>
            </a:r>
            <a:r>
              <a:rPr lang="en-US" altLang="zh-TW" sz="1200" i="1" dirty="0" smtClean="0"/>
              <a:t>	3</a:t>
            </a:r>
            <a:r>
              <a:rPr lang="en-US" altLang="zh-TW" sz="1200" i="1" baseline="30000" dirty="0" smtClean="0"/>
              <a:t>rd</a:t>
            </a:r>
            <a:r>
              <a:rPr lang="en-US" altLang="zh-TW" sz="1200" i="1" dirty="0" smtClean="0"/>
              <a:t> </a:t>
            </a:r>
            <a:r>
              <a:rPr lang="en-US" altLang="zh-TW" sz="1200" i="1" dirty="0"/>
              <a:t>ACM International Workshop on Modeling, Analysis and Simulation of Wireless and </a:t>
            </a:r>
            <a:r>
              <a:rPr lang="en-US" altLang="zh-TW" sz="1200" i="1" dirty="0" smtClean="0"/>
              <a:t>Mobile</a:t>
            </a:r>
            <a:r>
              <a:rPr lang="zh-TW" altLang="en-US" sz="1200" i="1" dirty="0" smtClean="0"/>
              <a:t> </a:t>
            </a:r>
            <a:r>
              <a:rPr lang="en-US" altLang="zh-TW" sz="1200" i="1" dirty="0" smtClean="0"/>
              <a:t>	Systems</a:t>
            </a:r>
            <a:r>
              <a:rPr lang="en-US" altLang="zh-TW" sz="1200" dirty="0" smtClean="0"/>
              <a:t>,</a:t>
            </a:r>
            <a:r>
              <a:rPr lang="zh-TW" altLang="en-US" sz="1200" dirty="0" smtClean="0"/>
              <a:t> </a:t>
            </a:r>
            <a:r>
              <a:rPr lang="en-US" altLang="zh-TW" sz="1200" dirty="0" smtClean="0"/>
              <a:t>Boston</a:t>
            </a:r>
            <a:r>
              <a:rPr lang="en-US" altLang="zh-TW" sz="1200" dirty="0"/>
              <a:t>, Massachusetts, United States, 2000, pp. 96-103.</a:t>
            </a:r>
            <a:endParaRPr lang="zh-TW" altLang="zh-TW" sz="1200" dirty="0"/>
          </a:p>
          <a:p>
            <a:r>
              <a:rPr lang="en-US" altLang="zh-TW" sz="1200" dirty="0"/>
              <a:t>[12]	S. </a:t>
            </a:r>
            <a:r>
              <a:rPr lang="en-US" altLang="zh-TW" sz="1200" dirty="0" err="1"/>
              <a:t>Gurumurthi</a:t>
            </a:r>
            <a:r>
              <a:rPr lang="en-US" altLang="zh-TW" sz="1200" dirty="0"/>
              <a:t>, A. </a:t>
            </a:r>
            <a:r>
              <a:rPr lang="en-US" altLang="zh-TW" sz="1200" dirty="0" err="1"/>
              <a:t>Sivasubramaniam</a:t>
            </a:r>
            <a:r>
              <a:rPr lang="en-US" altLang="zh-TW" sz="1200" dirty="0"/>
              <a:t>, M. J. Irwin, N. </a:t>
            </a:r>
            <a:r>
              <a:rPr lang="en-US" altLang="zh-TW" sz="1200" dirty="0" err="1"/>
              <a:t>Vijaykrishnan</a:t>
            </a:r>
            <a:r>
              <a:rPr lang="en-US" altLang="zh-TW" sz="1200" dirty="0"/>
              <a:t>, and M. </a:t>
            </a:r>
            <a:r>
              <a:rPr lang="en-US" altLang="zh-TW" sz="1200" dirty="0" err="1"/>
              <a:t>Kandemir</a:t>
            </a:r>
            <a:r>
              <a:rPr lang="en-US" altLang="zh-TW" sz="1200" dirty="0"/>
              <a:t>, "Using Complete </a:t>
            </a:r>
            <a:r>
              <a:rPr lang="en-US" altLang="zh-TW" sz="1200" dirty="0" smtClean="0"/>
              <a:t>	Machine </a:t>
            </a:r>
            <a:r>
              <a:rPr lang="en-US" altLang="zh-TW" sz="1200" dirty="0" err="1"/>
              <a:t>Simulatiion</a:t>
            </a:r>
            <a:r>
              <a:rPr lang="en-US" altLang="zh-TW" sz="1200" dirty="0"/>
              <a:t> for Software Power Estimation: The </a:t>
            </a:r>
            <a:r>
              <a:rPr lang="en-US" altLang="zh-TW" sz="1200" dirty="0" err="1"/>
              <a:t>SoftWatt</a:t>
            </a:r>
            <a:r>
              <a:rPr lang="en-US" altLang="zh-TW" sz="1200" dirty="0"/>
              <a:t> Approach," in </a:t>
            </a:r>
            <a:r>
              <a:rPr lang="en-US" altLang="zh-TW" sz="1200" i="1" dirty="0"/>
              <a:t>High-Performance </a:t>
            </a:r>
            <a:r>
              <a:rPr lang="en-US" altLang="zh-TW" sz="1200" i="1" dirty="0" smtClean="0"/>
              <a:t>	Computer </a:t>
            </a:r>
            <a:r>
              <a:rPr lang="en-US" altLang="zh-TW" sz="1200" i="1" dirty="0"/>
              <a:t>Architecture, 2002. Proceedings. Eighth International Symposium on, </a:t>
            </a:r>
            <a:r>
              <a:rPr lang="en-US" altLang="zh-TW" sz="1200" dirty="0"/>
              <a:t>2002, pp. 141-150.</a:t>
            </a:r>
            <a:endParaRPr lang="zh-TW" altLang="zh-TW" sz="1200" dirty="0"/>
          </a:p>
          <a:p>
            <a:r>
              <a:rPr lang="en-US" altLang="zh-TW" sz="1200" dirty="0"/>
              <a:t>[13]	W. K. </a:t>
            </a:r>
            <a:r>
              <a:rPr lang="en-US" altLang="zh-TW" sz="1200" dirty="0" err="1"/>
              <a:t>Baek</a:t>
            </a:r>
            <a:r>
              <a:rPr lang="en-US" altLang="zh-TW" sz="1200" dirty="0"/>
              <a:t>, Y. J. Kim, and J. H. Kim, "</a:t>
            </a:r>
            <a:r>
              <a:rPr lang="en-US" altLang="zh-TW" sz="1200" dirty="0" err="1"/>
              <a:t>ePRO</a:t>
            </a:r>
            <a:r>
              <a:rPr lang="en-US" altLang="zh-TW" sz="1200" dirty="0"/>
              <a:t>: A Tool for Energy and Performance Profiling for Embedded </a:t>
            </a:r>
            <a:r>
              <a:rPr lang="en-US" altLang="zh-TW" sz="1200" dirty="0" smtClean="0"/>
              <a:t>	Applications</a:t>
            </a:r>
            <a:r>
              <a:rPr lang="en-US" altLang="zh-TW" sz="1200" dirty="0"/>
              <a:t>," </a:t>
            </a:r>
            <a:r>
              <a:rPr lang="en-US" altLang="zh-TW" sz="1200" i="1" dirty="0"/>
              <a:t>Proc. of International </a:t>
            </a:r>
            <a:r>
              <a:rPr lang="en-US" altLang="zh-TW" sz="1200" i="1" dirty="0" err="1"/>
              <a:t>SoC</a:t>
            </a:r>
            <a:r>
              <a:rPr lang="en-US" altLang="zh-TW" sz="1200" i="1" dirty="0"/>
              <a:t> Design Conference  (ISOCC), </a:t>
            </a:r>
            <a:r>
              <a:rPr lang="en-US" altLang="zh-TW" sz="1200" dirty="0"/>
              <a:t>Seoul, Korea, Oct. 2004, pp. </a:t>
            </a:r>
            <a:r>
              <a:rPr lang="en-US" altLang="zh-TW" sz="1200" dirty="0" smtClean="0"/>
              <a:t>372-	375.</a:t>
            </a:r>
            <a:endParaRPr lang="zh-TW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34</a:t>
            </a:fld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8"/>
    </mc:Choice>
    <mc:Fallback xmlns="">
      <p:transition spd="slow" advTm="978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References (2/2)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6264696"/>
          </a:xfrm>
        </p:spPr>
        <p:txBody>
          <a:bodyPr>
            <a:noAutofit/>
          </a:bodyPr>
          <a:lstStyle/>
          <a:p>
            <a:r>
              <a:rPr lang="en-US" altLang="zh-TW" sz="1200" dirty="0"/>
              <a:t>[14]	T. Do, S. </a:t>
            </a:r>
            <a:r>
              <a:rPr lang="en-US" altLang="zh-TW" sz="1200" dirty="0" err="1"/>
              <a:t>Rawshdeh</a:t>
            </a:r>
            <a:r>
              <a:rPr lang="en-US" altLang="zh-TW" sz="1200" dirty="0"/>
              <a:t>, and W. Shi, "</a:t>
            </a:r>
            <a:r>
              <a:rPr lang="en-US" altLang="zh-TW" sz="1200" dirty="0" err="1"/>
              <a:t>pTop</a:t>
            </a:r>
            <a:r>
              <a:rPr lang="en-US" altLang="zh-TW" sz="1200" dirty="0"/>
              <a:t>: A Process-Level Power Profiling Tool," presented at the </a:t>
            </a:r>
            <a:r>
              <a:rPr lang="en-US" altLang="zh-TW" sz="1200" dirty="0" smtClean="0"/>
              <a:t>	Workshop </a:t>
            </a:r>
            <a:r>
              <a:rPr lang="en-US" altLang="zh-TW" sz="1200" dirty="0"/>
              <a:t>on Power Aware Computing and Systems, 2009.</a:t>
            </a:r>
            <a:endParaRPr lang="zh-TW" altLang="zh-TW" sz="1200" dirty="0"/>
          </a:p>
          <a:p>
            <a:r>
              <a:rPr lang="en-US" altLang="zh-TW" sz="1200" dirty="0"/>
              <a:t>[15]	K. S. Banerjee and E. </a:t>
            </a:r>
            <a:r>
              <a:rPr lang="en-US" altLang="zh-TW" sz="1200" dirty="0" err="1"/>
              <a:t>Agu</a:t>
            </a:r>
            <a:r>
              <a:rPr lang="en-US" altLang="zh-TW" sz="1200" dirty="0"/>
              <a:t>, "</a:t>
            </a:r>
            <a:r>
              <a:rPr lang="en-US" altLang="zh-TW" sz="1200" dirty="0" err="1"/>
              <a:t>PowerSpy</a:t>
            </a:r>
            <a:r>
              <a:rPr lang="en-US" altLang="zh-TW" sz="1200" dirty="0"/>
              <a:t>: Fine-grained Software Energy Profiling for Mobile Devices," in </a:t>
            </a:r>
            <a:r>
              <a:rPr lang="en-US" altLang="zh-TW" sz="1200" dirty="0" smtClean="0"/>
              <a:t>	</a:t>
            </a:r>
            <a:r>
              <a:rPr lang="en-US" altLang="zh-TW" sz="1200" i="1" dirty="0" smtClean="0"/>
              <a:t>Proc</a:t>
            </a:r>
            <a:r>
              <a:rPr lang="en-US" altLang="zh-TW" sz="1200" i="1" dirty="0"/>
              <a:t>. of IEEE </a:t>
            </a:r>
            <a:r>
              <a:rPr lang="en-US" altLang="zh-TW" sz="1200" i="1" dirty="0" err="1"/>
              <a:t>WirelessCom</a:t>
            </a:r>
            <a:r>
              <a:rPr lang="en-US" altLang="zh-TW" sz="1200" dirty="0"/>
              <a:t>, 2005, pp. 1136-1141.</a:t>
            </a:r>
            <a:endParaRPr lang="zh-TW" altLang="zh-TW" sz="1200" dirty="0"/>
          </a:p>
          <a:p>
            <a:r>
              <a:rPr lang="en-US" altLang="zh-TW" sz="1200" dirty="0"/>
              <a:t>[16]	"</a:t>
            </a:r>
            <a:r>
              <a:rPr lang="en-US" altLang="zh-TW" sz="1200" dirty="0" err="1"/>
              <a:t>Jindent</a:t>
            </a:r>
            <a:r>
              <a:rPr lang="en-US" altLang="zh-TW" sz="1200" dirty="0"/>
              <a:t>." [Online]. Available: </a:t>
            </a:r>
            <a:r>
              <a:rPr lang="en-US" altLang="zh-TW" sz="1200" u="sng" dirty="0">
                <a:hlinkClick r:id="rId2"/>
              </a:rPr>
              <a:t>http://www.jindent.com/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[17]	"Exuberant </a:t>
            </a:r>
            <a:r>
              <a:rPr lang="en-US" altLang="zh-TW" sz="1200" dirty="0" err="1"/>
              <a:t>Ctags</a:t>
            </a:r>
            <a:r>
              <a:rPr lang="en-US" altLang="zh-TW" sz="1200" dirty="0"/>
              <a:t>." [Online]. Available: </a:t>
            </a:r>
            <a:r>
              <a:rPr lang="en-US" altLang="zh-TW" sz="1200" u="sng" dirty="0">
                <a:hlinkClick r:id="rId3"/>
              </a:rPr>
              <a:t>http://ctags.sourceforge.net/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[18]	L. </a:t>
            </a:r>
            <a:r>
              <a:rPr lang="en-US" altLang="zh-TW" sz="1200" dirty="0" err="1"/>
              <a:t>Batyuk</a:t>
            </a:r>
            <a:r>
              <a:rPr lang="en-US" altLang="zh-TW" sz="1200" i="1" dirty="0"/>
              <a:t>, et al.</a:t>
            </a:r>
            <a:r>
              <a:rPr lang="en-US" altLang="zh-TW" sz="1200" dirty="0"/>
              <a:t>, "Developing and Benchmarking Native Linux Applications on Android," in </a:t>
            </a:r>
            <a:r>
              <a:rPr lang="en-US" altLang="zh-TW" sz="1200" dirty="0" smtClean="0"/>
              <a:t>	</a:t>
            </a:r>
            <a:r>
              <a:rPr lang="en-US" altLang="zh-TW" sz="1200" i="1" dirty="0" err="1" smtClean="0"/>
              <a:t>MobileWireless</a:t>
            </a:r>
            <a:r>
              <a:rPr lang="en-US" altLang="zh-TW" sz="1200" i="1" dirty="0" smtClean="0"/>
              <a:t> </a:t>
            </a:r>
            <a:r>
              <a:rPr lang="en-US" altLang="zh-TW" sz="1200" i="1" dirty="0"/>
              <a:t>Middleware, Operating Systems, and Applications</a:t>
            </a:r>
            <a:r>
              <a:rPr lang="en-US" altLang="zh-TW" sz="1200" dirty="0"/>
              <a:t>. vol. 7, J.-M. </a:t>
            </a:r>
            <a:r>
              <a:rPr lang="en-US" altLang="zh-TW" sz="1200" dirty="0" err="1"/>
              <a:t>Bonnin</a:t>
            </a:r>
            <a:r>
              <a:rPr lang="en-US" altLang="zh-TW" sz="1200" dirty="0"/>
              <a:t>, C. </a:t>
            </a:r>
            <a:r>
              <a:rPr lang="en-US" altLang="zh-TW" sz="1200" dirty="0" err="1"/>
              <a:t>Giannelli</a:t>
            </a:r>
            <a:r>
              <a:rPr lang="en-US" altLang="zh-TW" sz="1200" dirty="0"/>
              <a:t>, </a:t>
            </a:r>
            <a:r>
              <a:rPr lang="en-US" altLang="zh-TW" sz="1200" dirty="0" smtClean="0"/>
              <a:t>	and </a:t>
            </a:r>
            <a:r>
              <a:rPr lang="en-US" altLang="zh-TW" sz="1200" dirty="0"/>
              <a:t>T. </a:t>
            </a:r>
            <a:r>
              <a:rPr lang="en-US" altLang="zh-TW" sz="1200" dirty="0" err="1"/>
              <a:t>Magedanz</a:t>
            </a:r>
            <a:r>
              <a:rPr lang="en-US" altLang="zh-TW" sz="1200" dirty="0"/>
              <a:t>, Eds., </a:t>
            </a:r>
            <a:r>
              <a:rPr lang="en-US" altLang="zh-TW" sz="1200" dirty="0" err="1"/>
              <a:t>ed</a:t>
            </a:r>
            <a:r>
              <a:rPr lang="en-US" altLang="zh-TW" sz="1200" dirty="0"/>
              <a:t>: Springer Berlin Heidelberg, 2009, pp. 381-392.</a:t>
            </a:r>
            <a:endParaRPr lang="zh-TW" altLang="zh-TW" sz="1200" dirty="0"/>
          </a:p>
          <a:p>
            <a:r>
              <a:rPr lang="en-US" altLang="zh-TW" sz="1200" dirty="0"/>
              <a:t>[29]	"JNI Enhancements Introduced in Version 1.2 of the Java 2</a:t>
            </a:r>
            <a:r>
              <a:rPr lang="en-US" altLang="zh-TW" sz="1200" baseline="30000" dirty="0"/>
              <a:t>TM</a:t>
            </a:r>
            <a:r>
              <a:rPr lang="en-US" altLang="zh-TW" sz="1200" dirty="0"/>
              <a:t> SDK." [Online]. Available: </a:t>
            </a:r>
            <a:r>
              <a:rPr lang="en-US" altLang="zh-TW" sz="1200" dirty="0" smtClean="0"/>
              <a:t>	</a:t>
            </a:r>
            <a:r>
              <a:rPr lang="en-US" altLang="zh-TW" sz="1200" u="sng" dirty="0" smtClean="0">
                <a:hlinkClick r:id="rId4"/>
              </a:rPr>
              <a:t>http</a:t>
            </a:r>
            <a:r>
              <a:rPr lang="en-US" altLang="zh-TW" sz="1200" u="sng" dirty="0">
                <a:hlinkClick r:id="rId4"/>
              </a:rPr>
              <a:t>://download.oracle.com/javase/1.4.2/docs/guide/jni/jni-12.html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[20]	D. Tzu-</a:t>
            </a:r>
            <a:r>
              <a:rPr lang="en-US" altLang="zh-TW" sz="1200" dirty="0" err="1"/>
              <a:t>Hsiung</a:t>
            </a:r>
            <a:r>
              <a:rPr lang="en-US" altLang="zh-TW" sz="1200" dirty="0"/>
              <a:t> and L. Ying-Dar, "Booting, Browsing and Streaming Time Profiling and Bottleneck </a:t>
            </a:r>
            <a:r>
              <a:rPr lang="en-US" altLang="zh-TW" sz="1200" dirty="0" smtClean="0"/>
              <a:t>	Analysis </a:t>
            </a:r>
            <a:r>
              <a:rPr lang="en-US" altLang="zh-TW" sz="1200" dirty="0"/>
              <a:t>on Android-Based Systems," Mater thesis, NCTU, 2010.</a:t>
            </a:r>
            <a:endParaRPr lang="zh-TW" altLang="zh-TW" sz="1200" dirty="0"/>
          </a:p>
          <a:p>
            <a:r>
              <a:rPr lang="en-US" altLang="zh-TW" sz="1200" dirty="0"/>
              <a:t>[21]	"</a:t>
            </a:r>
            <a:r>
              <a:rPr lang="en-US" altLang="zh-TW" sz="1200" dirty="0" err="1"/>
              <a:t>Skia</a:t>
            </a:r>
            <a:r>
              <a:rPr lang="en-US" altLang="zh-TW" sz="1200" dirty="0"/>
              <a:t> graphics library." [Online]. Available: </a:t>
            </a:r>
            <a:r>
              <a:rPr lang="en-US" altLang="zh-TW" sz="1200" u="sng" dirty="0">
                <a:hlinkClick r:id="rId5"/>
              </a:rPr>
              <a:t>http://code.google.com/p/skia/</a:t>
            </a:r>
            <a:r>
              <a:rPr lang="en-US" altLang="zh-TW" sz="1200" dirty="0"/>
              <a:t>.</a:t>
            </a:r>
            <a:endParaRPr lang="zh-TW" altLang="zh-TW" sz="1200" dirty="0"/>
          </a:p>
          <a:p>
            <a:r>
              <a:rPr lang="en-US" altLang="zh-TW" sz="1200" dirty="0"/>
              <a:t>[22]	"OpenGL ES." [Online]. Available: </a:t>
            </a:r>
            <a:r>
              <a:rPr lang="en-US" altLang="zh-TW" sz="1200" u="sng" dirty="0">
                <a:hlinkClick r:id="rId6"/>
              </a:rPr>
              <a:t>http://www.khronos.org/opengles</a:t>
            </a:r>
            <a:r>
              <a:rPr lang="en-US" altLang="zh-TW" sz="1200" u="sng" dirty="0" smtClean="0">
                <a:hlinkClick r:id="rId6"/>
              </a:rPr>
              <a:t>/</a:t>
            </a:r>
            <a:r>
              <a:rPr lang="en-US" altLang="zh-TW" sz="1200" dirty="0" smtClean="0"/>
              <a:t>.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/>
              <a:pPr/>
              <a:t>35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583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3"/>
    </mc:Choice>
    <mc:Fallback xmlns="">
      <p:transition spd="slow" advTm="643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TW" dirty="0" smtClean="0"/>
              <a:t>Thanks for your listening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TW" sz="4400" dirty="0" smtClean="0"/>
              <a:t>Q&amp;A</a:t>
            </a:r>
            <a:endParaRPr lang="zh-TW" altLang="en-US" sz="4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8F989-3B75-4702-A9FE-5B0AC25D288F}" type="slidenum">
              <a:rPr lang="zh-TW" altLang="en-US" smtClean="0"/>
              <a:pPr/>
              <a:t>36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119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1"/>
    </mc:Choice>
    <mc:Fallback xmlns="">
      <p:transition spd="slow" advTm="135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Motivations (2/2)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lang="en-US" altLang="zh-TW" sz="2200" dirty="0">
                <a:latin typeface="Times New Roman" pitchFamily="18" charset="0"/>
                <a:cs typeface="Times New Roman" pitchFamily="18" charset="0"/>
              </a:rPr>
              <a:t>profiling tools </a:t>
            </a:r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provide the multi-resolution profiling approach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Post-processing</a:t>
            </a:r>
          </a:p>
          <a:p>
            <a:pPr lvl="2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Profiling results of fine-grained resolution</a:t>
            </a:r>
          </a:p>
          <a:p>
            <a:pPr lvl="1"/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Show the results </a:t>
            </a:r>
            <a:r>
              <a:rPr lang="en-US" altLang="zh-TW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altLang="zh-TW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coarse-grained to fine-grained resolutions</a:t>
            </a:r>
          </a:p>
          <a:p>
            <a:pPr lvl="2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More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easily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find the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bottlenecks</a:t>
            </a:r>
          </a:p>
          <a:p>
            <a:pPr lvl="1"/>
            <a:r>
              <a:rPr lang="en-US" altLang="zh-TW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Still got many profiling logs</a:t>
            </a:r>
          </a:p>
          <a:p>
            <a:pPr lvl="2"/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mbedded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system’s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log </a:t>
            </a:r>
            <a:r>
              <a:rPr lang="en-US" altLang="zh-TW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space is </a:t>
            </a:r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limited</a:t>
            </a:r>
          </a:p>
          <a:p>
            <a:pPr lvl="3"/>
            <a:r>
              <a:rPr lang="en-US" altLang="zh-TW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Ex. Android</a:t>
            </a:r>
            <a:endParaRPr lang="en-US" altLang="zh-TW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11480" lvl="1" indent="0">
              <a:buNone/>
            </a:pPr>
            <a:endParaRPr lang="en-US" altLang="zh-TW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9944" y="4797151"/>
            <a:ext cx="1416241" cy="11521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>
            <a:off x="3936025" y="4795778"/>
            <a:ext cx="1440160" cy="1152128"/>
          </a:xfrm>
          <a:prstGeom prst="triangle">
            <a:avLst/>
          </a:prstGeom>
          <a:ln>
            <a:solidFill>
              <a:srgbClr val="FFFF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橢圓 6"/>
          <p:cNvSpPr/>
          <p:nvPr/>
        </p:nvSpPr>
        <p:spPr>
          <a:xfrm>
            <a:off x="4572024" y="5877272"/>
            <a:ext cx="144016" cy="1453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直線單箭頭接點 7"/>
          <p:cNvCxnSpPr/>
          <p:nvPr/>
        </p:nvCxnSpPr>
        <p:spPr>
          <a:xfrm>
            <a:off x="3684544" y="4786119"/>
            <a:ext cx="0" cy="11278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 rot="16200000">
            <a:off x="3069572" y="5213956"/>
            <a:ext cx="905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Resolutions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3131840" y="4509120"/>
            <a:ext cx="1332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Coarse-grained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3203848" y="5913962"/>
            <a:ext cx="1116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Fine-grained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98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674"/>
    </mc:Choice>
    <mc:Fallback xmlns="">
      <p:transition spd="slow" advTm="506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516216" y="2898000"/>
            <a:ext cx="792088" cy="1440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矩形 11"/>
          <p:cNvSpPr/>
          <p:nvPr/>
        </p:nvSpPr>
        <p:spPr>
          <a:xfrm>
            <a:off x="6516216" y="3672016"/>
            <a:ext cx="792088" cy="1440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矩形 12"/>
          <p:cNvSpPr/>
          <p:nvPr/>
        </p:nvSpPr>
        <p:spPr>
          <a:xfrm>
            <a:off x="6516216" y="4077072"/>
            <a:ext cx="792088" cy="1440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矩形 9"/>
          <p:cNvSpPr/>
          <p:nvPr/>
        </p:nvSpPr>
        <p:spPr>
          <a:xfrm>
            <a:off x="6516216" y="2492896"/>
            <a:ext cx="792088" cy="1440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矩形 8"/>
          <p:cNvSpPr/>
          <p:nvPr/>
        </p:nvSpPr>
        <p:spPr>
          <a:xfrm>
            <a:off x="4788024" y="2203948"/>
            <a:ext cx="1152128" cy="19451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5076056" y="4653136"/>
            <a:ext cx="648072" cy="19442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5076056" y="1412776"/>
            <a:ext cx="576064" cy="5760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9168" y="188640"/>
            <a:ext cx="8939336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Relative Work and Tools— Time &amp; Energy Profiling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0905371"/>
              </p:ext>
            </p:extLst>
          </p:nvPr>
        </p:nvGraphicFramePr>
        <p:xfrm>
          <a:off x="467544" y="1105748"/>
          <a:ext cx="8208912" cy="3169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84176"/>
                <a:gridCol w="1152128"/>
                <a:gridCol w="1368152"/>
                <a:gridCol w="1584176"/>
                <a:gridCol w="2520280"/>
              </a:tblGrid>
              <a:tr h="22057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Time profiling</a:t>
                      </a:r>
                      <a:endParaRPr lang="zh-TW" alt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Profiling method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Profiling</a:t>
                      </a: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resolutions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Features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428">
                <a:tc rowSpan="2"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Single-resolution profiling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Gprof</a:t>
                      </a: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[2]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Instrumentation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Instrument by compiler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Interleaved logs problem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428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KFT [9]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Instrumentation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Instrument by compiler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Provide complete call graph</a:t>
                      </a:r>
                      <a:endParaRPr lang="zh-TW" altLang="en-US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428">
                <a:tc rowSpan="5"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Multi-resolution profiling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LTTng</a:t>
                      </a: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[3]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Instrumentation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Process-statement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Low overhead</a:t>
                      </a:r>
                      <a:endParaRPr lang="zh-TW" altLang="en-US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Not</a:t>
                      </a: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support java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Friendly GUI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879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Debug class [4]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Instrumentation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Process – method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Android built-in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Friendly GUI</a:t>
                      </a:r>
                      <a:r>
                        <a:rPr lang="en-US" altLang="zh-TW" sz="10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-- </a:t>
                      </a:r>
                      <a:r>
                        <a:rPr lang="en-US" altLang="zh-TW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Traceview</a:t>
                      </a: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[10]</a:t>
                      </a:r>
                      <a:endParaRPr lang="en-US" altLang="zh-TW" sz="10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 err="1" smtClean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Oprofile</a:t>
                      </a:r>
                      <a:r>
                        <a:rPr lang="en-US" sz="1000" kern="100" dirty="0" smtClean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 [</a:t>
                      </a: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5]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Sampling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Process – statement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Android support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Not support java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49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 err="1" smtClean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HPCToolkit</a:t>
                      </a:r>
                      <a:r>
                        <a:rPr lang="en-US" sz="1000" kern="100" dirty="0" smtClean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 [</a:t>
                      </a: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6]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Sampling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Process – loop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Hardware dependency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Friendly GUI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428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Intel </a:t>
                      </a:r>
                      <a:r>
                        <a:rPr lang="en-US" sz="1000" kern="100" dirty="0" err="1" smtClean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Vtune</a:t>
                      </a:r>
                      <a:r>
                        <a:rPr lang="en-US" sz="1000" kern="100" dirty="0" smtClean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 [</a:t>
                      </a: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7]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Sampling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imes New Roman" pitchFamily="18" charset="0"/>
                          <a:ea typeface="新細明體"/>
                          <a:cs typeface="Times New Roman" pitchFamily="18" charset="0"/>
                        </a:rPr>
                        <a:t>Thread- statement</a:t>
                      </a:r>
                      <a:endParaRPr lang="zh-TW" sz="1000" kern="100" dirty="0">
                        <a:effectLst/>
                        <a:latin typeface="Times New Roman" pitchFamily="18" charset="0"/>
                        <a:ea typeface="新細明體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Hardware dependency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Friendly GUI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446434"/>
              </p:ext>
            </p:extLst>
          </p:nvPr>
        </p:nvGraphicFramePr>
        <p:xfrm>
          <a:off x="251520" y="4365104"/>
          <a:ext cx="8568951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5528"/>
                <a:gridCol w="1348816"/>
                <a:gridCol w="1415631"/>
                <a:gridCol w="1277826"/>
                <a:gridCol w="2781150"/>
              </a:tblGrid>
              <a:tr h="21602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Energy profiling</a:t>
                      </a:r>
                      <a:endParaRPr lang="zh-TW" altLang="en-US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Profiling method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Profiling  resolutions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Features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742">
                <a:tc rowSpan="5">
                  <a:txBody>
                    <a:bodyPr/>
                    <a:lstStyle/>
                    <a:p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Single-resolution profiling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PowerScope</a:t>
                      </a: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[1]</a:t>
                      </a:r>
                      <a:endParaRPr lang="zh-TW" alt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Measurement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Map energy consumption to program structure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Sampling period : 1.6ms – low accuracy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903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ePro</a:t>
                      </a: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[13]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Measurement and Sampling for time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Function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0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Performance and energy profiling</a:t>
                      </a: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Friendly</a:t>
                      </a: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GUI</a:t>
                      </a:r>
                      <a:endParaRPr lang="zh-TW" altLang="en-US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pTop</a:t>
                      </a: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[14]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Estimation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Base on power table and estimation formula</a:t>
                      </a:r>
                    </a:p>
                    <a:p>
                      <a:pPr marL="0" indent="0" algn="ctr">
                        <a:buFont typeface="Wingdings" pitchFamily="2" charset="2"/>
                        <a:buNone/>
                      </a:pPr>
                      <a:endParaRPr lang="en-US" altLang="zh-TW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503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Battery Use [8]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Estimation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Process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Similar </a:t>
                      </a:r>
                      <a:r>
                        <a:rPr lang="en-US" altLang="zh-TW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pTop</a:t>
                      </a:r>
                      <a:endParaRPr lang="en-US" altLang="zh-TW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l"/>
                        <a:tabLst/>
                        <a:defRPr/>
                      </a:pPr>
                      <a:r>
                        <a:rPr lang="en-US" altLang="zh-TW" sz="10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Built-in Android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409">
                <a:tc vMerge="1">
                  <a:txBody>
                    <a:bodyPr/>
                    <a:lstStyle/>
                    <a:p>
                      <a:endParaRPr lang="zh-TW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PowerSpy</a:t>
                      </a: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 [15]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Estimation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itchFamily="2" charset="2"/>
                        <a:buNone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Thread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Similar</a:t>
                      </a: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altLang="zh-TW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pTop</a:t>
                      </a:r>
                      <a:endParaRPr lang="en-US" altLang="zh-TW" sz="1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l"/>
                      </a:pPr>
                      <a:r>
                        <a:rPr lang="en-US" altLang="zh-TW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On Windows </a:t>
                      </a:r>
                      <a:r>
                        <a:rPr lang="en-US" altLang="zh-TW" sz="1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os</a:t>
                      </a:r>
                      <a:endParaRPr lang="zh-TW" altLang="en-US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7056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18"/>
    </mc:Choice>
    <mc:Fallback xmlns="">
      <p:transition spd="slow" advTm="173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0" grpId="0" animBg="1"/>
      <p:bldP spid="9" grpId="0" animBg="1"/>
      <p:bldP spid="8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Problem Statement – Definition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Source code of an application(A)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altLang="zh-TW" sz="2000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</a:rPr>
                      <m:t>1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𝑗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</a:rPr>
                      <m:t>𝑖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</a:rPr>
                      <m:t>=1}</m:t>
                    </m:r>
                  </m:oMath>
                </a14:m>
                <a:endParaRPr lang="en-US" altLang="zh-TW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:endParaRPr lang="en-US" altLang="zh-TW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altLang="zh-TW" sz="2200" dirty="0" smtClean="0">
                    <a:latin typeface="Times New Roman" pitchFamily="18" charset="0"/>
                    <a:cs typeface="Times New Roman" pitchFamily="18" charset="0"/>
                  </a:rPr>
                  <a:t>Resolutions</a:t>
                </a:r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n-US" altLang="zh-TW" sz="2200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altLang="zh-TW" sz="2200" baseline="-25000" dirty="0" err="1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∀ 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𝑖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1≤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𝑖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altLang="zh-TW" sz="2000" b="0" i="1" dirty="0" smtClean="0">
                  <a:solidFill>
                    <a:schemeClr val="tx1"/>
                  </a:solidFill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|"/>
                        <m:ctrlP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𝑒</m:t>
                            </m:r>
                          </m:e>
                          <m:sub>
                            <m: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altLang="zh-TW" sz="20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 1</m:t>
                    </m:r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𝑗</m:t>
                    </m:r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≤</m:t>
                    </m:r>
                    <m:sSub>
                      <m:sSubPr>
                        <m:ctrlP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b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}</m:t>
                    </m:r>
                  </m:oMath>
                </a14:m>
                <a:endParaRPr lang="en-US" altLang="zh-TW" sz="2000" b="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</a:rPr>
                      <m:t>⊆ </m:t>
                    </m:r>
                    <m:sSub>
                      <m:sSub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</a:rPr>
                      <m:t>⊆ </m:t>
                    </m:r>
                    <m:sSub>
                      <m:sSubPr>
                        <m:ctrlP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𝑖</m:t>
                        </m:r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altLang="zh-TW" sz="2000" i="1">
                        <a:solidFill>
                          <a:schemeClr val="tx1"/>
                        </a:solidFill>
                        <a:latin typeface="Cambria Math"/>
                      </a:rPr>
                      <m:t>⊆… ⊆ </m:t>
                    </m:r>
                    <m:sSub>
                      <m:sSubPr>
                        <m:ctrlPr>
                          <a:rPr lang="en-US" altLang="zh-TW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TW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altLang="zh-TW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</m:oMath>
                </a14:m>
                <a:endParaRPr lang="en-US" altLang="zh-TW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t="-84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流程圖: 接點 4"/>
          <p:cNvSpPr/>
          <p:nvPr/>
        </p:nvSpPr>
        <p:spPr>
          <a:xfrm>
            <a:off x="5220072" y="3573016"/>
            <a:ext cx="3888432" cy="2376264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5580112" y="350100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latin typeface="Times New Roman" pitchFamily="18" charset="0"/>
                <a:cs typeface="Times New Roman" pitchFamily="18" charset="0"/>
              </a:rPr>
              <a:t>A</a:t>
            </a:r>
            <a:endParaRPr lang="zh-TW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508104" y="4633391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5652120" y="48598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588224" y="458112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372200" y="473443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流程圖: 接點 15"/>
          <p:cNvSpPr/>
          <p:nvPr/>
        </p:nvSpPr>
        <p:spPr>
          <a:xfrm>
            <a:off x="6372200" y="4612742"/>
            <a:ext cx="490304" cy="562126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流程圖: 接點 16"/>
          <p:cNvSpPr/>
          <p:nvPr/>
        </p:nvSpPr>
        <p:spPr>
          <a:xfrm>
            <a:off x="5508104" y="4077072"/>
            <a:ext cx="720080" cy="1296144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流程圖: 接點 17"/>
          <p:cNvSpPr/>
          <p:nvPr/>
        </p:nvSpPr>
        <p:spPr>
          <a:xfrm rot="18375056">
            <a:off x="5975424" y="3921536"/>
            <a:ext cx="630690" cy="1531202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流程圖: 接點 18"/>
          <p:cNvSpPr/>
          <p:nvPr/>
        </p:nvSpPr>
        <p:spPr>
          <a:xfrm>
            <a:off x="5521856" y="4667074"/>
            <a:ext cx="490304" cy="562126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7388696" y="407707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7236296" y="459042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7524328" y="437439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7380312" y="486916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8244408" y="40863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流程圖: 接點 25"/>
          <p:cNvSpPr/>
          <p:nvPr/>
        </p:nvSpPr>
        <p:spPr>
          <a:xfrm>
            <a:off x="7394064" y="4172310"/>
            <a:ext cx="490304" cy="562126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8532440" y="457274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文字方塊 27"/>
          <p:cNvSpPr txBox="1"/>
          <p:nvPr/>
        </p:nvSpPr>
        <p:spPr>
          <a:xfrm>
            <a:off x="8316416" y="472605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文字方塊 28"/>
          <p:cNvSpPr txBox="1"/>
          <p:nvPr/>
        </p:nvSpPr>
        <p:spPr>
          <a:xfrm>
            <a:off x="8100392" y="43023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流程圖: 接點 29"/>
          <p:cNvSpPr/>
          <p:nvPr/>
        </p:nvSpPr>
        <p:spPr>
          <a:xfrm>
            <a:off x="8316416" y="4604358"/>
            <a:ext cx="490304" cy="562126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流程圖: 接點 30"/>
          <p:cNvSpPr/>
          <p:nvPr/>
        </p:nvSpPr>
        <p:spPr>
          <a:xfrm>
            <a:off x="7236296" y="4086364"/>
            <a:ext cx="720080" cy="1296144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流程圖: 接點 31"/>
          <p:cNvSpPr/>
          <p:nvPr/>
        </p:nvSpPr>
        <p:spPr>
          <a:xfrm>
            <a:off x="8100392" y="4086364"/>
            <a:ext cx="778336" cy="1152128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流程圖: 接點 32"/>
          <p:cNvSpPr/>
          <p:nvPr/>
        </p:nvSpPr>
        <p:spPr>
          <a:xfrm>
            <a:off x="7250048" y="4676366"/>
            <a:ext cx="490304" cy="562126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流程圖: 接點 33"/>
          <p:cNvSpPr/>
          <p:nvPr/>
        </p:nvSpPr>
        <p:spPr>
          <a:xfrm>
            <a:off x="8114144" y="4172310"/>
            <a:ext cx="418296" cy="490118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流程圖: 接點 34"/>
          <p:cNvSpPr/>
          <p:nvPr/>
        </p:nvSpPr>
        <p:spPr>
          <a:xfrm>
            <a:off x="5328084" y="3789040"/>
            <a:ext cx="1836204" cy="1842591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流程圖: 接點 35"/>
          <p:cNvSpPr/>
          <p:nvPr/>
        </p:nvSpPr>
        <p:spPr>
          <a:xfrm>
            <a:off x="7164288" y="3789040"/>
            <a:ext cx="1908212" cy="1842591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6372200" y="3068960"/>
            <a:ext cx="1066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ethod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7280684" y="306896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8072772" y="3068960"/>
            <a:ext cx="963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Process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5652120" y="40584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5787752" y="43558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流程圖: 接點 42"/>
          <p:cNvSpPr/>
          <p:nvPr/>
        </p:nvSpPr>
        <p:spPr>
          <a:xfrm>
            <a:off x="5657488" y="4153726"/>
            <a:ext cx="490304" cy="562126"/>
          </a:xfrm>
          <a:prstGeom prst="flowChartConnector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5220072" y="2924944"/>
            <a:ext cx="1233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Statement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字方塊 6"/>
              <p:cNvSpPr txBox="1"/>
              <p:nvPr/>
            </p:nvSpPr>
            <p:spPr>
              <a:xfrm>
                <a:off x="6444208" y="3551541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1,1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文字方塊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3551541"/>
                <a:ext cx="620452" cy="38151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文字方塊 44"/>
              <p:cNvSpPr txBox="1"/>
              <p:nvPr/>
            </p:nvSpPr>
            <p:spPr>
              <a:xfrm>
                <a:off x="8416044" y="3573016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1,2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5" name="文字方塊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6044" y="3573016"/>
                <a:ext cx="620452" cy="38151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字方塊 45"/>
              <p:cNvSpPr txBox="1"/>
              <p:nvPr/>
            </p:nvSpPr>
            <p:spPr>
              <a:xfrm>
                <a:off x="5724128" y="3767565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−1,1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6" name="文字方塊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3767565"/>
                <a:ext cx="620452" cy="381515"/>
              </a:xfrm>
              <a:prstGeom prst="rect">
                <a:avLst/>
              </a:prstGeom>
              <a:blipFill rotWithShape="1">
                <a:blip r:embed="rId7"/>
                <a:stretch>
                  <a:fillRect r="-784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文字方塊 46"/>
              <p:cNvSpPr txBox="1"/>
              <p:nvPr/>
            </p:nvSpPr>
            <p:spPr>
              <a:xfrm>
                <a:off x="6327812" y="4055597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−1,2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7" name="文字方塊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7812" y="4055597"/>
                <a:ext cx="620452" cy="381515"/>
              </a:xfrm>
              <a:prstGeom prst="rect">
                <a:avLst/>
              </a:prstGeom>
              <a:blipFill rotWithShape="1">
                <a:blip r:embed="rId8"/>
                <a:stretch>
                  <a:fillRect r="-882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文字方塊 47"/>
              <p:cNvSpPr txBox="1"/>
              <p:nvPr/>
            </p:nvSpPr>
            <p:spPr>
              <a:xfrm>
                <a:off x="7407932" y="3767565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−1,3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8" name="文字方塊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7932" y="3767565"/>
                <a:ext cx="620452" cy="381515"/>
              </a:xfrm>
              <a:prstGeom prst="rect">
                <a:avLst/>
              </a:prstGeom>
              <a:blipFill rotWithShape="1">
                <a:blip r:embed="rId9"/>
                <a:stretch>
                  <a:fillRect r="-882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文字方塊 48"/>
              <p:cNvSpPr txBox="1"/>
              <p:nvPr/>
            </p:nvSpPr>
            <p:spPr>
              <a:xfrm>
                <a:off x="8056004" y="3767565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−1,4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9" name="文字方塊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6004" y="3767565"/>
                <a:ext cx="620452" cy="381515"/>
              </a:xfrm>
              <a:prstGeom prst="rect">
                <a:avLst/>
              </a:prstGeom>
              <a:blipFill rotWithShape="1">
                <a:blip r:embed="rId10"/>
                <a:stretch>
                  <a:fillRect r="-891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字方塊 49"/>
              <p:cNvSpPr txBox="1"/>
              <p:nvPr/>
            </p:nvSpPr>
            <p:spPr>
              <a:xfrm>
                <a:off x="5679740" y="5085184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,2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0" name="文字方塊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9740" y="5085184"/>
                <a:ext cx="620452" cy="38151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文字方塊 50"/>
              <p:cNvSpPr txBox="1"/>
              <p:nvPr/>
            </p:nvSpPr>
            <p:spPr>
              <a:xfrm>
                <a:off x="5823756" y="4509120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1" name="文字方塊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756" y="4509120"/>
                <a:ext cx="620452" cy="38151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文字方塊 52"/>
              <p:cNvSpPr txBox="1"/>
              <p:nvPr/>
            </p:nvSpPr>
            <p:spPr>
              <a:xfrm>
                <a:off x="6516216" y="5009377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,3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3" name="文字方塊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5009377"/>
                <a:ext cx="620452" cy="381515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文字方塊 53"/>
              <p:cNvSpPr txBox="1"/>
              <p:nvPr/>
            </p:nvSpPr>
            <p:spPr>
              <a:xfrm>
                <a:off x="7479940" y="5013176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,5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4" name="文字方塊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9940" y="5013176"/>
                <a:ext cx="620452" cy="381515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文字方塊 54"/>
              <p:cNvSpPr txBox="1"/>
              <p:nvPr/>
            </p:nvSpPr>
            <p:spPr>
              <a:xfrm>
                <a:off x="7632340" y="4509120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,4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5" name="文字方塊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340" y="4509120"/>
                <a:ext cx="620452" cy="38151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文字方塊 55"/>
              <p:cNvSpPr txBox="1"/>
              <p:nvPr/>
            </p:nvSpPr>
            <p:spPr>
              <a:xfrm>
                <a:off x="8460432" y="4293096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,6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6" name="文字方塊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432" y="4293096"/>
                <a:ext cx="620452" cy="381515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文字方塊 56"/>
              <p:cNvSpPr txBox="1"/>
              <p:nvPr/>
            </p:nvSpPr>
            <p:spPr>
              <a:xfrm>
                <a:off x="8316416" y="5063709"/>
                <a:ext cx="620452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TW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/>
                            </a:rPr>
                            <m:t>𝑒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TW" b="0" i="1" smtClean="0">
                              <a:latin typeface="Cambria Math"/>
                            </a:rPr>
                            <m:t>,7</m:t>
                          </m:r>
                        </m:sub>
                      </m:sSub>
                    </m:oMath>
                  </m:oMathPara>
                </a14:m>
                <a:endParaRPr lang="zh-TW" alt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7" name="文字方塊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6416" y="5063709"/>
                <a:ext cx="620452" cy="381515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字方塊 8"/>
          <p:cNvSpPr txBox="1"/>
          <p:nvPr/>
        </p:nvSpPr>
        <p:spPr>
          <a:xfrm>
            <a:off x="3707904" y="3183359"/>
            <a:ext cx="14401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i: resolutions</a:t>
            </a:r>
          </a:p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: which element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1" name="群組 60"/>
          <p:cNvGrpSpPr/>
          <p:nvPr/>
        </p:nvGrpSpPr>
        <p:grpSpPr>
          <a:xfrm>
            <a:off x="5645196" y="4077072"/>
            <a:ext cx="510980" cy="648072"/>
            <a:chOff x="5636812" y="4077072"/>
            <a:chExt cx="510980" cy="648072"/>
          </a:xfrm>
        </p:grpSpPr>
        <p:sp>
          <p:nvSpPr>
            <p:cNvPr id="58" name="文字方塊 57"/>
            <p:cNvSpPr txBox="1"/>
            <p:nvPr/>
          </p:nvSpPr>
          <p:spPr>
            <a:xfrm>
              <a:off x="5636812" y="407707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zh-TW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文字方塊 58"/>
            <p:cNvSpPr txBox="1"/>
            <p:nvPr/>
          </p:nvSpPr>
          <p:spPr>
            <a:xfrm>
              <a:off x="5787752" y="4355812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latin typeface="Times New Roman" pitchFamily="18" charset="0"/>
                  <a:cs typeface="Times New Roman" pitchFamily="18" charset="0"/>
                </a:rPr>
                <a:t>s</a:t>
              </a:r>
              <a:endParaRPr lang="zh-TW" alt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流程圖: 接點 59"/>
            <p:cNvSpPr/>
            <p:nvPr/>
          </p:nvSpPr>
          <p:spPr>
            <a:xfrm>
              <a:off x="5657488" y="4153726"/>
              <a:ext cx="490304" cy="562126"/>
            </a:xfrm>
            <a:prstGeom prst="flowChartConnector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橢圓 39"/>
          <p:cNvSpPr/>
          <p:nvPr/>
        </p:nvSpPr>
        <p:spPr>
          <a:xfrm>
            <a:off x="6289066" y="4028576"/>
            <a:ext cx="659198" cy="127263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5427095" y="3131676"/>
            <a:ext cx="1233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(loop)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580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26"/>
    </mc:Choice>
    <mc:Fallback xmlns="">
      <p:transition spd="slow" advTm="112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-0.0158 -0.0632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-3171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0.07882 -0.0104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10" grpId="0"/>
      <p:bldP spid="12" grpId="0"/>
      <p:bldP spid="13" grpId="0"/>
      <p:bldP spid="16" grpId="0" animBg="1"/>
      <p:bldP spid="17" grpId="0" animBg="1"/>
      <p:bldP spid="18" grpId="0" animBg="1"/>
      <p:bldP spid="18" grpId="1" animBg="1"/>
      <p:bldP spid="19" grpId="0" animBg="1"/>
      <p:bldP spid="21" grpId="0"/>
      <p:bldP spid="22" grpId="0"/>
      <p:bldP spid="23" grpId="0"/>
      <p:bldP spid="24" grpId="0"/>
      <p:bldP spid="25" grpId="0"/>
      <p:bldP spid="26" grpId="0" animBg="1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7" grpId="1"/>
      <p:bldP spid="38" grpId="0"/>
      <p:bldP spid="38" grpId="1"/>
      <p:bldP spid="39" grpId="0"/>
      <p:bldP spid="41" grpId="0"/>
      <p:bldP spid="42" grpId="0"/>
      <p:bldP spid="43" grpId="0" animBg="1"/>
      <p:bldP spid="44" grpId="0"/>
      <p:bldP spid="44" grpId="1"/>
      <p:bldP spid="7" grpId="0"/>
      <p:bldP spid="45" grpId="0"/>
      <p:bldP spid="46" grpId="0"/>
      <p:bldP spid="46" grpId="1"/>
      <p:bldP spid="47" grpId="0"/>
      <p:bldP spid="47" grpId="1"/>
      <p:bldP spid="47" grpId="2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40" grpId="0" animBg="1"/>
      <p:bldP spid="62" grpId="0"/>
      <p:bldP spid="6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Problem Statement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420888"/>
                <a:ext cx="8229600" cy="4325112"/>
              </a:xfrm>
            </p:spPr>
            <p:txBody>
              <a:bodyPr>
                <a:normAutofit/>
              </a:bodyPr>
              <a:lstStyle/>
              <a:p>
                <a:pPr marL="109728" indent="0">
                  <a:buNone/>
                </a:pPr>
                <a:r>
                  <a:rPr lang="en-US" altLang="zh-TW" sz="2200" dirty="0" smtClean="0">
                    <a:latin typeface="Times New Roman" pitchFamily="18" charset="0"/>
                    <a:cs typeface="Times New Roman" pitchFamily="18" charset="0"/>
                  </a:rPr>
                  <a:t>Given source code of an application (A) and resolutions (</a:t>
                </a:r>
                <a:r>
                  <a:rPr lang="en-US" altLang="zh-TW" sz="2200" dirty="0" err="1" smtClean="0"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US" altLang="zh-TW" sz="2200" baseline="-25000" dirty="0" err="1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altLang="zh-TW" sz="2200" dirty="0" smtClean="0">
                    <a:latin typeface="Times New Roman" pitchFamily="18" charset="0"/>
                    <a:cs typeface="Times New Roman" pitchFamily="18" charset="0"/>
                  </a:rPr>
                  <a:t>),</a:t>
                </a:r>
                <a:r>
                  <a:rPr lang="en-US" altLang="zh-TW" sz="2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marL="109728" indent="0">
                  <a:buNone/>
                </a:pPr>
                <a:endParaRPr lang="en-US" altLang="zh-TW" sz="22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r>
                  <a:rPr lang="en-US" altLang="zh-TW" sz="2200" dirty="0" smtClean="0">
                    <a:latin typeface="Times New Roman" pitchFamily="18" charset="0"/>
                    <a:cs typeface="Times New Roman" pitchFamily="18" charset="0"/>
                  </a:rPr>
                  <a:t>design a reconfigurable multi-resolution profiling method which can change </a:t>
                </a:r>
                <a:r>
                  <a:rPr lang="en-US" altLang="zh-TW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profiling resolutions</a:t>
                </a:r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(from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TW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2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altLang="zh-TW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) and </a:t>
                </a:r>
                <a:r>
                  <a:rPr lang="en-US" altLang="zh-TW" sz="22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profiling area</a:t>
                </a:r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in one </a:t>
                </a:r>
                <a:r>
                  <a:rPr lang="en-US" altLang="zh-TW" sz="2200" dirty="0" smtClean="0">
                    <a:latin typeface="Times New Roman" pitchFamily="18" charset="0"/>
                    <a:cs typeface="Times New Roman" pitchFamily="18" charset="0"/>
                  </a:rPr>
                  <a:t>resolution</a:t>
                </a:r>
                <a:r>
                  <a:rPr lang="en-US" altLang="zh-TW" sz="22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</a:t>
                </a:r>
              </a:p>
              <a:p>
                <a:pPr lvl="1"/>
                <a:r>
                  <a:rPr lang="en-US" altLang="zh-TW" sz="2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Profiling area is a set of elements in one resolution</a:t>
                </a:r>
              </a:p>
              <a:p>
                <a:pPr lvl="1"/>
                <a:endParaRPr lang="en-US" altLang="zh-TW" sz="20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109728" indent="0">
                  <a:buNone/>
                </a:pPr>
                <a:r>
                  <a:rPr lang="en-US" altLang="zh-TW" sz="2200" dirty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altLang="zh-TW" sz="2200" dirty="0" smtClean="0">
                    <a:latin typeface="Times New Roman" pitchFamily="18" charset="0"/>
                    <a:cs typeface="Times New Roman" pitchFamily="18" charset="0"/>
                  </a:rPr>
                  <a:t>n order to profile the bottleneck of an application on a limited log space embedded systems.</a:t>
                </a:r>
              </a:p>
            </p:txBody>
          </p:sp>
        </mc:Choice>
        <mc:Fallback xmlns=""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420888"/>
                <a:ext cx="8229600" cy="4325112"/>
              </a:xfrm>
              <a:blipFill rotWithShape="1">
                <a:blip r:embed="rId3"/>
                <a:stretch>
                  <a:fillRect t="-845" r="-296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44"/>
    </mc:Choice>
    <mc:Fallback xmlns="">
      <p:transition spd="slow" advTm="954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778024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Reconfigurable Multi-Resolution </a:t>
            </a:r>
            <a:r>
              <a:rPr lang="en-US" altLang="zh-TW" sz="3200" dirty="0">
                <a:latin typeface="Times New Roman" pitchFamily="18" charset="0"/>
                <a:cs typeface="Times New Roman" pitchFamily="18" charset="0"/>
              </a:rPr>
              <a:t>Profiling </a:t>
            </a:r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Approach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6554" y="2564904"/>
            <a:ext cx="7325846" cy="38164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90570" y="3078252"/>
            <a:ext cx="1584176" cy="30243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42598" y="3222268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206594" y="3212976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Process a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78602" y="4383688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278602" y="4374396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Process x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78602" y="5535816"/>
            <a:ext cx="108012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1242598" y="5526524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Process z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1350610" y="2771636"/>
            <a:ext cx="989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Process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50810" y="3212976"/>
            <a:ext cx="1188132" cy="26828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294826" y="3356992"/>
            <a:ext cx="90010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3222818" y="334770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Thread a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294826" y="4374396"/>
            <a:ext cx="936104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3294826" y="4365104"/>
            <a:ext cx="11881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Thread i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294826" y="5445224"/>
            <a:ext cx="900100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3222818" y="5432450"/>
            <a:ext cx="1008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Thread z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直線接點 25"/>
          <p:cNvCxnSpPr/>
          <p:nvPr/>
        </p:nvCxnSpPr>
        <p:spPr>
          <a:xfrm flipV="1">
            <a:off x="2338973" y="2893586"/>
            <a:ext cx="739829" cy="144771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直線接點 26"/>
          <p:cNvCxnSpPr/>
          <p:nvPr/>
        </p:nvCxnSpPr>
        <p:spPr>
          <a:xfrm>
            <a:off x="2358722" y="4806445"/>
            <a:ext cx="792088" cy="1368151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文字方塊 27"/>
          <p:cNvSpPr txBox="1"/>
          <p:nvPr/>
        </p:nvSpPr>
        <p:spPr>
          <a:xfrm>
            <a:off x="3347864" y="2946430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Thread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951010" y="3388930"/>
            <a:ext cx="1188132" cy="23199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167034" y="3560855"/>
            <a:ext cx="792088" cy="2787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文字方塊 31"/>
          <p:cNvSpPr txBox="1"/>
          <p:nvPr/>
        </p:nvSpPr>
        <p:spPr>
          <a:xfrm>
            <a:off x="5167034" y="355156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6" name="群組 65"/>
          <p:cNvGrpSpPr/>
          <p:nvPr/>
        </p:nvGrpSpPr>
        <p:grpSpPr>
          <a:xfrm>
            <a:off x="5095026" y="4417366"/>
            <a:ext cx="1188132" cy="318230"/>
            <a:chOff x="5292080" y="6370875"/>
            <a:chExt cx="1188132" cy="318230"/>
          </a:xfrm>
        </p:grpSpPr>
        <p:sp>
          <p:nvSpPr>
            <p:cNvPr id="33" name="矩形 32"/>
            <p:cNvSpPr/>
            <p:nvPr/>
          </p:nvSpPr>
          <p:spPr>
            <a:xfrm>
              <a:off x="5292080" y="6370875"/>
              <a:ext cx="954032" cy="29848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 sz="1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>
              <a:off x="5292080" y="6381328"/>
              <a:ext cx="11881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400" dirty="0" smtClean="0">
                  <a:latin typeface="Times New Roman" pitchFamily="18" charset="0"/>
                  <a:cs typeface="Times New Roman" pitchFamily="18" charset="0"/>
                </a:rPr>
                <a:t>Method  j</a:t>
              </a:r>
              <a:endParaRPr lang="zh-TW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36" name="直線接點 35"/>
          <p:cNvCxnSpPr/>
          <p:nvPr/>
        </p:nvCxnSpPr>
        <p:spPr>
          <a:xfrm flipV="1">
            <a:off x="4211181" y="3099739"/>
            <a:ext cx="811837" cy="1241560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直線接點 36"/>
          <p:cNvCxnSpPr/>
          <p:nvPr/>
        </p:nvCxnSpPr>
        <p:spPr>
          <a:xfrm>
            <a:off x="4230930" y="4734436"/>
            <a:ext cx="720080" cy="129614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文字方塊 37"/>
          <p:cNvSpPr txBox="1"/>
          <p:nvPr/>
        </p:nvSpPr>
        <p:spPr>
          <a:xfrm>
            <a:off x="5166066" y="3121223"/>
            <a:ext cx="7740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67034" y="5289015"/>
            <a:ext cx="792088" cy="2787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5167034" y="527972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Method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607194" y="3571276"/>
            <a:ext cx="1188132" cy="1980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59222" y="3679322"/>
            <a:ext cx="612068" cy="2829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6841146" y="3670028"/>
            <a:ext cx="702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Loop a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877298" y="4444664"/>
            <a:ext cx="593992" cy="2984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6823218" y="4435373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Loop 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8" name="直線接點 47"/>
          <p:cNvCxnSpPr/>
          <p:nvPr/>
        </p:nvCxnSpPr>
        <p:spPr>
          <a:xfrm flipV="1">
            <a:off x="6031130" y="3222848"/>
            <a:ext cx="612068" cy="1128322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>
            <a:off x="6050879" y="4744308"/>
            <a:ext cx="664327" cy="998819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文字方塊 49"/>
          <p:cNvSpPr txBox="1"/>
          <p:nvPr/>
        </p:nvSpPr>
        <p:spPr>
          <a:xfrm>
            <a:off x="6876256" y="3284984"/>
            <a:ext cx="595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Loop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877298" y="5155453"/>
            <a:ext cx="593992" cy="277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6859222" y="5155453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Loop z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918562" y="476927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60ms</a:t>
            </a:r>
          </a:p>
          <a:p>
            <a:r>
              <a:rPr lang="en-US" altLang="zh-TW" dirty="0" smtClean="0">
                <a:latin typeface="Times New Roman" pitchFamily="18" charset="0"/>
                <a:cs typeface="Times New Roman" pitchFamily="18" charset="0"/>
              </a:rPr>
              <a:t>100mA</a:t>
            </a:r>
            <a:endParaRPr lang="zh-TW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3078802" y="4686816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50ms</a:t>
            </a:r>
          </a:p>
          <a:p>
            <a:r>
              <a:rPr lang="en-US" altLang="zh-TW" sz="1600" dirty="0" smtClean="0">
                <a:latin typeface="Times New Roman" pitchFamily="18" charset="0"/>
                <a:cs typeface="Times New Roman" pitchFamily="18" charset="0"/>
              </a:rPr>
              <a:t>80mA</a:t>
            </a:r>
            <a:endParaRPr lang="zh-TW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4374946" y="4335487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30ms</a:t>
            </a:r>
          </a:p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55mA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6571190" y="4623520"/>
            <a:ext cx="684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25ms</a:t>
            </a:r>
          </a:p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30mA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橢圓 68"/>
          <p:cNvSpPr/>
          <p:nvPr/>
        </p:nvSpPr>
        <p:spPr>
          <a:xfrm>
            <a:off x="3006794" y="4263479"/>
            <a:ext cx="1440160" cy="576065"/>
          </a:xfrm>
          <a:prstGeom prst="ellipse">
            <a:avLst/>
          </a:prstGeom>
          <a:noFill/>
          <a:ln>
            <a:solidFill>
              <a:srgbClr val="FFAFAF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橢圓 69"/>
          <p:cNvSpPr/>
          <p:nvPr/>
        </p:nvSpPr>
        <p:spPr>
          <a:xfrm>
            <a:off x="4806994" y="4273349"/>
            <a:ext cx="1440160" cy="576065"/>
          </a:xfrm>
          <a:prstGeom prst="ellipse">
            <a:avLst/>
          </a:prstGeom>
          <a:noFill/>
          <a:ln>
            <a:solidFill>
              <a:srgbClr val="FFAFAF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橢圓 70"/>
          <p:cNvSpPr/>
          <p:nvPr/>
        </p:nvSpPr>
        <p:spPr>
          <a:xfrm>
            <a:off x="1062578" y="4295417"/>
            <a:ext cx="1440160" cy="576065"/>
          </a:xfrm>
          <a:prstGeom prst="ellipse">
            <a:avLst/>
          </a:prstGeom>
          <a:noFill/>
          <a:ln>
            <a:solidFill>
              <a:srgbClr val="FFAFAF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內容版面配置區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25112"/>
          </a:xfrm>
        </p:spPr>
        <p:txBody>
          <a:bodyPr>
            <a:normAutofit/>
          </a:bodyPr>
          <a:lstStyle/>
          <a:p>
            <a:r>
              <a:rPr lang="en-US" altLang="zh-TW" sz="2200" dirty="0" smtClean="0">
                <a:latin typeface="Times New Roman" pitchFamily="18" charset="0"/>
                <a:cs typeface="Times New Roman" pitchFamily="18" charset="0"/>
              </a:rPr>
              <a:t>Concept of reconfigurable multi-resolution profiling (RMP)</a:t>
            </a:r>
          </a:p>
        </p:txBody>
      </p:sp>
      <p:cxnSp>
        <p:nvCxnSpPr>
          <p:cNvPr id="8" name="直線接點 7"/>
          <p:cNvCxnSpPr/>
          <p:nvPr/>
        </p:nvCxnSpPr>
        <p:spPr>
          <a:xfrm>
            <a:off x="1782658" y="3643283"/>
            <a:ext cx="0" cy="698016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直線接點 77"/>
          <p:cNvCxnSpPr/>
          <p:nvPr/>
        </p:nvCxnSpPr>
        <p:spPr>
          <a:xfrm>
            <a:off x="1782658" y="4799473"/>
            <a:ext cx="0" cy="698016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直線接點 78"/>
          <p:cNvCxnSpPr/>
          <p:nvPr/>
        </p:nvCxnSpPr>
        <p:spPr>
          <a:xfrm>
            <a:off x="3744876" y="3735353"/>
            <a:ext cx="0" cy="624267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直線接點 79"/>
          <p:cNvCxnSpPr/>
          <p:nvPr/>
        </p:nvCxnSpPr>
        <p:spPr>
          <a:xfrm>
            <a:off x="3726874" y="4751270"/>
            <a:ext cx="0" cy="624267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直線接點 80"/>
          <p:cNvCxnSpPr/>
          <p:nvPr/>
        </p:nvCxnSpPr>
        <p:spPr>
          <a:xfrm>
            <a:off x="7211973" y="3962262"/>
            <a:ext cx="0" cy="497704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直線接點 81"/>
          <p:cNvCxnSpPr/>
          <p:nvPr/>
        </p:nvCxnSpPr>
        <p:spPr>
          <a:xfrm>
            <a:off x="7219262" y="4743143"/>
            <a:ext cx="0" cy="416371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橢圓 22"/>
          <p:cNvSpPr/>
          <p:nvPr/>
        </p:nvSpPr>
        <p:spPr>
          <a:xfrm>
            <a:off x="1062578" y="4302387"/>
            <a:ext cx="1440160" cy="5760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411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2"/>
    </mc:Choice>
    <mc:Fallback xmlns="">
      <p:transition spd="slow" advTm="24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75486E-6 L 0.21268 -0.0044 " pathEditMode="fixed" rAng="0" ptsTypes="AA">
                                      <p:cBhvr>
                                        <p:cTn id="7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-23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68 -0.00555 L 0.40955 -0.00555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44" y="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955 -0.00115 L 0.59844 -0.00115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0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0" grpId="0" animBg="1"/>
      <p:bldP spid="11" grpId="0"/>
      <p:bldP spid="13" grpId="0" animBg="1"/>
      <p:bldP spid="14" grpId="0"/>
      <p:bldP spid="15" grpId="0"/>
      <p:bldP spid="16" grpId="0" animBg="1"/>
      <p:bldP spid="17" grpId="0" animBg="1"/>
      <p:bldP spid="19" grpId="0"/>
      <p:bldP spid="20" grpId="0" animBg="1"/>
      <p:bldP spid="21" grpId="0"/>
      <p:bldP spid="24" grpId="0" animBg="1"/>
      <p:bldP spid="25" grpId="0"/>
      <p:bldP spid="28" grpId="0"/>
      <p:bldP spid="29" grpId="0" animBg="1"/>
      <p:bldP spid="29" grpId="1" animBg="1"/>
      <p:bldP spid="30" grpId="0" animBg="1"/>
      <p:bldP spid="32" grpId="0"/>
      <p:bldP spid="38" grpId="0"/>
      <p:bldP spid="39" grpId="0" animBg="1"/>
      <p:bldP spid="40" grpId="0"/>
      <p:bldP spid="41" grpId="0" animBg="1"/>
      <p:bldP spid="42" grpId="0" animBg="1"/>
      <p:bldP spid="44" grpId="0"/>
      <p:bldP spid="45" grpId="0" animBg="1"/>
      <p:bldP spid="46" grpId="0"/>
      <p:bldP spid="50" grpId="0"/>
      <p:bldP spid="51" grpId="0" animBg="1"/>
      <p:bldP spid="52" grpId="0"/>
      <p:bldP spid="54" grpId="0"/>
      <p:bldP spid="55" grpId="0"/>
      <p:bldP spid="56" grpId="0"/>
      <p:bldP spid="57" grpId="0"/>
      <p:bldP spid="69" grpId="0" animBg="1"/>
      <p:bldP spid="70" grpId="0" animBg="1"/>
      <p:bldP spid="71" grpId="0" animBg="1"/>
      <p:bldP spid="23" grpId="0" animBg="1"/>
      <p:bldP spid="23" grpId="1" animBg="1"/>
      <p:bldP spid="23" grpId="2" animBg="1"/>
      <p:bldP spid="23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96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Times New Roman" pitchFamily="18" charset="0"/>
                <a:cs typeface="Times New Roman" pitchFamily="18" charset="0"/>
              </a:rPr>
              <a:t>Architecture of RMP</a:t>
            </a:r>
            <a:endParaRPr lang="zh-TW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9FDF0-1C2C-4B77-A485-C42B7DA6F6FC}" type="slidenum">
              <a:rPr lang="zh-TW" altLang="en-US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868144" y="3064858"/>
            <a:ext cx="224795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Instrumentation ranges analyzer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6663331" y="4154332"/>
            <a:ext cx="524160" cy="646331"/>
            <a:chOff x="2239" y="898"/>
            <a:chExt cx="568" cy="762"/>
          </a:xfrm>
        </p:grpSpPr>
        <p:pic>
          <p:nvPicPr>
            <p:cNvPr id="11" name="Picture 150" descr="Document_Document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" y="898"/>
              <a:ext cx="41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51" descr="Document_Document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6" y="943"/>
              <a:ext cx="41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52" descr="Document_Document0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9" y="988"/>
              <a:ext cx="41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文字方塊 13"/>
          <p:cNvSpPr txBox="1"/>
          <p:nvPr/>
        </p:nvSpPr>
        <p:spPr>
          <a:xfrm>
            <a:off x="5724128" y="4771046"/>
            <a:ext cx="270916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Source code with profiling resolutions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53" descr="Document_Document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502" y="1545104"/>
            <a:ext cx="310905" cy="42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467545" y="1279793"/>
            <a:ext cx="4968552" cy="1040849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3242554" y="1853178"/>
            <a:ext cx="96940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Filter Rules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4283968" y="1854008"/>
            <a:ext cx="96915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025132" y="3654896"/>
            <a:ext cx="2338955" cy="1761805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5868144" y="3590036"/>
            <a:ext cx="224794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The probes inserter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9551" y="3520753"/>
            <a:ext cx="4939753" cy="3312368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611560" y="3501008"/>
            <a:ext cx="1875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Target system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727227" y="2527765"/>
            <a:ext cx="2592288" cy="252028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直線單箭頭接點 32"/>
          <p:cNvCxnSpPr/>
          <p:nvPr/>
        </p:nvCxnSpPr>
        <p:spPr>
          <a:xfrm>
            <a:off x="8028384" y="2348880"/>
            <a:ext cx="0" cy="7007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線單箭頭接點 33"/>
          <p:cNvCxnSpPr/>
          <p:nvPr/>
        </p:nvCxnSpPr>
        <p:spPr>
          <a:xfrm>
            <a:off x="6951363" y="3357865"/>
            <a:ext cx="0" cy="2906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線單箭頭接點 35"/>
          <p:cNvCxnSpPr/>
          <p:nvPr/>
        </p:nvCxnSpPr>
        <p:spPr>
          <a:xfrm>
            <a:off x="6951363" y="3861921"/>
            <a:ext cx="0" cy="2906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文字方塊 4"/>
          <p:cNvSpPr txBox="1"/>
          <p:nvPr/>
        </p:nvSpPr>
        <p:spPr>
          <a:xfrm>
            <a:off x="6764380" y="1971635"/>
            <a:ext cx="93420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Application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5479305" y="5960313"/>
            <a:ext cx="139695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Compile &amp; install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2" name="Picture 143" descr="cod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8369A"/>
              </a:clrFrom>
              <a:clrTo>
                <a:srgbClr val="08369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013" y="5608985"/>
            <a:ext cx="561027" cy="55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文字方塊 44"/>
          <p:cNvSpPr txBox="1"/>
          <p:nvPr/>
        </p:nvSpPr>
        <p:spPr>
          <a:xfrm>
            <a:off x="3275857" y="4600874"/>
            <a:ext cx="168799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Probes status checker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3275856" y="3880793"/>
            <a:ext cx="1687997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Logging time function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3275856" y="4967459"/>
            <a:ext cx="168799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Caller filter list manager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1224260" y="3012746"/>
            <a:ext cx="169799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Proportion of the time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907705" y="1612658"/>
            <a:ext cx="3417676" cy="592206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直線單箭頭接點 53"/>
          <p:cNvCxnSpPr/>
          <p:nvPr/>
        </p:nvCxnSpPr>
        <p:spPr>
          <a:xfrm>
            <a:off x="4715118" y="2204864"/>
            <a:ext cx="0" cy="147990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文字方塊 55"/>
          <p:cNvSpPr txBox="1"/>
          <p:nvPr/>
        </p:nvSpPr>
        <p:spPr>
          <a:xfrm>
            <a:off x="3348762" y="2391271"/>
            <a:ext cx="14392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Set profiling resolutions and area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45768" y="3880793"/>
            <a:ext cx="2236746" cy="1259005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1085591" y="4251867"/>
            <a:ext cx="139817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Power table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文字方塊 61"/>
          <p:cNvSpPr txBox="1"/>
          <p:nvPr/>
        </p:nvSpPr>
        <p:spPr>
          <a:xfrm>
            <a:off x="1085591" y="4683914"/>
            <a:ext cx="139817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Estimation formula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文字方塊 62"/>
          <p:cNvSpPr txBox="1"/>
          <p:nvPr/>
        </p:nvSpPr>
        <p:spPr>
          <a:xfrm>
            <a:off x="2123728" y="1556792"/>
            <a:ext cx="175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Configuration module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6" name="肘形接點 65"/>
          <p:cNvCxnSpPr>
            <a:stCxn id="14" idx="2"/>
          </p:cNvCxnSpPr>
          <p:nvPr/>
        </p:nvCxnSpPr>
        <p:spPr>
          <a:xfrm rot="5400000">
            <a:off x="5374743" y="4677360"/>
            <a:ext cx="1333283" cy="2074652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文字方塊 66"/>
          <p:cNvSpPr txBox="1"/>
          <p:nvPr/>
        </p:nvSpPr>
        <p:spPr>
          <a:xfrm>
            <a:off x="2771801" y="5795392"/>
            <a:ext cx="129924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Trigger log events by probes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9" name="肘形接點 68"/>
          <p:cNvCxnSpPr>
            <a:stCxn id="25" idx="1"/>
            <a:endCxn id="16" idx="3"/>
          </p:cNvCxnSpPr>
          <p:nvPr/>
        </p:nvCxnSpPr>
        <p:spPr>
          <a:xfrm rot="10800000">
            <a:off x="5436098" y="1800218"/>
            <a:ext cx="432047" cy="1928318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文字方塊 74"/>
          <p:cNvSpPr txBox="1"/>
          <p:nvPr/>
        </p:nvSpPr>
        <p:spPr>
          <a:xfrm>
            <a:off x="5436096" y="1484784"/>
            <a:ext cx="122413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Give probes list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9" name="直線單箭頭接點 78"/>
          <p:cNvCxnSpPr/>
          <p:nvPr/>
        </p:nvCxnSpPr>
        <p:spPr>
          <a:xfrm flipV="1">
            <a:off x="1979712" y="3356992"/>
            <a:ext cx="0" cy="5388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文字方塊 79"/>
          <p:cNvSpPr txBox="1"/>
          <p:nvPr/>
        </p:nvSpPr>
        <p:spPr>
          <a:xfrm>
            <a:off x="2123728" y="3312000"/>
            <a:ext cx="108012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Give log data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507063" y="5542714"/>
            <a:ext cx="2674302" cy="1218399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文字方塊 85"/>
          <p:cNvSpPr txBox="1"/>
          <p:nvPr/>
        </p:nvSpPr>
        <p:spPr>
          <a:xfrm>
            <a:off x="2486867" y="5517232"/>
            <a:ext cx="1328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Application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文字方塊 86"/>
          <p:cNvSpPr txBox="1"/>
          <p:nvPr/>
        </p:nvSpPr>
        <p:spPr>
          <a:xfrm>
            <a:off x="1336564" y="5897017"/>
            <a:ext cx="931180" cy="288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Battery info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8" name="直線單箭頭接點 87"/>
          <p:cNvCxnSpPr/>
          <p:nvPr/>
        </p:nvCxnSpPr>
        <p:spPr>
          <a:xfrm flipV="1">
            <a:off x="1766787" y="5152257"/>
            <a:ext cx="0" cy="74476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3138030" y="4374976"/>
            <a:ext cx="2115342" cy="945977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文字方塊 90"/>
          <p:cNvSpPr txBox="1"/>
          <p:nvPr/>
        </p:nvSpPr>
        <p:spPr>
          <a:xfrm>
            <a:off x="3100730" y="4376137"/>
            <a:ext cx="2194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Resolutions and area profiling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2" name="直線單箭頭接點 91"/>
          <p:cNvCxnSpPr/>
          <p:nvPr/>
        </p:nvCxnSpPr>
        <p:spPr>
          <a:xfrm flipV="1">
            <a:off x="4029389" y="4140666"/>
            <a:ext cx="0" cy="22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肘形接點 95"/>
          <p:cNvCxnSpPr>
            <a:endCxn id="97" idx="3"/>
          </p:cNvCxnSpPr>
          <p:nvPr/>
        </p:nvCxnSpPr>
        <p:spPr>
          <a:xfrm rot="16200000" flipV="1">
            <a:off x="2856616" y="3246840"/>
            <a:ext cx="629474" cy="247197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矩形 96"/>
          <p:cNvSpPr/>
          <p:nvPr/>
        </p:nvSpPr>
        <p:spPr>
          <a:xfrm>
            <a:off x="1080243" y="2738617"/>
            <a:ext cx="1967511" cy="634170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1619908" y="2303992"/>
            <a:ext cx="1548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The correlated results of time and energy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文字方塊 63"/>
          <p:cNvSpPr txBox="1"/>
          <p:nvPr/>
        </p:nvSpPr>
        <p:spPr>
          <a:xfrm>
            <a:off x="1979712" y="1856322"/>
            <a:ext cx="119302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Resolution filter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" name="Picture 153" descr="Document_Document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733" y="1539587"/>
            <a:ext cx="310905" cy="42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文字方塊 67"/>
          <p:cNvSpPr txBox="1"/>
          <p:nvPr/>
        </p:nvSpPr>
        <p:spPr>
          <a:xfrm>
            <a:off x="7626574" y="1971635"/>
            <a:ext cx="90896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Framework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780656" y="1207785"/>
            <a:ext cx="1727743" cy="1141095"/>
          </a:xfrm>
          <a:prstGeom prst="rect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文字方塊 71"/>
          <p:cNvSpPr txBox="1"/>
          <p:nvPr/>
        </p:nvSpPr>
        <p:spPr>
          <a:xfrm>
            <a:off x="6750006" y="1207785"/>
            <a:ext cx="1758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ource code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文字方塊 76"/>
          <p:cNvSpPr txBox="1"/>
          <p:nvPr/>
        </p:nvSpPr>
        <p:spPr>
          <a:xfrm>
            <a:off x="2483768" y="6165304"/>
            <a:ext cx="1587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Framework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直線接點 36"/>
          <p:cNvCxnSpPr/>
          <p:nvPr/>
        </p:nvCxnSpPr>
        <p:spPr>
          <a:xfrm>
            <a:off x="2507063" y="6185049"/>
            <a:ext cx="26743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3" name="Picture 6" descr="database gree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240" y="6329065"/>
            <a:ext cx="362784" cy="414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4" name="直線單箭頭接點 83"/>
          <p:cNvCxnSpPr/>
          <p:nvPr/>
        </p:nvCxnSpPr>
        <p:spPr>
          <a:xfrm>
            <a:off x="4586786" y="6102008"/>
            <a:ext cx="0" cy="2343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文字方塊 88"/>
          <p:cNvSpPr txBox="1"/>
          <p:nvPr/>
        </p:nvSpPr>
        <p:spPr>
          <a:xfrm>
            <a:off x="4621289" y="6124074"/>
            <a:ext cx="45476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Call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3" name="肘形接點 92"/>
          <p:cNvCxnSpPr/>
          <p:nvPr/>
        </p:nvCxnSpPr>
        <p:spPr>
          <a:xfrm rot="16200000" flipV="1">
            <a:off x="3583507" y="5757579"/>
            <a:ext cx="1224136" cy="350883"/>
          </a:xfrm>
          <a:prstGeom prst="bentConnector3">
            <a:avLst>
              <a:gd name="adj1" fmla="val -445"/>
            </a:avLst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直線接點 93"/>
          <p:cNvCxnSpPr>
            <a:stCxn id="42" idx="1"/>
          </p:cNvCxnSpPr>
          <p:nvPr/>
        </p:nvCxnSpPr>
        <p:spPr>
          <a:xfrm flipH="1">
            <a:off x="4020133" y="5884639"/>
            <a:ext cx="35088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文字方塊 100"/>
          <p:cNvSpPr txBox="1"/>
          <p:nvPr/>
        </p:nvSpPr>
        <p:spPr>
          <a:xfrm>
            <a:off x="3211554" y="4123753"/>
            <a:ext cx="78438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Accepted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9" name="直線單箭頭接點 108"/>
          <p:cNvCxnSpPr/>
          <p:nvPr/>
        </p:nvCxnSpPr>
        <p:spPr>
          <a:xfrm flipH="1">
            <a:off x="5118222" y="5742859"/>
            <a:ext cx="186914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文字方塊 72"/>
          <p:cNvSpPr txBox="1"/>
          <p:nvPr/>
        </p:nvSpPr>
        <p:spPr>
          <a:xfrm>
            <a:off x="1348548" y="5464969"/>
            <a:ext cx="48714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IPC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文字方塊 73"/>
          <p:cNvSpPr txBox="1"/>
          <p:nvPr/>
        </p:nvSpPr>
        <p:spPr>
          <a:xfrm>
            <a:off x="539552" y="1854008"/>
            <a:ext cx="127815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latin typeface="Times New Roman" pitchFamily="18" charset="0"/>
                <a:cs typeface="Times New Roman" pitchFamily="18" charset="0"/>
              </a:rPr>
              <a:t>Display interface</a:t>
            </a:r>
            <a:endParaRPr lang="zh-TW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橢圓 5"/>
          <p:cNvSpPr/>
          <p:nvPr/>
        </p:nvSpPr>
        <p:spPr>
          <a:xfrm>
            <a:off x="539552" y="1207785"/>
            <a:ext cx="1512168" cy="34900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5" name="直線單箭頭接點 94"/>
          <p:cNvCxnSpPr/>
          <p:nvPr/>
        </p:nvCxnSpPr>
        <p:spPr>
          <a:xfrm flipV="1">
            <a:off x="1584300" y="2276872"/>
            <a:ext cx="0" cy="43204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文字方塊 16"/>
          <p:cNvSpPr txBox="1"/>
          <p:nvPr/>
        </p:nvSpPr>
        <p:spPr>
          <a:xfrm>
            <a:off x="539552" y="1196752"/>
            <a:ext cx="2660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Control &amp; display component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橢圓 75"/>
          <p:cNvSpPr/>
          <p:nvPr/>
        </p:nvSpPr>
        <p:spPr>
          <a:xfrm>
            <a:off x="5626342" y="2502861"/>
            <a:ext cx="1512168" cy="34900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0" name="文字方塊 29"/>
          <p:cNvSpPr txBox="1"/>
          <p:nvPr/>
        </p:nvSpPr>
        <p:spPr>
          <a:xfrm>
            <a:off x="5727227" y="2519159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Instrumentation component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橢圓 77"/>
          <p:cNvSpPr/>
          <p:nvPr/>
        </p:nvSpPr>
        <p:spPr>
          <a:xfrm>
            <a:off x="2985080" y="3588999"/>
            <a:ext cx="1298888" cy="34900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1" name="文字方塊 20"/>
          <p:cNvSpPr txBox="1"/>
          <p:nvPr/>
        </p:nvSpPr>
        <p:spPr>
          <a:xfrm>
            <a:off x="2987823" y="3592761"/>
            <a:ext cx="2160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Time profiling component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橢圓 81"/>
          <p:cNvSpPr/>
          <p:nvPr/>
        </p:nvSpPr>
        <p:spPr>
          <a:xfrm>
            <a:off x="611560" y="3850305"/>
            <a:ext cx="1381114" cy="34900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0" name="文字方塊 59"/>
          <p:cNvSpPr txBox="1"/>
          <p:nvPr/>
        </p:nvSpPr>
        <p:spPr>
          <a:xfrm>
            <a:off x="611560" y="3861048"/>
            <a:ext cx="24041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 smtClean="0">
                <a:latin typeface="Times New Roman" pitchFamily="18" charset="0"/>
                <a:cs typeface="Times New Roman" pitchFamily="18" charset="0"/>
              </a:rPr>
              <a:t>Energy profiling component</a:t>
            </a:r>
            <a:endParaRPr lang="zh-TW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橢圓 98"/>
          <p:cNvSpPr/>
          <p:nvPr/>
        </p:nvSpPr>
        <p:spPr>
          <a:xfrm>
            <a:off x="1010703" y="2669638"/>
            <a:ext cx="1257041" cy="34900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8" name="文字方塊 97"/>
          <p:cNvSpPr txBox="1"/>
          <p:nvPr/>
        </p:nvSpPr>
        <p:spPr>
          <a:xfrm>
            <a:off x="1043608" y="2708920"/>
            <a:ext cx="2052860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 smtClean="0">
                <a:latin typeface="Times New Roman" pitchFamily="18" charset="0"/>
                <a:cs typeface="Times New Roman" pitchFamily="18" charset="0"/>
              </a:rPr>
              <a:t>Logs correlation component</a:t>
            </a:r>
            <a:endParaRPr lang="zh-TW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728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555"/>
    </mc:Choice>
    <mc:Fallback xmlns="">
      <p:transition spd="slow" advTm="895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6" grpId="0" animBg="1"/>
      <p:bldP spid="78" grpId="0" animBg="1"/>
      <p:bldP spid="82" grpId="0" animBg="1"/>
      <p:bldP spid="9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|0.3|0.2|0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4|0.1|0.1|0.1|0.1|0.1|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5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7.6|0.4|23|23.9|4.8|6.8|2.7|0.8|0.7|13.5|1.4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8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都會">
  <a:themeElements>
    <a:clrScheme name="都會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都會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都會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29362</TotalTime>
  <Words>2961</Words>
  <Application>Microsoft Office PowerPoint</Application>
  <PresentationFormat>如螢幕大小 (4:3)</PresentationFormat>
  <Paragraphs>797</Paragraphs>
  <Slides>36</Slides>
  <Notes>24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36</vt:i4>
      </vt:variant>
    </vt:vector>
  </HeadingPairs>
  <TitlesOfParts>
    <vt:vector size="37" baseType="lpstr">
      <vt:lpstr>都會</vt:lpstr>
      <vt:lpstr>Reconfiguring Resolutions in Profiling Time and Energy on Android Applications</vt:lpstr>
      <vt:lpstr>Outline</vt:lpstr>
      <vt:lpstr>Motivations (1/2)</vt:lpstr>
      <vt:lpstr>Motivations (2/2)</vt:lpstr>
      <vt:lpstr>Relative Work and Tools— Time &amp; Energy Profiling</vt:lpstr>
      <vt:lpstr>Problem Statement – Definition</vt:lpstr>
      <vt:lpstr>Problem Statement</vt:lpstr>
      <vt:lpstr>Reconfigurable Multi-Resolution Profiling Approach</vt:lpstr>
      <vt:lpstr>Architecture of RMP</vt:lpstr>
      <vt:lpstr>Instrumentation Component – Automation Scripts (1/2)</vt:lpstr>
      <vt:lpstr>Instrumentation Component – Probes (2/2)</vt:lpstr>
      <vt:lpstr>Control &amp; Display Component – Resolution Filter &amp; Filtering Rules (1/2)</vt:lpstr>
      <vt:lpstr>Control &amp; Display Component – Caller Filter (2/2)</vt:lpstr>
      <vt:lpstr>Time and Energy Profiling Components</vt:lpstr>
      <vt:lpstr>Logs Correlation Component – Proportion of The Time</vt:lpstr>
      <vt:lpstr>Evaluation</vt:lpstr>
      <vt:lpstr>Testbed</vt:lpstr>
      <vt:lpstr>Browsing Scenario</vt:lpstr>
      <vt:lpstr>Overhead of RMP at Each Resolution (1/3) – Execution Time</vt:lpstr>
      <vt:lpstr>Overhead of RMP at Each Resolution (2/3) – CPU Loading</vt:lpstr>
      <vt:lpstr>Overhead of RMP at Each Resolution (3/3) – Used Memory</vt:lpstr>
      <vt:lpstr>Time Accuracy of RMP (1/3)</vt:lpstr>
      <vt:lpstr>Time Accuracy of RMP (2/3)</vt:lpstr>
      <vt:lpstr>Time Accuracy of RMP (3/3)</vt:lpstr>
      <vt:lpstr>Compare with Debug Class + Traceview (1/2)</vt:lpstr>
      <vt:lpstr>Compare with Debug Class + Traceview (2/2) – Overhead</vt:lpstr>
      <vt:lpstr>Case Study： Observations of Browsing (1/2)</vt:lpstr>
      <vt:lpstr>Case Study：Observations of Browsing (2/2)</vt:lpstr>
      <vt:lpstr>Time Accuracy of RMP at Different Log Space Size (1/3)</vt:lpstr>
      <vt:lpstr>Time Accuracy of RMP at Different Log Space Size (2/3)</vt:lpstr>
      <vt:lpstr>Time Accuracy of RMP at Different Log Space Size (3/3)</vt:lpstr>
      <vt:lpstr>Conclusions &amp; Future works (1/2)</vt:lpstr>
      <vt:lpstr>Conclusions &amp; Future works (2/2)</vt:lpstr>
      <vt:lpstr>References (1/2)</vt:lpstr>
      <vt:lpstr>References (2/2)</vt:lpstr>
      <vt:lpstr>Thanks for your listening</vt:lpstr>
    </vt:vector>
  </TitlesOfParts>
  <Company>FDZone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Benchmarking Application on Android</dc:title>
  <dc:creator>ox01ox01</dc:creator>
  <cp:lastModifiedBy>Laider</cp:lastModifiedBy>
  <cp:revision>1479</cp:revision>
  <cp:lastPrinted>2011-06-01T07:58:17Z</cp:lastPrinted>
  <dcterms:created xsi:type="dcterms:W3CDTF">2010-07-07T11:52:55Z</dcterms:created>
  <dcterms:modified xsi:type="dcterms:W3CDTF">2011-06-22T04:12:36Z</dcterms:modified>
</cp:coreProperties>
</file>