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zh-TW"/>
    </a:defPPr>
    <a:lvl1pPr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66CC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FD4443E-F989-4FC4-A0C8-D5A2AF1F390B}" styleName="深色樣式 1 - 輔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深色樣式 1 - 輔色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1" autoAdjust="0"/>
  </p:normalViewPr>
  <p:slideViewPr>
    <p:cSldViewPr snapToGrid="0">
      <p:cViewPr>
        <p:scale>
          <a:sx n="100" d="100"/>
          <a:sy n="100" d="100"/>
        </p:scale>
        <p:origin x="-1236" y="5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CFF43-792C-4280-A57D-15475B0D1CA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1066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47D63-AFAC-4386-A20F-E1E53A45CE5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194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AE14F-8066-4F8C-BF32-005E53BB9D8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7735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4C34B-EC7C-40EC-A372-F82B963C353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9204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3F45F-F9F5-403F-8DB1-8B56E94E09E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92976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CDDD9-04FF-4697-A9D2-0005BA0E784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851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DA598-3C50-4249-B06E-5276442489B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2037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C0D52-468B-4C0A-A8F4-74A6D7CD7C7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3121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1CD3E-A3C9-43F3-8D84-B7121F18249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8101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D8C42-51FE-4B84-B35A-C9FC33B7BD7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0564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DDFAB-B5DA-4B43-95C2-3DBD20533FC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4654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870" tIns="27935" rIns="55870" bIns="279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>
              <a:defRPr sz="900"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5870" tIns="27935" rIns="55870" bIns="27935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ea typeface="新細明體" charset="-120"/>
              </a:defRPr>
            </a:lvl1pPr>
          </a:lstStyle>
          <a:p>
            <a:pPr>
              <a:defRPr/>
            </a:pPr>
            <a:fld id="{50AB087D-3D0B-4421-93A7-F0E6E3539F2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2pPr>
      <a:lvl3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3pPr>
      <a:lvl4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4pPr>
      <a:lvl5pPr algn="ctr" defTabSz="558800" rtl="0" eaLnBrk="0" fontAlgn="base" hangingPunct="0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5pPr>
      <a:lvl6pPr marL="4572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6pPr>
      <a:lvl7pPr marL="9144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7pPr>
      <a:lvl8pPr marL="13716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8pPr>
      <a:lvl9pPr marL="1828800" algn="ctr" defTabSz="558800" rtl="0" fontAlgn="base">
        <a:spcBef>
          <a:spcPct val="0"/>
        </a:spcBef>
        <a:spcAft>
          <a:spcPct val="0"/>
        </a:spcAft>
        <a:defRPr kumimoji="1" sz="2700">
          <a:solidFill>
            <a:schemeClr val="tx2"/>
          </a:solidFill>
          <a:latin typeface="Arial" charset="0"/>
          <a:ea typeface="新細明體" pitchFamily="18" charset="-120"/>
        </a:defRPr>
      </a:lvl9pPr>
    </p:titleStyle>
    <p:bodyStyle>
      <a:lvl1pPr marL="209550" indent="-20955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74625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2pPr>
      <a:lvl3pPr marL="698500" indent="-139700" algn="l" defTabSz="558800" rtl="0" eaLnBrk="0" fontAlgn="base" hangingPunct="0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977900" indent="-139700" algn="l" defTabSz="558800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257300" indent="-139700" algn="l" defTabSz="558800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7145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1717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6289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3086100" indent="-139700" algn="l" defTabSz="558800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4450" y="368300"/>
            <a:ext cx="67373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558800">
              <a:defRPr/>
            </a:pPr>
            <a:r>
              <a:rPr lang="en-US" altLang="zh-TW" sz="2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Reconfiguring Resolutions in Profiling Time and Energy on Android Applications</a:t>
            </a:r>
            <a:endParaRPr lang="en-US" altLang="zh-TW" sz="2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711200" y="1219200"/>
            <a:ext cx="2616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TW" sz="2000" dirty="0">
                <a:latin typeface="Times New Roman" pitchFamily="18" charset="0"/>
                <a:ea typeface="標楷體" pitchFamily="65" charset="-120"/>
              </a:rPr>
              <a:t>Student: </a:t>
            </a:r>
            <a:r>
              <a:rPr lang="en-US" altLang="zh-TW" sz="2000" dirty="0" smtClean="0">
                <a:latin typeface="Times New Roman" pitchFamily="18" charset="0"/>
                <a:ea typeface="標楷體" pitchFamily="65" charset="-120"/>
              </a:rPr>
              <a:t>Yu-Sheng Lai</a:t>
            </a:r>
            <a:r>
              <a:rPr lang="en-US" altLang="zh-TW" sz="2000" dirty="0">
                <a:ea typeface="標楷體" pitchFamily="65" charset="-120"/>
              </a:rPr>
              <a:t/>
            </a:r>
            <a:br>
              <a:rPr lang="en-US" altLang="zh-TW" sz="2000" dirty="0">
                <a:ea typeface="標楷體" pitchFamily="65" charset="-120"/>
              </a:rPr>
            </a:br>
            <a:r>
              <a:rPr lang="zh-TW" altLang="en-US" sz="2000" dirty="0">
                <a:ea typeface="標楷體" pitchFamily="65" charset="-120"/>
              </a:rPr>
              <a:t>學生</a:t>
            </a:r>
            <a:r>
              <a:rPr lang="zh-TW" altLang="en-US" sz="2000" dirty="0" smtClean="0">
                <a:ea typeface="標楷體" pitchFamily="65" charset="-120"/>
              </a:rPr>
              <a:t>：賴育聖</a:t>
            </a:r>
            <a:endParaRPr lang="zh-TW" altLang="en-US" sz="2000" dirty="0">
              <a:ea typeface="標楷體" pitchFamily="65" charset="-120"/>
            </a:endParaRPr>
          </a:p>
        </p:txBody>
      </p:sp>
      <p:sp>
        <p:nvSpPr>
          <p:cNvPr id="1029" name="Text Box 9"/>
          <p:cNvSpPr txBox="1">
            <a:spLocks noChangeArrowheads="1"/>
          </p:cNvSpPr>
          <p:nvPr/>
        </p:nvSpPr>
        <p:spPr bwMode="auto">
          <a:xfrm>
            <a:off x="3594100" y="1219200"/>
            <a:ext cx="2603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TW" sz="2000">
                <a:latin typeface="Times New Roman" pitchFamily="18" charset="0"/>
                <a:ea typeface="標楷體" pitchFamily="65" charset="-120"/>
              </a:rPr>
              <a:t>Advisor: Ying-Dar Lin</a:t>
            </a:r>
            <a:br>
              <a:rPr lang="en-US" altLang="zh-TW" sz="2000">
                <a:latin typeface="Times New Roman" pitchFamily="18" charset="0"/>
                <a:ea typeface="標楷體" pitchFamily="65" charset="-120"/>
              </a:rPr>
            </a:br>
            <a:r>
              <a:rPr lang="zh-TW" altLang="en-US" sz="2000">
                <a:ea typeface="標楷體" pitchFamily="65" charset="-120"/>
              </a:rPr>
              <a:t>指導教授：林盈達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sp>
        <p:nvSpPr>
          <p:cNvPr id="1032" name="Rectangle 9"/>
          <p:cNvSpPr>
            <a:spLocks noChangeArrowheads="1"/>
          </p:cNvSpPr>
          <p:nvPr/>
        </p:nvSpPr>
        <p:spPr bwMode="auto">
          <a:xfrm>
            <a:off x="0" y="0"/>
            <a:ext cx="6858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sp>
        <p:nvSpPr>
          <p:cNvPr id="1083" name="Text Box 97"/>
          <p:cNvSpPr txBox="1">
            <a:spLocks noChangeArrowheads="1"/>
          </p:cNvSpPr>
          <p:nvPr/>
        </p:nvSpPr>
        <p:spPr bwMode="auto">
          <a:xfrm>
            <a:off x="2608548" y="6464300"/>
            <a:ext cx="170627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defTabSz="558800" eaLnBrk="0" hangingPunct="0"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algn="ctr" defTabSz="5588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Architecture of RMP</a:t>
            </a:r>
            <a:endParaRPr lang="en-US" altLang="zh-TW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" name="矩形 20"/>
          <p:cNvSpPr>
            <a:spLocks noChangeArrowheads="1"/>
          </p:cNvSpPr>
          <p:nvPr/>
        </p:nvSpPr>
        <p:spPr bwMode="auto">
          <a:xfrm>
            <a:off x="524783" y="9476218"/>
            <a:ext cx="30091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TW" sz="1400" dirty="0">
                <a:latin typeface="Times New Roman" pitchFamily="18" charset="0"/>
                <a:cs typeface="Times New Roman" pitchFamily="18" charset="0"/>
              </a:rPr>
              <a:t>Error ratio 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comparison of four methods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7" name="矩形 22"/>
          <p:cNvSpPr>
            <a:spLocks noChangeArrowheads="1"/>
          </p:cNvSpPr>
          <p:nvPr/>
        </p:nvSpPr>
        <p:spPr bwMode="auto">
          <a:xfrm>
            <a:off x="4144962" y="9422559"/>
            <a:ext cx="2533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Bottlenecks of Android browser</a:t>
            </a:r>
          </a:p>
          <a:p>
            <a:r>
              <a:rPr lang="en-US" altLang="zh-TW" sz="1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TW" sz="1400" dirty="0" smtClean="0">
                <a:latin typeface="Times New Roman" pitchFamily="18" charset="0"/>
                <a:cs typeface="Times New Roman" pitchFamily="18" charset="0"/>
              </a:rPr>
              <a:t>according to the RMP’s results)</a:t>
            </a:r>
            <a:endParaRPr lang="zh-TW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275669"/>
              </p:ext>
            </p:extLst>
          </p:nvPr>
        </p:nvGraphicFramePr>
        <p:xfrm>
          <a:off x="64419" y="8037745"/>
          <a:ext cx="3917031" cy="14491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2881"/>
                <a:gridCol w="714375"/>
                <a:gridCol w="647700"/>
                <a:gridCol w="695325"/>
                <a:gridCol w="666750"/>
              </a:tblGrid>
              <a:tr h="241528">
                <a:tc>
                  <a:txBody>
                    <a:bodyPr/>
                    <a:lstStyle/>
                    <a:p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onPause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addObserver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resetLockcon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buildTitleUrl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8">
                <a:tc>
                  <a:txBody>
                    <a:bodyPr/>
                    <a:lstStyle/>
                    <a:p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System.nanotime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14.518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1.221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1.312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1.068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8"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Debug class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8.25 (</a:t>
                      </a:r>
                      <a:r>
                        <a:rPr lang="en-US" altLang="zh-TW" sz="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2.417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2.099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4.061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8"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Error rate of debug class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43.17 %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97.95 %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59.98 %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280.24%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8"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RMP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15.562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1.167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1.282 (</a:t>
                      </a:r>
                      <a:r>
                        <a:rPr lang="en-US" altLang="zh-TW" sz="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1.177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altLang="zh-TW" sz="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ms</a:t>
                      </a:r>
                      <a:r>
                        <a:rPr lang="en-US" altLang="zh-TW" sz="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528"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Error rate of RMP</a:t>
                      </a:r>
                      <a:endParaRPr lang="zh-TW" altLang="en-US" sz="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7.19%</a:t>
                      </a:r>
                      <a:endParaRPr lang="zh-TW" altLang="en-US" sz="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0.04 %</a:t>
                      </a:r>
                      <a:endParaRPr lang="zh-TW" altLang="en-US" sz="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2.29 %</a:t>
                      </a:r>
                      <a:endParaRPr lang="zh-TW" altLang="en-US" sz="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10.21%</a:t>
                      </a:r>
                      <a:endParaRPr lang="zh-TW" altLang="en-US" sz="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4" name="圖片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5389" y="8038800"/>
            <a:ext cx="2375911" cy="145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字方塊 2"/>
          <p:cNvSpPr txBox="1"/>
          <p:nvPr/>
        </p:nvSpPr>
        <p:spPr>
          <a:xfrm>
            <a:off x="582440" y="1857375"/>
            <a:ext cx="569311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558800">
              <a:defRPr/>
            </a:pPr>
            <a:r>
              <a:rPr lang="en-US" altLang="zh-TW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Design Objectives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</a:t>
            </a: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To design the profiling tool for execution time and energy consumption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To profile application bottlenecks using limited log 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space on embedded system</a:t>
            </a:r>
          </a:p>
          <a:p>
            <a:pPr algn="l" defTabSz="558800">
              <a:defRPr/>
            </a:pPr>
            <a:r>
              <a:rPr lang="en-US" altLang="zh-TW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Reconfigurable multi-resolution profiling (RMP) </a:t>
            </a:r>
            <a:r>
              <a:rPr lang="en-US" altLang="zh-TW" sz="1600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approach</a:t>
            </a:r>
            <a:endParaRPr lang="en-US" altLang="zh-TW" sz="16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pic>
        <p:nvPicPr>
          <p:cNvPr id="26" name="圖片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45680" y="3481508"/>
            <a:ext cx="4281487" cy="300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直線圖說文字 1 10"/>
          <p:cNvSpPr/>
          <p:nvPr/>
        </p:nvSpPr>
        <p:spPr bwMode="auto">
          <a:xfrm>
            <a:off x="2551399" y="3081457"/>
            <a:ext cx="1953926" cy="528518"/>
          </a:xfrm>
          <a:prstGeom prst="borderCallout1">
            <a:avLst>
              <a:gd name="adj1" fmla="val 102972"/>
              <a:gd name="adj2" fmla="val 37092"/>
              <a:gd name="adj3" fmla="val 126503"/>
              <a:gd name="adj4" fmla="val 19892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558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Control the profiling resolutions and area to filter</a:t>
            </a:r>
            <a:r>
              <a:rPr kumimoji="1" lang="en-US" altLang="zh-TW" sz="1000" b="0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 out useless log data for </a:t>
            </a: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saving the log size</a:t>
            </a:r>
            <a:endParaRPr kumimoji="1" lang="zh-TW" altLang="en-US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28" name="直線圖說文字 1 27"/>
          <p:cNvSpPr/>
          <p:nvPr/>
        </p:nvSpPr>
        <p:spPr bwMode="auto">
          <a:xfrm>
            <a:off x="44450" y="5667143"/>
            <a:ext cx="1631951" cy="528518"/>
          </a:xfrm>
          <a:prstGeom prst="borderCallout1">
            <a:avLst>
              <a:gd name="adj1" fmla="val -1556"/>
              <a:gd name="adj2" fmla="val 97792"/>
              <a:gd name="adj3" fmla="val -69938"/>
              <a:gd name="adj4" fmla="val 160554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558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Only record time results</a:t>
            </a:r>
            <a:r>
              <a:rPr kumimoji="1" lang="en-US" altLang="zh-TW" sz="1000" b="0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 of selected profiling resolutions and area</a:t>
            </a:r>
            <a:endParaRPr kumimoji="1" lang="zh-TW" altLang="en-US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29" name="直線圖說文字 1 28"/>
          <p:cNvSpPr/>
          <p:nvPr/>
        </p:nvSpPr>
        <p:spPr bwMode="auto">
          <a:xfrm>
            <a:off x="4821237" y="5687847"/>
            <a:ext cx="1866900" cy="679735"/>
          </a:xfrm>
          <a:prstGeom prst="borderCallout1">
            <a:avLst>
              <a:gd name="adj1" fmla="val -3358"/>
              <a:gd name="adj2" fmla="val 23668"/>
              <a:gd name="adj3" fmla="val -102984"/>
              <a:gd name="adj4" fmla="val 3124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558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10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  <a:ea typeface="新細明體" pitchFamily="18" charset="-120"/>
              </a:rPr>
              <a:t>Instrument all profiling code at first to avoid recompiling when we reconfigure profiling resolutions and area</a:t>
            </a:r>
            <a:endParaRPr kumimoji="1" lang="zh-TW" altLang="en-US" sz="10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  <a:ea typeface="新細明體" pitchFamily="18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95324" y="6754935"/>
            <a:ext cx="258127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558800">
              <a:defRPr/>
            </a:pPr>
            <a:r>
              <a:rPr lang="en-US" altLang="zh-TW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Profiling overhead of RMP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CPU loading: 5%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Memory: below 6.53</a:t>
            </a: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%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400" b="1" dirty="0" smtClean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Log size is smaller than debug class of Android by 25 times</a:t>
            </a:r>
          </a:p>
          <a:p>
            <a:pPr algn="l" defTabSz="558800">
              <a:buFontTx/>
              <a:buChar char="•"/>
              <a:defRPr/>
            </a:pPr>
            <a:endParaRPr lang="en-US" altLang="zh-TW" sz="1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3775074" y="6754935"/>
            <a:ext cx="2581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558800">
              <a:defRPr/>
            </a:pPr>
            <a:r>
              <a:rPr lang="en-US" altLang="zh-TW" sz="16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Accuracy of RMP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6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</a:t>
            </a: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Error ratios of profiling results are below 10.21%</a:t>
            </a:r>
          </a:p>
          <a:p>
            <a:pPr algn="l" defTabSz="558800">
              <a:buFontTx/>
              <a:buChar char="•"/>
              <a:defRPr/>
            </a:pPr>
            <a:r>
              <a:rPr lang="en-US" altLang="zh-TW" sz="1400" b="1" dirty="0">
                <a:solidFill>
                  <a:srgbClr val="99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新細明體" pitchFamily="18" charset="-120"/>
              </a:rPr>
              <a:t> More accurate than debug class of Android by 24 times</a:t>
            </a:r>
          </a:p>
          <a:p>
            <a:pPr algn="l" defTabSz="558800">
              <a:buFontTx/>
              <a:buChar char="•"/>
              <a:defRPr/>
            </a:pPr>
            <a:endParaRPr lang="en-US" altLang="zh-TW" sz="1400" b="1" dirty="0">
              <a:solidFill>
                <a:srgbClr val="99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18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5588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新細明體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249</Words>
  <Application>Microsoft Office PowerPoint</Application>
  <PresentationFormat>A4 紙張 (210x297 公釐)</PresentationFormat>
  <Paragraphs>50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預設簡報設計</vt:lpstr>
      <vt:lpstr>PowerPoint 簡報</vt:lpstr>
    </vt:vector>
  </TitlesOfParts>
  <Company>CIS, NCTU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Pachinko Lin</dc:creator>
  <cp:lastModifiedBy>Yu-Sheng Lai</cp:lastModifiedBy>
  <cp:revision>70</cp:revision>
  <dcterms:created xsi:type="dcterms:W3CDTF">2005-12-01T03:31:04Z</dcterms:created>
  <dcterms:modified xsi:type="dcterms:W3CDTF">2011-06-23T06:17:11Z</dcterms:modified>
</cp:coreProperties>
</file>