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46"/>
  </p:notesMasterIdLst>
  <p:sldIdLst>
    <p:sldId id="256" r:id="rId2"/>
    <p:sldId id="297" r:id="rId3"/>
    <p:sldId id="259" r:id="rId4"/>
    <p:sldId id="261" r:id="rId5"/>
    <p:sldId id="262" r:id="rId6"/>
    <p:sldId id="298" r:id="rId7"/>
    <p:sldId id="274" r:id="rId8"/>
    <p:sldId id="300" r:id="rId9"/>
    <p:sldId id="301" r:id="rId10"/>
    <p:sldId id="275" r:id="rId11"/>
    <p:sldId id="290" r:id="rId12"/>
    <p:sldId id="287" r:id="rId13"/>
    <p:sldId id="288" r:id="rId14"/>
    <p:sldId id="289" r:id="rId15"/>
    <p:sldId id="276" r:id="rId16"/>
    <p:sldId id="281" r:id="rId17"/>
    <p:sldId id="279" r:id="rId18"/>
    <p:sldId id="282" r:id="rId19"/>
    <p:sldId id="283" r:id="rId20"/>
    <p:sldId id="284" r:id="rId21"/>
    <p:sldId id="280" r:id="rId22"/>
    <p:sldId id="285" r:id="rId23"/>
    <p:sldId id="263" r:id="rId24"/>
    <p:sldId id="295" r:id="rId25"/>
    <p:sldId id="294" r:id="rId26"/>
    <p:sldId id="302" r:id="rId27"/>
    <p:sldId id="296" r:id="rId28"/>
    <p:sldId id="304" r:id="rId29"/>
    <p:sldId id="291" r:id="rId30"/>
    <p:sldId id="292" r:id="rId31"/>
    <p:sldId id="293" r:id="rId32"/>
    <p:sldId id="265" r:id="rId33"/>
    <p:sldId id="266" r:id="rId34"/>
    <p:sldId id="303" r:id="rId35"/>
    <p:sldId id="307" r:id="rId36"/>
    <p:sldId id="305" r:id="rId37"/>
    <p:sldId id="306" r:id="rId38"/>
    <p:sldId id="308" r:id="rId39"/>
    <p:sldId id="309" r:id="rId40"/>
    <p:sldId id="312" r:id="rId41"/>
    <p:sldId id="311" r:id="rId42"/>
    <p:sldId id="310" r:id="rId43"/>
    <p:sldId id="313" r:id="rId44"/>
    <p:sldId id="314" r:id="rId4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淺色樣式 3 - 輔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淺色樣式 3 - 輔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淺色樣式 3 - 輔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淺色樣式 3 - 輔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EC20E35-A176-4012-BC5E-935CFFF8708E}" styleName="中等深淺樣式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中等深淺樣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93D81CF-94F2-401A-BA57-92F5A7B2D0C5}" styleName="中等深淺樣式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965" autoAdjust="0"/>
    <p:restoredTop sz="94854" autoAdjust="0"/>
  </p:normalViewPr>
  <p:slideViewPr>
    <p:cSldViewPr>
      <p:cViewPr varScale="1">
        <p:scale>
          <a:sx n="70" d="100"/>
          <a:sy n="70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39B60-07A2-4BA1-96C2-94A6FE5A146F}" type="datetimeFigureOut">
              <a:rPr lang="zh-TW" altLang="en-US" smtClean="0"/>
              <a:t>2011/6/17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2A64E-6056-48B3-8DB2-2AD30303C8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2893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2A64E-6056-48B3-8DB2-2AD30303C8AB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0368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巨觀</a:t>
            </a:r>
            <a:r>
              <a:rPr lang="en-US" altLang="zh-TW" dirty="0" smtClean="0"/>
              <a:t>packet flow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2A64E-6056-48B3-8DB2-2AD30303C8AB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951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2A64E-6056-48B3-8DB2-2AD30303C8AB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18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2A64E-6056-48B3-8DB2-2AD30303C8AB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187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2A64E-6056-48B3-8DB2-2AD30303C8AB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18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2A64E-6056-48B3-8DB2-2AD30303C8AB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187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2A64E-6056-48B3-8DB2-2AD30303C8AB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18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2A64E-6056-48B3-8DB2-2AD30303C8AB}" type="slidenum">
              <a:rPr lang="zh-TW" altLang="en-US" smtClean="0"/>
              <a:t>39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45307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/>
          <p:nvPr/>
        </p:nvGrpSpPr>
        <p:grpSpPr>
          <a:xfrm>
            <a:off x="0" y="3268345"/>
            <a:ext cx="9144000" cy="146304"/>
            <a:chOff x="0" y="3268345"/>
            <a:chExt cx="9144000" cy="146304"/>
          </a:xfrm>
        </p:grpSpPr>
        <p:sp>
          <p:nvSpPr>
            <p:cNvPr id="13" name="Rectangle 1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9101F-4915-4014-B410-D5B94319D6E1}" type="datetime1">
              <a:rPr lang="zh-TW" altLang="en-US" smtClean="0"/>
              <a:t>2011/6/17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36411-CFD7-434E-A2AD-B30A20311C15}" type="datetime1">
              <a:rPr lang="zh-TW" altLang="en-US" smtClean="0"/>
              <a:t>2011/6/17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grpSp>
        <p:nvGrpSpPr>
          <p:cNvPr id="2" name="Group 7"/>
          <p:cNvGrpSpPr/>
          <p:nvPr/>
        </p:nvGrpSpPr>
        <p:grpSpPr>
          <a:xfrm flipH="1">
            <a:off x="0" y="1371600"/>
            <a:ext cx="9144000" cy="73152"/>
            <a:chOff x="0" y="3268345"/>
            <a:chExt cx="9144000" cy="146304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39712" y="6356350"/>
            <a:ext cx="1868424" cy="365125"/>
          </a:xfrm>
        </p:spPr>
        <p:txBody>
          <a:bodyPr/>
          <a:lstStyle/>
          <a:p>
            <a:fld id="{27EDC3BD-F8F6-41DF-B7D7-C1FDE4352BA5}" type="datetime1">
              <a:rPr lang="zh-TW" altLang="en-US" smtClean="0"/>
              <a:t>2011/6/17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7" name="Group 6"/>
          <p:cNvGrpSpPr/>
          <p:nvPr/>
        </p:nvGrpSpPr>
        <p:grpSpPr>
          <a:xfrm rot="5400000" flipH="1">
            <a:off x="3332988" y="3384804"/>
            <a:ext cx="6867144" cy="73152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10F25-4CD4-4F11-BE03-8774B49A0327}" type="datetime1">
              <a:rPr lang="zh-TW" altLang="en-US" smtClean="0"/>
              <a:t>2011/6/17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2" name="Group 13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F208-5F9C-42E5-BFAF-2E6083D49B17}" type="datetime1">
              <a:rPr lang="zh-TW" altLang="en-US" smtClean="0"/>
              <a:t>2011/6/17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7" name="Group 12"/>
          <p:cNvGrpSpPr/>
          <p:nvPr/>
        </p:nvGrpSpPr>
        <p:grpSpPr>
          <a:xfrm flipH="1">
            <a:off x="0" y="4228465"/>
            <a:ext cx="9144000" cy="146304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8B2AD-D938-4BFC-8959-5406FA9817D9}" type="datetime1">
              <a:rPr lang="zh-TW" altLang="en-US" smtClean="0"/>
              <a:t>2011/6/17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grpSp>
        <p:nvGrpSpPr>
          <p:cNvPr id="2" name="Group 14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86D54-9B3E-4859-A90C-93B89E4D7F59}" type="datetime1">
              <a:rPr lang="zh-TW" altLang="en-US" smtClean="0"/>
              <a:t>2011/6/17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grpSp>
        <p:nvGrpSpPr>
          <p:cNvPr id="2" name="Group 16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11EA7-2BFA-4A72-95B4-7A886388AD50}" type="datetime1">
              <a:rPr lang="zh-TW" altLang="en-US" smtClean="0"/>
              <a:t>2011/6/17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grpSp>
        <p:nvGrpSpPr>
          <p:cNvPr id="2" name="Group 12"/>
          <p:cNvGrpSpPr/>
          <p:nvPr/>
        </p:nvGrpSpPr>
        <p:grpSpPr>
          <a:xfrm flipH="1">
            <a:off x="0" y="1371600"/>
            <a:ext cx="9144000" cy="73152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6ACF1-2D38-46EC-B582-D00574568934}" type="datetime1">
              <a:rPr lang="zh-TW" altLang="en-US" smtClean="0"/>
              <a:t>2011/6/17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5" name="Group 10"/>
          <p:cNvGrpSpPr/>
          <p:nvPr/>
        </p:nvGrpSpPr>
        <p:grpSpPr>
          <a:xfrm>
            <a:off x="-9144" y="-18288"/>
            <a:ext cx="9144000" cy="146304"/>
            <a:chOff x="0" y="3268345"/>
            <a:chExt cx="9144000" cy="146304"/>
          </a:xfrm>
        </p:grpSpPr>
        <p:sp>
          <p:nvSpPr>
            <p:cNvPr id="12" name="Rectangle 11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9961C-15FE-401A-BE3C-F8DAA9D20401}" type="datetime1">
              <a:rPr lang="zh-TW" altLang="en-US" smtClean="0"/>
              <a:t>2011/6/17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8" name="Group 13"/>
          <p:cNvGrpSpPr/>
          <p:nvPr/>
        </p:nvGrpSpPr>
        <p:grpSpPr>
          <a:xfrm flipH="1">
            <a:off x="0" y="1143000"/>
            <a:ext cx="9144000" cy="73152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/>
          <a:lstStyle/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FE89F-1D1D-4CD8-8C4D-E9C77626E56A}" type="datetime1">
              <a:rPr lang="zh-TW" altLang="en-US" smtClean="0"/>
              <a:t>2011/6/17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3" name="Group 15"/>
          <p:cNvGrpSpPr/>
          <p:nvPr/>
        </p:nvGrpSpPr>
        <p:grpSpPr>
          <a:xfrm>
            <a:off x="-9144" y="-18288"/>
            <a:ext cx="9144000" cy="146304"/>
            <a:chOff x="0" y="3268345"/>
            <a:chExt cx="9144000" cy="14630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453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ysClr val="windowText" lastClr="000000"/>
                </a:solidFill>
              </a:defRPr>
            </a:lvl1pPr>
          </a:lstStyle>
          <a:p>
            <a:fld id="{4C3A278D-C59E-4A2F-B441-514506BCB7A8}" type="datetime1">
              <a:rPr lang="zh-TW" altLang="en-US" smtClean="0"/>
              <a:t>2011/6/17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ysClr val="windowText" lastClr="000000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024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ysClr val="windowText" lastClr="000000"/>
                </a:solidFill>
              </a:defRPr>
            </a:lvl1pPr>
          </a:lstStyle>
          <a:p>
            <a:fld id="{8387CE7E-4759-48F6-A95B-655968D1BDD1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ln>
            <a:noFill/>
          </a:ln>
          <a:solidFill>
            <a:srgbClr val="FFFFFF"/>
          </a:solidFill>
          <a:effectLst>
            <a:glow rad="101600">
              <a:schemeClr val="tx2"/>
            </a:glo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5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6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0" y="175260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Secure and Transparent Network Traffic Replay, Redirect, and Relay in a Dynamic Malware Analysis Environment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Student: </a:t>
            </a:r>
            <a:r>
              <a:rPr lang="en-US" altLang="zh-TW" dirty="0" err="1" smtClean="0"/>
              <a:t>Tzung</a:t>
            </a:r>
            <a:r>
              <a:rPr lang="en-US" altLang="zh-TW" dirty="0" smtClean="0"/>
              <a:t>-Bi Shih</a:t>
            </a:r>
          </a:p>
          <a:p>
            <a:r>
              <a:rPr lang="en-US" altLang="zh-TW" dirty="0" smtClean="0"/>
              <a:t>Advisor: Dr.  Ying-Dar Lin</a:t>
            </a:r>
          </a:p>
          <a:p>
            <a:r>
              <a:rPr lang="en-US" altLang="zh-TW" dirty="0" smtClean="0"/>
              <a:t>Date: 2011/06/03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609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16" y="1998892"/>
            <a:ext cx="8727164" cy="40944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10</a:t>
            </a:fld>
            <a:endParaRPr lang="zh-TW" altLang="en-US" dirty="0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Example Run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99592" y="5157192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#1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91858" y="3982930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#1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11185" y="5157192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#1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059832" y="5157192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#2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059832" y="5157192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#2</a:t>
            </a:r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24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66512E-6 L 0.07083 -0.17831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-8927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66512E-6 L 0.00659 -0.39847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" y="-19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-0.17831 L 0.11823 -0.33557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-78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3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42 -0.32516 L 0.44896 -0.32516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896 -0.32516 L 0.51979 -0.18871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682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82979E-6 L -0.10191 0.00347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04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1 0.00347 L -0.0941 0.1801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8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1.66512E-6 L 0.00035 -0.07331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7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0902 L 0.00018 -0.26364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6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0.0629 L -0.22812 -0.0629 " pathEditMode="relative" rAng="0" ptsTypes="AA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26364 L -0.22813 -0.26364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048 -0.0629 L -0.22031 0.02105 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8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813 -0.26365 L -0.22813 -0.39986 " pathEditMode="relative" rAng="0" ptsTypes="AA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3" grpId="2" animBg="1"/>
      <p:bldP spid="23" grpId="3" animBg="1"/>
      <p:bldP spid="23" grpId="4" animBg="1"/>
      <p:bldP spid="15" grpId="0" animBg="1"/>
      <p:bldP spid="15" grpId="1" animBg="1"/>
      <p:bldP spid="15" grpId="2" animBg="1"/>
      <p:bldP spid="15" grpId="3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7" grpId="3" animBg="1"/>
      <p:bldP spid="17" grpId="4" animBg="1"/>
      <p:bldP spid="18" grpId="0" animBg="1"/>
      <p:bldP spid="18" grpId="1" animBg="1"/>
      <p:bldP spid="18" grpId="2" animBg="1"/>
      <p:bldP spid="18" grpId="3" animBg="1"/>
      <p:bldP spid="18" grpId="4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16" y="1998892"/>
            <a:ext cx="8727164" cy="40944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11</a:t>
            </a:fld>
            <a:endParaRPr lang="zh-TW" altLang="en-US" dirty="0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Example Run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99592" y="5157192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#3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91858" y="3982930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#3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99592" y="5157192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#3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059832" y="5157192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#4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059832" y="5157192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#4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652120" y="3861048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#1</a:t>
            </a:r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081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66512E-6 L 0.07083 -0.17831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-8927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66512E-6 L 0.00659 -0.39847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" y="-19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-0.17831 L 0.11823 -0.33557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-78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3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42 -0.32516 L 0.44896 -0.32516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896 -0.32516 L 0.45677 -0.18871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682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82979E-6 L -0.10191 0.00347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04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1 0.00347 L -0.0941 0.1801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8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1.66512E-6 L 0.00035 -0.07331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7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0902 L 0.00018 -0.26364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6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0.0629 L -0.22812 -0.0629 " pathEditMode="relative" rAng="0" ptsTypes="AA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26364 L -0.22813 -0.26364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048 -0.0629 L -0.22031 0.02105 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8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813 -0.26365 L -0.22813 -0.39986 " pathEditMode="relative" rAng="0" ptsTypes="AA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3" grpId="2" animBg="1"/>
      <p:bldP spid="23" grpId="3" animBg="1"/>
      <p:bldP spid="23" grpId="4" animBg="1"/>
      <p:bldP spid="15" grpId="0" animBg="1"/>
      <p:bldP spid="15" grpId="1" animBg="1"/>
      <p:bldP spid="15" grpId="2" animBg="1"/>
      <p:bldP spid="15" grpId="3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7" grpId="3" animBg="1"/>
      <p:bldP spid="17" grpId="4" animBg="1"/>
      <p:bldP spid="18" grpId="0" animBg="1"/>
      <p:bldP spid="18" grpId="1" animBg="1"/>
      <p:bldP spid="18" grpId="2" animBg="1"/>
      <p:bldP spid="18" grpId="3" animBg="1"/>
      <p:bldP spid="18" grpId="4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16" y="1998892"/>
            <a:ext cx="8727164" cy="40944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12</a:t>
            </a:fld>
            <a:endParaRPr lang="zh-TW" altLang="en-US" dirty="0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Example Run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99592" y="5157192"/>
            <a:ext cx="57606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#1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91858" y="3982930"/>
            <a:ext cx="57606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#1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99592" y="5157192"/>
            <a:ext cx="57606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#1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059832" y="5157192"/>
            <a:ext cx="57606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#2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652120" y="3861048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#1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76056" y="3861048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#3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059832" y="5157192"/>
            <a:ext cx="57606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#2</a:t>
            </a:r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668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66512E-6 L 0.07083 -0.17831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-8927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66512E-6 L 0.00659 -0.39847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" y="-19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-0.17831 L 0.11823 -0.33557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-78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3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42 -0.32516 L 0.44896 -0.32516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896 -0.32516 L 0.51979 -0.14685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890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82979E-6 L -0.10191 0.00347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04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1 0.00347 L -0.0941 0.1801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8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1.66512E-6 L 0.00035 -0.07331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7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09158E-6 L -0.00781 -0.27128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-135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0.0629 L -0.22812 -0.0629 " pathEditMode="relative" rAng="0" ptsTypes="AA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27127 L -0.24392 -0.26226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6" y="4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048 -0.0629 L -0.22031 0.02105 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8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611 -0.26226 L -0.23611 -0.39847 " pathEditMode="relative" rAng="0" ptsTypes="AA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3" grpId="2" animBg="1"/>
      <p:bldP spid="23" grpId="3" animBg="1"/>
      <p:bldP spid="23" grpId="4" animBg="1"/>
      <p:bldP spid="15" grpId="0" animBg="1"/>
      <p:bldP spid="15" grpId="1" animBg="1"/>
      <p:bldP spid="15" grpId="2" animBg="1"/>
      <p:bldP spid="15" grpId="3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7" grpId="3" animBg="1"/>
      <p:bldP spid="17" grpId="4" animBg="1"/>
      <p:bldP spid="20" grpId="0" animBg="1"/>
      <p:bldP spid="20" grpId="1" animBg="1"/>
      <p:bldP spid="20" grpId="2" animBg="1"/>
      <p:bldP spid="20" grpId="3" animBg="1"/>
      <p:bldP spid="20" grpId="4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16" y="1998892"/>
            <a:ext cx="8727164" cy="40944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13</a:t>
            </a:fld>
            <a:endParaRPr lang="zh-TW" altLang="en-US" dirty="0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Example Run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99592" y="5157192"/>
            <a:ext cx="57606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#3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99592" y="5157192"/>
            <a:ext cx="57606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#3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91858" y="3982930"/>
            <a:ext cx="57606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#3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059832" y="5157192"/>
            <a:ext cx="57606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#4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652120" y="4149080"/>
            <a:ext cx="57606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#1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652120" y="3861048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#1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076056" y="3861048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#3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059832" y="5157192"/>
            <a:ext cx="57606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#4</a:t>
            </a:r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544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66512E-6 L 0.07083 -0.17831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-8927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66512E-6 L 0.00659 -0.39847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" y="-19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-0.17831 L 0.11823 -0.33557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-78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3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42 -0.32516 L 0.44896 -0.32516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896 -0.32516 L 0.45677 -0.14685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890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82979E-6 L -0.10191 0.00347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04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1 0.00347 L -0.0941 0.1801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8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1.66512E-6 L 0.00035 -0.07331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7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1.66512E-6 L 0.00035 -0.26226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0.0629 L -0.22812 -0.0629 " pathEditMode="relative" rAng="0" ptsTypes="AA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0.26226 L -0.24201 -0.26226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048 -0.0629 L -0.22031 0.02105 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8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611 -0.25324 L -0.23611 -0.39847 " pathEditMode="relative" rAng="0" ptsTypes="AA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3" grpId="2" animBg="1"/>
      <p:bldP spid="23" grpId="3" animBg="1"/>
      <p:bldP spid="23" grpId="4" animBg="1"/>
      <p:bldP spid="16" grpId="0" animBg="1"/>
      <p:bldP spid="16" grpId="1" animBg="1"/>
      <p:bldP spid="16" grpId="2" animBg="1"/>
      <p:bldP spid="15" grpId="0" animBg="1"/>
      <p:bldP spid="15" grpId="1" animBg="1"/>
      <p:bldP spid="15" grpId="2" animBg="1"/>
      <p:bldP spid="15" grpId="3" animBg="1"/>
      <p:bldP spid="17" grpId="0" animBg="1"/>
      <p:bldP spid="17" grpId="1" animBg="1"/>
      <p:bldP spid="17" grpId="2" animBg="1"/>
      <p:bldP spid="17" grpId="3" animBg="1"/>
      <p:bldP spid="17" grpId="4" animBg="1"/>
      <p:bldP spid="24" grpId="0" animBg="1"/>
      <p:bldP spid="24" grpId="1" animBg="1"/>
      <p:bldP spid="24" grpId="2" animBg="1"/>
      <p:bldP spid="24" grpId="3" animBg="1"/>
      <p:bldP spid="24" grpId="4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16" y="1998892"/>
            <a:ext cx="8727164" cy="40944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14</a:t>
            </a:fld>
            <a:endParaRPr lang="zh-TW" altLang="en-US" dirty="0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Example Run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99592" y="5157192"/>
            <a:ext cx="576064" cy="28803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#5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99592" y="5157192"/>
            <a:ext cx="576064" cy="28803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#5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652120" y="4149080"/>
            <a:ext cx="57606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#1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76056" y="4149080"/>
            <a:ext cx="57606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#3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" name="向右箭號 1"/>
          <p:cNvSpPr/>
          <p:nvPr/>
        </p:nvSpPr>
        <p:spPr>
          <a:xfrm>
            <a:off x="1907704" y="2420888"/>
            <a:ext cx="2448272" cy="36004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矩形 19"/>
          <p:cNvSpPr/>
          <p:nvPr/>
        </p:nvSpPr>
        <p:spPr>
          <a:xfrm>
            <a:off x="5652120" y="3861048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#1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076056" y="3861048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#3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93959" y="3902078"/>
            <a:ext cx="576064" cy="2880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#5</a:t>
            </a:r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14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66512E-6 L 0.07083 -0.17831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-8927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66512E-6 L 0.00659 -0.39847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" y="-19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-0.17831 L 0.11823 -0.33557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-78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3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42 -0.32516 L 0.44896 -0.32516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896 -0.32516 L 0.39375 -0.14685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" y="890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49456E-6 L -0.10694 0.00462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47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3" grpId="2" animBg="1"/>
      <p:bldP spid="23" grpId="3" animBg="1"/>
      <p:bldP spid="23" grpId="4" animBg="1"/>
      <p:bldP spid="16" grpId="0" animBg="1"/>
      <p:bldP spid="16" grpId="1" animBg="1"/>
      <p:bldP spid="16" grpId="2" animBg="1"/>
      <p:bldP spid="2" grpId="0" animBg="1"/>
      <p:bldP spid="13" grpId="0" animBg="1"/>
      <p:bldP spid="13" grpId="1" animBg="1"/>
      <p:bldP spid="13" grpId="2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601" y="1556792"/>
            <a:ext cx="5283871" cy="51845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15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Example: Replay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03648" y="1916832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#3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79712" y="2365069"/>
            <a:ext cx="57606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#1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03648" y="2365069"/>
            <a:ext cx="57606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#3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27584" y="2365069"/>
            <a:ext cx="576064" cy="2880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#5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70" name="矩形 269"/>
          <p:cNvSpPr/>
          <p:nvPr/>
        </p:nvSpPr>
        <p:spPr>
          <a:xfrm>
            <a:off x="1979712" y="1916832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#1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76" name="矩形 275"/>
          <p:cNvSpPr/>
          <p:nvPr/>
        </p:nvSpPr>
        <p:spPr>
          <a:xfrm>
            <a:off x="6732240" y="6309320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#2</a:t>
            </a:r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554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5293E-6 L 0.22847 -4.45293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847 -4.45293E-6 L 0.22847 0.48277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3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847 0.48277 L 0.34652 0.48277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652 0.48277 L 0.34652 0.66112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9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3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652 0.66112 L 0.52777 0.66112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77238E-7 L -0.15747 7.77238E-7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8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747 -2.22222E-6 L -0.15747 -0.17847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747 -0.17847 L -0.2658 -0.17847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64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771 -0.17893 L -0.26771 -0.525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" grpId="0" animBg="1"/>
      <p:bldP spid="270" grpId="1" animBg="1"/>
      <p:bldP spid="270" grpId="2" animBg="1"/>
      <p:bldP spid="270" grpId="3" animBg="1"/>
      <p:bldP spid="270" grpId="4" animBg="1"/>
      <p:bldP spid="270" grpId="5" animBg="1"/>
      <p:bldP spid="276" grpId="0" animBg="1"/>
      <p:bldP spid="276" grpId="1" animBg="1"/>
      <p:bldP spid="276" grpId="2" animBg="1"/>
      <p:bldP spid="276" grpId="3" animBg="1"/>
      <p:bldP spid="276" grpId="4" animBg="1"/>
      <p:bldP spid="276" grpId="5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601" y="1556792"/>
            <a:ext cx="5283871" cy="51845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16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Example: Replay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03648" y="1916832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#3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79712" y="2365069"/>
            <a:ext cx="57606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#1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03648" y="2365069"/>
            <a:ext cx="57606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#3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27584" y="2365069"/>
            <a:ext cx="576064" cy="2880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#5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77" name="矩形 276"/>
          <p:cNvSpPr/>
          <p:nvPr/>
        </p:nvSpPr>
        <p:spPr>
          <a:xfrm>
            <a:off x="6732240" y="6237312"/>
            <a:ext cx="576064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#4</a:t>
            </a:r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3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29149 -2.96296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149 -4.45293E-6 L 0.29149 0.48277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3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149 0.48277 L 0.40746 0.48277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9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954 0.48277 L 0.40954 0.65927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8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3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954 0.66112 L 0.575 0.66112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7.77238E-7 L -0.16163 7.77238E-7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8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747 -4.07407E-6 L -0.15747 -0.17824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5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729 -0.17824 L -0.27552 -0.17824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64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979 -0.17824 L -0.26979 -0.5247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7" grpId="3" animBg="1"/>
      <p:bldP spid="7" grpId="4" animBg="1"/>
      <p:bldP spid="7" grpId="5" animBg="1"/>
      <p:bldP spid="277" grpId="0" animBg="1"/>
      <p:bldP spid="277" grpId="1" animBg="1"/>
      <p:bldP spid="277" grpId="2" animBg="1"/>
      <p:bldP spid="277" grpId="3" animBg="1"/>
      <p:bldP spid="277" grpId="4" animBg="1"/>
      <p:bldP spid="277" grpId="5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601" y="1556792"/>
            <a:ext cx="5283871" cy="51845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17</a:t>
            </a:fld>
            <a:endParaRPr lang="zh-TW" altLang="en-US" dirty="0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Example: Redirect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25910" y="1844824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#1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=30)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=10,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=100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7504" y="1844750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</a:t>
            </a:r>
            <a:r>
              <a:rPr lang="en-US" altLang="zh-TW" dirty="0">
                <a:solidFill>
                  <a:schemeClr val="tx1"/>
                </a:solidFill>
              </a:rPr>
              <a:t>3</a:t>
            </a:r>
            <a:r>
              <a:rPr lang="en-US" altLang="zh-TW" dirty="0" smtClean="0">
                <a:solidFill>
                  <a:schemeClr val="tx1"/>
                </a:solidFill>
              </a:rPr>
              <a:t>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=40)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=40,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=120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727684" y="2348880"/>
            <a:ext cx="1620180" cy="50413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#5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=50)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=80,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=160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319972" y="4293022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mseq</a:t>
            </a:r>
            <a:r>
              <a:rPr lang="en-US" altLang="zh-TW" sz="1400" dirty="0" smtClean="0">
                <a:solidFill>
                  <a:schemeClr val="tx1"/>
                </a:solidFill>
              </a:rPr>
              <a:t>=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mack</a:t>
            </a:r>
            <a:r>
              <a:rPr lang="en-US" altLang="zh-TW" sz="1400" dirty="0" smtClean="0">
                <a:solidFill>
                  <a:schemeClr val="tx1"/>
                </a:solidFill>
              </a:rPr>
              <a:t>=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136396" y="4293022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dseq</a:t>
            </a:r>
            <a:r>
              <a:rPr lang="en-US" altLang="zh-TW" sz="1400" dirty="0" smtClean="0">
                <a:solidFill>
                  <a:schemeClr val="tx1"/>
                </a:solidFill>
              </a:rPr>
              <a:t>=60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dack</a:t>
            </a:r>
            <a:r>
              <a:rPr lang="en-US" altLang="zh-TW" sz="1400" dirty="0" smtClean="0">
                <a:solidFill>
                  <a:schemeClr val="tx1"/>
                </a:solidFill>
              </a:rPr>
              <a:t>=5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319972" y="4293096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mseq</a:t>
            </a:r>
            <a:r>
              <a:rPr lang="en-US" altLang="zh-TW" sz="1400" dirty="0" smtClean="0">
                <a:solidFill>
                  <a:schemeClr val="tx1"/>
                </a:solidFill>
              </a:rPr>
              <a:t>=100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mack</a:t>
            </a:r>
            <a:r>
              <a:rPr lang="en-US" altLang="zh-TW" sz="1400" dirty="0" smtClean="0">
                <a:solidFill>
                  <a:schemeClr val="tx1"/>
                </a:solidFill>
              </a:rPr>
              <a:t>=40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368446" y="4293096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#1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=30)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=60,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=5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516216" y="6113433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#2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=60)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=5,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=90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136396" y="4293022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dseq</a:t>
            </a:r>
            <a:r>
              <a:rPr lang="en-US" altLang="zh-TW" sz="1400" dirty="0" smtClean="0">
                <a:solidFill>
                  <a:schemeClr val="tx1"/>
                </a:solidFill>
              </a:rPr>
              <a:t>=90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dack</a:t>
            </a:r>
            <a:r>
              <a:rPr lang="en-US" altLang="zh-TW" sz="1400" dirty="0" smtClean="0">
                <a:solidFill>
                  <a:schemeClr val="tx1"/>
                </a:solidFill>
              </a:rPr>
              <a:t>=65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516216" y="4293096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#2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=30)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=100,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=40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pic>
        <p:nvPicPr>
          <p:cNvPr id="16" name="Picture 4" descr="D:\Research\Research_document\oral_exam\TCP_stateful_modu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3843015"/>
            <a:ext cx="3227688" cy="23222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44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33734E-6 L 0.396 0.0064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92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6 0.00648 L 0.396 0.35261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-0.00533 L 0.05816 0.2832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1" y="144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19852E-6 L -0.00191 -0.27071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135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 -0.00533 L -0.08263 -0.25197 " pathEditMode="relative" rAng="0" ptsTypes="AA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5" y="-123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  <p:bldP spid="22" grpId="0" animBg="1"/>
      <p:bldP spid="23" grpId="0" animBg="1"/>
      <p:bldP spid="31" grpId="0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34" grpId="0" animBg="1"/>
      <p:bldP spid="35" grpId="0" animBg="1"/>
      <p:bldP spid="35" grpId="1" animBg="1"/>
      <p:bldP spid="35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601" y="1556792"/>
            <a:ext cx="5283871" cy="51845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18</a:t>
            </a:fld>
            <a:endParaRPr lang="zh-TW" altLang="en-US" dirty="0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Example: Redirect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27684" y="1844750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#3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=40)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=40,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=120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7504" y="1844824"/>
            <a:ext cx="1620180" cy="50413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#5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=50)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=80,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=160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319972" y="4293022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mseq</a:t>
            </a:r>
            <a:r>
              <a:rPr lang="en-US" altLang="zh-TW" sz="1400" dirty="0" smtClean="0">
                <a:solidFill>
                  <a:schemeClr val="tx1"/>
                </a:solidFill>
              </a:rPr>
              <a:t>=100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mack</a:t>
            </a:r>
            <a:r>
              <a:rPr lang="en-US" altLang="zh-TW" sz="1400" dirty="0" smtClean="0">
                <a:solidFill>
                  <a:schemeClr val="tx1"/>
                </a:solidFill>
              </a:rPr>
              <a:t>=40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136396" y="4293022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dseq</a:t>
            </a:r>
            <a:r>
              <a:rPr lang="en-US" altLang="zh-TW" sz="1400" dirty="0" smtClean="0">
                <a:solidFill>
                  <a:schemeClr val="tx1"/>
                </a:solidFill>
              </a:rPr>
              <a:t>=90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dack</a:t>
            </a:r>
            <a:r>
              <a:rPr lang="en-US" altLang="zh-TW" sz="1400" dirty="0" smtClean="0">
                <a:solidFill>
                  <a:schemeClr val="tx1"/>
                </a:solidFill>
              </a:rPr>
              <a:t>=65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319972" y="4293096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mseq</a:t>
            </a:r>
            <a:r>
              <a:rPr lang="en-US" altLang="zh-TW" sz="1400" dirty="0" smtClean="0">
                <a:solidFill>
                  <a:schemeClr val="tx1"/>
                </a:solidFill>
              </a:rPr>
              <a:t>=120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mack</a:t>
            </a:r>
            <a:r>
              <a:rPr lang="en-US" altLang="zh-TW" sz="1400" dirty="0" smtClean="0">
                <a:solidFill>
                  <a:schemeClr val="tx1"/>
                </a:solidFill>
              </a:rPr>
              <a:t>=80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368446" y="4293096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#3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=40)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=90,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=65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516216" y="6113433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#4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=100)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=65,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=130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136396" y="4293096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dseq</a:t>
            </a:r>
            <a:r>
              <a:rPr lang="en-US" altLang="zh-TW" sz="1400" dirty="0" smtClean="0">
                <a:solidFill>
                  <a:schemeClr val="tx1"/>
                </a:solidFill>
              </a:rPr>
              <a:t>=130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dack</a:t>
            </a:r>
            <a:r>
              <a:rPr lang="en-US" altLang="zh-TW" sz="1400" dirty="0" smtClean="0">
                <a:solidFill>
                  <a:schemeClr val="tx1"/>
                </a:solidFill>
              </a:rPr>
              <a:t>=165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516216" y="4293096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#4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=100)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=120,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=80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pic>
        <p:nvPicPr>
          <p:cNvPr id="15" name="Picture 4" descr="D:\Research\Research_document\oral_exam\TCP_stateful_modu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3843015"/>
            <a:ext cx="3227688" cy="23222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959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89 -0.00531 L 0.40365 0.0064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79" y="5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583 0.00648 L 0.39583 0.35269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2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-0.00533 L 0.05816 0.2832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1" y="144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19852E-6 L -0.00191 -0.27071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135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 -0.00533 L -0.08263 -0.25197 " pathEditMode="relative" rAng="0" ptsTypes="AA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5" y="-123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  <p:bldP spid="22" grpId="0" animBg="1"/>
      <p:bldP spid="23" grpId="0" animBg="1"/>
      <p:bldP spid="31" grpId="0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34" grpId="0" animBg="1"/>
      <p:bldP spid="35" grpId="0" animBg="1"/>
      <p:bldP spid="35" grpId="1" animBg="1"/>
      <p:bldP spid="35" grpId="2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601" y="1556792"/>
            <a:ext cx="5283871" cy="51845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19</a:t>
            </a:fld>
            <a:endParaRPr lang="zh-TW" altLang="en-US" dirty="0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Example: Redirect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63688" y="1844750"/>
            <a:ext cx="1620180" cy="50413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#5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=50)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=80,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=160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319972" y="4293022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mseq</a:t>
            </a:r>
            <a:r>
              <a:rPr lang="en-US" altLang="zh-TW" sz="1400" dirty="0" smtClean="0">
                <a:solidFill>
                  <a:schemeClr val="tx1"/>
                </a:solidFill>
              </a:rPr>
              <a:t>=120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mack</a:t>
            </a:r>
            <a:r>
              <a:rPr lang="en-US" altLang="zh-TW" sz="1400" dirty="0" smtClean="0">
                <a:solidFill>
                  <a:schemeClr val="tx1"/>
                </a:solidFill>
              </a:rPr>
              <a:t>=80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136396" y="4293022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dseq</a:t>
            </a:r>
            <a:r>
              <a:rPr lang="en-US" altLang="zh-TW" sz="1400" dirty="0" smtClean="0">
                <a:solidFill>
                  <a:schemeClr val="tx1"/>
                </a:solidFill>
              </a:rPr>
              <a:t>=130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dack</a:t>
            </a:r>
            <a:r>
              <a:rPr lang="en-US" altLang="zh-TW" sz="1400" dirty="0" smtClean="0">
                <a:solidFill>
                  <a:schemeClr val="tx1"/>
                </a:solidFill>
              </a:rPr>
              <a:t>=165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319972" y="4293096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mseq</a:t>
            </a:r>
            <a:r>
              <a:rPr lang="en-US" altLang="zh-TW" sz="1400" dirty="0" smtClean="0">
                <a:solidFill>
                  <a:schemeClr val="tx1"/>
                </a:solidFill>
              </a:rPr>
              <a:t>=160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mack</a:t>
            </a:r>
            <a:r>
              <a:rPr lang="en-US" altLang="zh-TW" sz="1400" dirty="0" smtClean="0">
                <a:solidFill>
                  <a:schemeClr val="tx1"/>
                </a:solidFill>
              </a:rPr>
              <a:t>=130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368446" y="4293096"/>
            <a:ext cx="1620180" cy="50413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#5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=50)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=130,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=165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516216" y="6113433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#6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=100)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=165,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=180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136396" y="4293096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dseq</a:t>
            </a:r>
            <a:r>
              <a:rPr lang="en-US" altLang="zh-TW" sz="1400" dirty="0" smtClean="0">
                <a:solidFill>
                  <a:schemeClr val="tx1"/>
                </a:solidFill>
              </a:rPr>
              <a:t>=180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dack</a:t>
            </a:r>
            <a:r>
              <a:rPr lang="en-US" altLang="zh-TW" sz="1400" dirty="0" smtClean="0">
                <a:solidFill>
                  <a:schemeClr val="tx1"/>
                </a:solidFill>
              </a:rPr>
              <a:t>=265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516216" y="4293096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#6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=100)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=160,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=130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pic>
        <p:nvPicPr>
          <p:cNvPr id="14" name="Picture 4" descr="D:\Research\Research_document\oral_exam\TCP_stateful_modu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3843015"/>
            <a:ext cx="3227688" cy="23222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36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6553E-6 L 0.39184 0.0053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83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184 0.00532 L 0.39184 0.35145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-0.00533 L 0.05816 0.2832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1" y="144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19852E-6 L -0.00191 -0.27071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135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 -0.00533 L -0.08263 -0.25197 " pathEditMode="relative" rAng="0" ptsTypes="AA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5" y="-123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64 -0.25196 L -0.21459 -0.24664 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97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459 -0.24665 L -0.2698 0.28667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" y="266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10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  <p:bldP spid="22" grpId="0" animBg="1"/>
      <p:bldP spid="23" grpId="0" animBg="1"/>
      <p:bldP spid="31" grpId="0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34" grpId="0" animBg="1"/>
      <p:bldP spid="35" grpId="0" animBg="1"/>
      <p:bldP spid="35" grpId="1" animBg="1"/>
      <p:bldP spid="35" grpId="2" animBg="1"/>
      <p:bldP spid="35" grpId="3" animBg="1"/>
      <p:bldP spid="35" grpId="4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Internet accessibilities within dynamic analysis</a:t>
            </a:r>
          </a:p>
          <a:p>
            <a:pPr lvl="1"/>
            <a:r>
              <a:rPr lang="en-US" altLang="zh-TW" dirty="0" smtClean="0"/>
              <a:t>Closed network [1-3]</a:t>
            </a:r>
          </a:p>
          <a:p>
            <a:pPr lvl="1"/>
            <a:r>
              <a:rPr lang="en-US" altLang="zh-TW" dirty="0" smtClean="0"/>
              <a:t>Open network [2,4]</a:t>
            </a:r>
          </a:p>
          <a:p>
            <a:pPr lvl="1"/>
            <a:r>
              <a:rPr lang="en-US" altLang="zh-TW" dirty="0" smtClean="0"/>
              <a:t>Network traffic control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Network traffic of bot</a:t>
            </a:r>
          </a:p>
          <a:p>
            <a:pPr lvl="1"/>
            <a:r>
              <a:rPr lang="en-US" altLang="zh-TW" dirty="0" smtClean="0"/>
              <a:t>Propagation</a:t>
            </a:r>
          </a:p>
          <a:p>
            <a:pPr lvl="1"/>
            <a:r>
              <a:rPr lang="en-US" altLang="zh-TW" dirty="0" smtClean="0"/>
              <a:t>Attack</a:t>
            </a:r>
          </a:p>
          <a:p>
            <a:pPr lvl="1"/>
            <a:r>
              <a:rPr lang="en-US" altLang="zh-TW" dirty="0" smtClean="0"/>
              <a:t>C&amp;C Communication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2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Motivation</a:t>
            </a:r>
            <a:endParaRPr lang="zh-TW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464" y="4149080"/>
            <a:ext cx="4336032" cy="25922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481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601" y="1556792"/>
            <a:ext cx="5283871" cy="51845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20</a:t>
            </a:fld>
            <a:endParaRPr lang="zh-TW" altLang="en-US" dirty="0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Example: Redirect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99692" y="1844750"/>
            <a:ext cx="1620180" cy="504130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#7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=10)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=130,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=260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319972" y="4293022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mseq</a:t>
            </a:r>
            <a:r>
              <a:rPr lang="en-US" altLang="zh-TW" sz="1400" dirty="0" smtClean="0">
                <a:solidFill>
                  <a:schemeClr val="tx1"/>
                </a:solidFill>
              </a:rPr>
              <a:t>=160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mack</a:t>
            </a:r>
            <a:r>
              <a:rPr lang="en-US" altLang="zh-TW" sz="1400" dirty="0" smtClean="0">
                <a:solidFill>
                  <a:schemeClr val="tx1"/>
                </a:solidFill>
              </a:rPr>
              <a:t>=130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136396" y="4293022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dseq</a:t>
            </a:r>
            <a:r>
              <a:rPr lang="en-US" altLang="zh-TW" sz="1400" dirty="0" smtClean="0">
                <a:solidFill>
                  <a:schemeClr val="tx1"/>
                </a:solidFill>
              </a:rPr>
              <a:t>=180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dack</a:t>
            </a:r>
            <a:r>
              <a:rPr lang="en-US" altLang="zh-TW" sz="1400" dirty="0" smtClean="0">
                <a:solidFill>
                  <a:schemeClr val="tx1"/>
                </a:solidFill>
              </a:rPr>
              <a:t>=265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319972" y="4293096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mseq</a:t>
            </a:r>
            <a:r>
              <a:rPr lang="en-US" altLang="zh-TW" sz="1400" dirty="0" smtClean="0">
                <a:solidFill>
                  <a:schemeClr val="tx1"/>
                </a:solidFill>
              </a:rPr>
              <a:t>=260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mack</a:t>
            </a:r>
            <a:r>
              <a:rPr lang="en-US" altLang="zh-TW" sz="1400" dirty="0" smtClean="0">
                <a:solidFill>
                  <a:schemeClr val="tx1"/>
                </a:solidFill>
              </a:rPr>
              <a:t>=140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368446" y="4293096"/>
            <a:ext cx="1620180" cy="504130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#7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=10)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=180,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=265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516216" y="6113433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#8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=100)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=265,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=190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136396" y="4293022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dseq</a:t>
            </a:r>
            <a:r>
              <a:rPr lang="en-US" altLang="zh-TW" sz="1400" dirty="0" smtClean="0">
                <a:solidFill>
                  <a:schemeClr val="tx1"/>
                </a:solidFill>
              </a:rPr>
              <a:t>=190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dack</a:t>
            </a:r>
            <a:r>
              <a:rPr lang="en-US" altLang="zh-TW" sz="1400" dirty="0" smtClean="0">
                <a:solidFill>
                  <a:schemeClr val="tx1"/>
                </a:solidFill>
              </a:rPr>
              <a:t>=365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516216" y="4293096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#8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=100)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=260,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=140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pic>
        <p:nvPicPr>
          <p:cNvPr id="14" name="Picture 4" descr="D:\Research\Research_document\oral_exam\TCP_stateful_modu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3843015"/>
            <a:ext cx="3227688" cy="23222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8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6553E-6 L 0.39184 0.0053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83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184 0.00532 L 0.39184 0.35145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-0.00533 L 0.05816 0.2832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1" y="144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19852E-6 L -0.00191 -0.27071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135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 -0.00533 L -0.08263 -0.25197 " pathEditMode="relative" rAng="0" ptsTypes="AA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5" y="-123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64 -0.25196 L -0.21459 -0.24664 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97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459 -0.24665 L -0.2698 0.28667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" y="266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10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  <p:bldP spid="22" grpId="0" animBg="1"/>
      <p:bldP spid="23" grpId="0" animBg="1"/>
      <p:bldP spid="31" grpId="0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34" grpId="0" animBg="1"/>
      <p:bldP spid="35" grpId="0" animBg="1"/>
      <p:bldP spid="35" grpId="1" animBg="1"/>
      <p:bldP spid="35" grpId="2" animBg="1"/>
      <p:bldP spid="35" grpId="3" animBg="1"/>
      <p:bldP spid="35" grpId="4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601" y="1556792"/>
            <a:ext cx="5283871" cy="51845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21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Example: Relay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79712" y="1700808"/>
            <a:ext cx="1224136" cy="7920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#1</a:t>
            </a:r>
          </a:p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SMAC: M</a:t>
            </a:r>
          </a:p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DMAC: G</a:t>
            </a:r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55576" y="1700808"/>
            <a:ext cx="1224136" cy="7920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#3</a:t>
            </a:r>
          </a:p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SMAC: M</a:t>
            </a:r>
          </a:p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DMAC: G</a:t>
            </a:r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028384" y="4725145"/>
            <a:ext cx="1044116" cy="93610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smtClean="0">
                <a:solidFill>
                  <a:schemeClr val="tx1"/>
                </a:solidFill>
              </a:rPr>
              <a:t>Gateway=G</a:t>
            </a:r>
          </a:p>
          <a:p>
            <a:pPr algn="ctr"/>
            <a:r>
              <a:rPr lang="en-US" altLang="zh-TW" sz="1400" dirty="0" smtClean="0">
                <a:solidFill>
                  <a:schemeClr val="tx1"/>
                </a:solidFill>
              </a:rPr>
              <a:t>Decoy=D</a:t>
            </a:r>
          </a:p>
          <a:p>
            <a:pPr algn="ctr"/>
            <a:r>
              <a:rPr lang="en-US" altLang="zh-TW" sz="1400" dirty="0" smtClean="0">
                <a:solidFill>
                  <a:schemeClr val="tx1"/>
                </a:solidFill>
              </a:rPr>
              <a:t>Malware=M</a:t>
            </a:r>
          </a:p>
          <a:p>
            <a:pPr algn="ctr"/>
            <a:r>
              <a:rPr lang="en-US" altLang="zh-TW" sz="1400" dirty="0" smtClean="0">
                <a:solidFill>
                  <a:schemeClr val="tx1"/>
                </a:solidFill>
              </a:rPr>
              <a:t>NIC #3=N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508104" y="4797152"/>
            <a:ext cx="1224136" cy="7920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#1</a:t>
            </a:r>
          </a:p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SMAC: M</a:t>
            </a:r>
          </a:p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DMAC: D</a:t>
            </a:r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732240" y="5877272"/>
            <a:ext cx="1224136" cy="7920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#2</a:t>
            </a:r>
          </a:p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SMAC: D</a:t>
            </a:r>
          </a:p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DMAC: N</a:t>
            </a:r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732240" y="4797152"/>
            <a:ext cx="1224136" cy="7920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#2</a:t>
            </a:r>
          </a:p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SMAC: G</a:t>
            </a:r>
          </a:p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DMAC: M</a:t>
            </a:r>
            <a:endParaRPr lang="zh-TW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614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16011E-6 L 0.58681 -0.00509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40" y="-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8681 -0.00509 L 0.38993 0.44633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44" y="225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0509 L 0.05521 0.1682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" y="8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1106E-7 L 0.004 -0.16242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8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 -0.00509 L 0.0158 -0.43013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" y="-212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71 -0.42504 L -0.2323 -0.42504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229 -0.42504 L -0.2875 0.15224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" y="28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0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2" grpId="3" animBg="1"/>
      <p:bldP spid="22" grpId="4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601" y="1556792"/>
            <a:ext cx="5283871" cy="51845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22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Example: Relay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79712" y="1700808"/>
            <a:ext cx="1224136" cy="7920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#3</a:t>
            </a:r>
          </a:p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SMAC: M</a:t>
            </a:r>
          </a:p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DMAC: G</a:t>
            </a:r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028384" y="4725145"/>
            <a:ext cx="1044116" cy="93610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smtClean="0">
                <a:solidFill>
                  <a:schemeClr val="tx1"/>
                </a:solidFill>
              </a:rPr>
              <a:t>Gateway=G</a:t>
            </a:r>
          </a:p>
          <a:p>
            <a:pPr algn="ctr"/>
            <a:r>
              <a:rPr lang="en-US" altLang="zh-TW" sz="1400" dirty="0" smtClean="0">
                <a:solidFill>
                  <a:schemeClr val="tx1"/>
                </a:solidFill>
              </a:rPr>
              <a:t>Decoy=D</a:t>
            </a:r>
          </a:p>
          <a:p>
            <a:pPr algn="ctr"/>
            <a:r>
              <a:rPr lang="en-US" altLang="zh-TW" sz="1400" dirty="0" smtClean="0">
                <a:solidFill>
                  <a:schemeClr val="tx1"/>
                </a:solidFill>
              </a:rPr>
              <a:t>Malware=M</a:t>
            </a:r>
          </a:p>
          <a:p>
            <a:pPr algn="ctr"/>
            <a:r>
              <a:rPr lang="en-US" altLang="zh-TW" sz="1400" dirty="0" smtClean="0">
                <a:solidFill>
                  <a:schemeClr val="tx1"/>
                </a:solidFill>
              </a:rPr>
              <a:t>NIC #3=N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508104" y="4797152"/>
            <a:ext cx="1224136" cy="7920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#3</a:t>
            </a:r>
          </a:p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SMAC: M</a:t>
            </a:r>
          </a:p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DMAC: D</a:t>
            </a:r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732240" y="5877272"/>
            <a:ext cx="1224136" cy="7920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#4</a:t>
            </a:r>
          </a:p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SMAC: D</a:t>
            </a:r>
          </a:p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DMAC: N</a:t>
            </a:r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732240" y="4797152"/>
            <a:ext cx="1224136" cy="7920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#4</a:t>
            </a:r>
          </a:p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SMAC: G</a:t>
            </a:r>
          </a:p>
          <a:p>
            <a:pPr algn="ctr"/>
            <a:r>
              <a:rPr lang="en-US" altLang="zh-TW" dirty="0" smtClean="0">
                <a:solidFill>
                  <a:schemeClr val="bg1"/>
                </a:solidFill>
              </a:rPr>
              <a:t>DMAC: M</a:t>
            </a:r>
            <a:endParaRPr lang="zh-TW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70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16011E-6 L 0.58681 -0.00509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40" y="-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8681 -0.00509 L 0.38993 0.44633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44" y="225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0509 L 0.05521 0.1682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" y="8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1106E-7 L 0.004 -0.16242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8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 -0.00509 L 0.0158 -0.43013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" y="-212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71 -0.42504 L -0.2323 -0.42504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229 -0.42504 L -0.2875 0.15224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" y="28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0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2" grpId="3" animBg="1"/>
      <p:bldP spid="22" grpId="4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23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System Implementation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86602"/>
            <a:ext cx="6984776" cy="46667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344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24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Selected Samples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41354"/>
              </p:ext>
            </p:extLst>
          </p:nvPr>
        </p:nvGraphicFramePr>
        <p:xfrm>
          <a:off x="251520" y="1556792"/>
          <a:ext cx="8568953" cy="4885662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864096"/>
                <a:gridCol w="792088"/>
                <a:gridCol w="2448272"/>
                <a:gridCol w="2016224"/>
                <a:gridCol w="2448273"/>
              </a:tblGrid>
              <a:tr h="1929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Type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Name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Scan Result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Discovered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Activities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62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Malware Without C&amp;C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m7.exe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Email-Worm.Win32.NetSky.q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Mar 24 2004 09:02 GMT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“Worm/</a:t>
                      </a:r>
                      <a:r>
                        <a:rPr lang="en-US" sz="1400" kern="100" dirty="0" err="1">
                          <a:effectLst/>
                        </a:rPr>
                        <a:t>NetSky.P</a:t>
                      </a:r>
                      <a:r>
                        <a:rPr lang="en-US" sz="1400" kern="100" dirty="0">
                          <a:effectLst/>
                        </a:rPr>
                        <a:t>” attachment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m10.exe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Worm.Win32.Fujack.aa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Jul 02 2007 14:18 GMT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SMB </a:t>
                      </a:r>
                      <a:r>
                        <a:rPr lang="en-US" sz="1400" kern="100" dirty="0" smtClean="0">
                          <a:effectLst/>
                        </a:rPr>
                        <a:t>password guessing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m11.exe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Worm.Win32.Fujack.aa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Jul 02 2007 14:18 GMT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859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m12.exe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Worm.Win32.Viking.n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Aug 03 2006 22:09 GMT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85962">
                <a:tc rowSpan="8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Malware With C&amp;C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m1.exe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Trojan.Win32.Scar.bqfv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Feb 25 2010 16:09 GMT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SMB </a:t>
                      </a:r>
                      <a:r>
                        <a:rPr lang="en-US" sz="1400" kern="100" dirty="0" smtClean="0">
                          <a:effectLst/>
                        </a:rPr>
                        <a:t>password guessing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NETBIOS buffer overflow attempts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m2.exe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Packed.Win32.Black.d</a:t>
                      </a:r>
                      <a:endParaRPr lang="zh-TW" sz="1400" kern="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Backdoor.Win32.Rbot.gen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Aug 06 2004 12:02 GMT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859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m3.exe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Trojan-PSW.Win32.Dybalom.bu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Aug 15 2009 09:06 GMT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859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m4.exe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P2P-Worm.Win32.Palevo.vyc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Mar 05 2010 12:11 GMT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859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m5.exe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Trojan-PSW.Win32.Dybalom.bu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Aug 15 2009 09:06 GMT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859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m6.exe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Trojan-PSW.Win32.Dybalom.bu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Aug 15 2009 09:06 GMT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859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m8.exe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Virus.Win32.Tenga.a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Jul 22 2005 17:11 GMT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Get e-mail </a:t>
                      </a:r>
                      <a:r>
                        <a:rPr lang="en-US" sz="1400" kern="100" dirty="0">
                          <a:effectLst/>
                        </a:rPr>
                        <a:t>content and recipient lists from the C&amp;C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6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m9.exe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Trojan-PSW.Win32.LdPinch.gqo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Feb 13 2009 15:42 GMT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681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25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Evaluation</a:t>
            </a:r>
            <a:br>
              <a:rPr lang="en-US" altLang="zh-TW" dirty="0" smtClean="0">
                <a:solidFill>
                  <a:schemeClr val="tx1"/>
                </a:solidFill>
                <a:effectLst/>
              </a:rPr>
            </a:br>
            <a:r>
              <a:rPr lang="en-US" altLang="zh-TW" sz="3100" dirty="0" smtClean="0">
                <a:solidFill>
                  <a:schemeClr val="tx1"/>
                </a:solidFill>
                <a:effectLst/>
              </a:rPr>
              <a:t>Our system gives 3.35 times more packets than closed network (1/2</a:t>
            </a:r>
            <a:r>
              <a:rPr lang="en-US" altLang="zh-TW" sz="3100" dirty="0">
                <a:solidFill>
                  <a:schemeClr val="tx1"/>
                </a:solidFill>
                <a:effectLst/>
              </a:rPr>
              <a:t>)</a:t>
            </a:r>
            <a:endParaRPr lang="zh-TW" altLang="en-US" sz="3100" dirty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8" name="內容版面配置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9211245"/>
              </p:ext>
            </p:extLst>
          </p:nvPr>
        </p:nvGraphicFramePr>
        <p:xfrm>
          <a:off x="971600" y="2060848"/>
          <a:ext cx="7226935" cy="3170784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951549"/>
                <a:gridCol w="3062070"/>
                <a:gridCol w="3213316"/>
              </a:tblGrid>
              <a:tr h="2642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Name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Closed Network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smtClean="0">
                          <a:effectLst/>
                        </a:rPr>
                        <a:t>Our System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m7.exe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No response for DNS MX record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9 spam e-mail attempts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6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m10.exe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362 TCP port 139 SYN packets</a:t>
                      </a:r>
                      <a:endParaRPr lang="zh-TW" sz="1400" kern="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345 TCP port 445 SYN packets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369199 packets for TCP port 139 and </a:t>
                      </a:r>
                      <a:r>
                        <a:rPr lang="en-US" sz="1400" kern="100" dirty="0" smtClean="0">
                          <a:effectLst/>
                        </a:rPr>
                        <a:t>445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HTTP GET advertising HTML files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6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m11.exe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407 TCP port 139 SYN packets</a:t>
                      </a:r>
                      <a:endParaRPr lang="zh-TW" sz="1400" kern="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388 TCP port 445 SYN packets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23161 </a:t>
                      </a:r>
                      <a:r>
                        <a:rPr lang="en-US" sz="1400" kern="100" dirty="0">
                          <a:effectLst/>
                        </a:rPr>
                        <a:t>packets for TCP port 139 and </a:t>
                      </a:r>
                      <a:r>
                        <a:rPr lang="en-US" sz="1400" kern="100" dirty="0" smtClean="0">
                          <a:effectLst/>
                        </a:rPr>
                        <a:t>445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HTTP GET advertising HTML files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69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m12.exe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Probe machines by ICMP echo request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Probe machines by ICMP echo request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60285 packets for TCP port 139 and </a:t>
                      </a:r>
                      <a:r>
                        <a:rPr lang="en-US" sz="1400" kern="100" dirty="0" smtClean="0">
                          <a:effectLst/>
                        </a:rPr>
                        <a:t>445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HTTP GET advertising HTML files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40" name="群組 39"/>
          <p:cNvGrpSpPr/>
          <p:nvPr/>
        </p:nvGrpSpPr>
        <p:grpSpPr>
          <a:xfrm>
            <a:off x="1911508" y="1844824"/>
            <a:ext cx="2948524" cy="3960440"/>
            <a:chOff x="1911508" y="1844824"/>
            <a:chExt cx="2948524" cy="3960440"/>
          </a:xfrm>
        </p:grpSpPr>
        <p:sp>
          <p:nvSpPr>
            <p:cNvPr id="9" name="矩形 8"/>
            <p:cNvSpPr/>
            <p:nvPr/>
          </p:nvSpPr>
          <p:spPr>
            <a:xfrm>
              <a:off x="1911508" y="1844824"/>
              <a:ext cx="2948524" cy="352839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1911509" y="5435932"/>
              <a:ext cx="28727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Due to Internet inaccessible</a:t>
              </a:r>
              <a:endParaRPr lang="zh-TW" altLang="en-US" dirty="0"/>
            </a:p>
          </p:txBody>
        </p:sp>
      </p:grpSp>
      <p:grpSp>
        <p:nvGrpSpPr>
          <p:cNvPr id="60" name="群組 59"/>
          <p:cNvGrpSpPr/>
          <p:nvPr/>
        </p:nvGrpSpPr>
        <p:grpSpPr>
          <a:xfrm>
            <a:off x="5004048" y="1619508"/>
            <a:ext cx="4248472" cy="2961620"/>
            <a:chOff x="5004048" y="1619508"/>
            <a:chExt cx="4248472" cy="2961620"/>
          </a:xfrm>
        </p:grpSpPr>
        <p:sp>
          <p:nvSpPr>
            <p:cNvPr id="49" name="矩形 48"/>
            <p:cNvSpPr/>
            <p:nvPr/>
          </p:nvSpPr>
          <p:spPr>
            <a:xfrm>
              <a:off x="5004048" y="2564904"/>
              <a:ext cx="3168352" cy="21602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5004048" y="3356992"/>
              <a:ext cx="3168352" cy="21602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5004048" y="4365104"/>
              <a:ext cx="3168352" cy="21602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cxnSp>
          <p:nvCxnSpPr>
            <p:cNvPr id="52" name="肘形接點 51"/>
            <p:cNvCxnSpPr/>
            <p:nvPr/>
          </p:nvCxnSpPr>
          <p:spPr>
            <a:xfrm rot="5400000" flipH="1" flipV="1">
              <a:off x="7290302" y="2870938"/>
              <a:ext cx="2484276" cy="720080"/>
            </a:xfrm>
            <a:prstGeom prst="bentConnector3">
              <a:avLst>
                <a:gd name="adj1" fmla="val -3"/>
              </a:avLst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接點 54"/>
            <p:cNvCxnSpPr/>
            <p:nvPr/>
          </p:nvCxnSpPr>
          <p:spPr>
            <a:xfrm>
              <a:off x="8172400" y="3465004"/>
              <a:ext cx="72008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接點 57"/>
            <p:cNvCxnSpPr/>
            <p:nvPr/>
          </p:nvCxnSpPr>
          <p:spPr>
            <a:xfrm>
              <a:off x="8172400" y="2652892"/>
              <a:ext cx="72008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文字方塊 58"/>
            <p:cNvSpPr txBox="1"/>
            <p:nvPr/>
          </p:nvSpPr>
          <p:spPr>
            <a:xfrm>
              <a:off x="6870741" y="1619508"/>
              <a:ext cx="2381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/>
                <a:t>Those we may retarget</a:t>
              </a:r>
              <a:endParaRPr lang="zh-TW" altLang="en-US" dirty="0"/>
            </a:p>
          </p:txBody>
        </p:sp>
      </p:grpSp>
      <p:sp>
        <p:nvSpPr>
          <p:cNvPr id="61" name="文字方塊 60"/>
          <p:cNvSpPr txBox="1"/>
          <p:nvPr/>
        </p:nvSpPr>
        <p:spPr>
          <a:xfrm>
            <a:off x="107504" y="1475492"/>
            <a:ext cx="2381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Malware without C&amp;C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0929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26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Evaluation</a:t>
            </a:r>
            <a:br>
              <a:rPr lang="en-US" altLang="zh-TW" dirty="0" smtClean="0">
                <a:solidFill>
                  <a:schemeClr val="tx1"/>
                </a:solidFill>
                <a:effectLst/>
              </a:rPr>
            </a:br>
            <a:r>
              <a:rPr lang="en-US" altLang="zh-TW" sz="3100" dirty="0">
                <a:solidFill>
                  <a:schemeClr val="tx1"/>
                </a:solidFill>
                <a:effectLst/>
              </a:rPr>
              <a:t>Our system gives 3.35 times more packets than closed </a:t>
            </a:r>
            <a:r>
              <a:rPr lang="en-US" altLang="zh-TW" sz="3100" dirty="0" smtClean="0">
                <a:solidFill>
                  <a:schemeClr val="tx1"/>
                </a:solidFill>
                <a:effectLst/>
              </a:rPr>
              <a:t>network (</a:t>
            </a:r>
            <a:r>
              <a:rPr lang="en-US" altLang="zh-TW" sz="3100" dirty="0">
                <a:solidFill>
                  <a:schemeClr val="tx1"/>
                </a:solidFill>
                <a:effectLst/>
              </a:rPr>
              <a:t>2/2</a:t>
            </a:r>
            <a:r>
              <a:rPr lang="en-US" altLang="zh-TW" sz="3100" dirty="0" smtClean="0">
                <a:solidFill>
                  <a:schemeClr val="tx1"/>
                </a:solidFill>
                <a:effectLst/>
              </a:rPr>
              <a:t>)</a:t>
            </a:r>
            <a:endParaRPr lang="zh-TW" altLang="en-US" sz="3100" dirty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708664"/>
              </p:ext>
            </p:extLst>
          </p:nvPr>
        </p:nvGraphicFramePr>
        <p:xfrm>
          <a:off x="611560" y="1916832"/>
          <a:ext cx="7992889" cy="450720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780937"/>
                <a:gridCol w="2514377"/>
                <a:gridCol w="4697575"/>
              </a:tblGrid>
              <a:tr h="1890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Name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Closed Network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Our System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m1.exe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No response for DNS A query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No response for TCP SYN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TCP C&amp;C connection (60.165.98.198:8680)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0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m2.exe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No response for DNS A query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TCP C&amp;C connection (70.107.249.167:6668)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kern="100" dirty="0">
                          <a:effectLst/>
                        </a:rPr>
                        <a:t>TCP SYN flooding at port 139 after </a:t>
                      </a:r>
                      <a:r>
                        <a:rPr lang="en-US" sz="1400" kern="100" dirty="0">
                          <a:effectLst/>
                        </a:rPr>
                        <a:t>receiving “</a:t>
                      </a:r>
                      <a:r>
                        <a:rPr lang="pt-BR" sz="1400" kern="100" dirty="0">
                          <a:effectLst/>
                        </a:rPr>
                        <a:t>xvvv asn1smbnt 100 0 0 -b -r -s” command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00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m3.exe</a:t>
                      </a:r>
                      <a:endParaRPr lang="zh-TW" sz="1400" kern="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m5.exe</a:t>
                      </a:r>
                      <a:endParaRPr lang="zh-TW" sz="1400" kern="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m6.exe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No response for DNS A query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TCP C&amp;C connection (74.117.174.122:16667)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TCP SYN flooding at port 445 after receiving “.</a:t>
                      </a:r>
                      <a:r>
                        <a:rPr lang="en-US" sz="1400" kern="100" dirty="0" err="1">
                          <a:effectLst/>
                        </a:rPr>
                        <a:t>advscan</a:t>
                      </a:r>
                      <a:r>
                        <a:rPr lang="en-US" sz="1400" kern="100" dirty="0">
                          <a:effectLst/>
                        </a:rPr>
                        <a:t> asn445 100 5 0 -b -r -s” command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FTP connection with non-standard port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m4.exe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No response for DNS A query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TCP C&amp;C connection (46.161.29.202:47221)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HTTP GET “TR/Kazy.15451.21” after receiving </a:t>
                      </a:r>
                      <a:r>
                        <a:rPr lang="en-US" sz="1400" kern="100" dirty="0" smtClean="0">
                          <a:effectLst/>
                        </a:rPr>
                        <a:t> “.</a:t>
                      </a:r>
                      <a:r>
                        <a:rPr lang="en-US" sz="1400" kern="100" dirty="0" err="1" smtClean="0">
                          <a:effectLst/>
                        </a:rPr>
                        <a:t>asc</a:t>
                      </a:r>
                      <a:r>
                        <a:rPr lang="en-US" sz="1400" kern="100" dirty="0" smtClean="0">
                          <a:effectLst/>
                        </a:rPr>
                        <a:t> -S -</a:t>
                      </a:r>
                      <a:r>
                        <a:rPr lang="en-US" sz="1400" kern="100" dirty="0" err="1" smtClean="0">
                          <a:effectLst/>
                        </a:rPr>
                        <a:t>s|.http</a:t>
                      </a:r>
                      <a:r>
                        <a:rPr lang="en-US" sz="1400" kern="100" dirty="0" smtClean="0">
                          <a:effectLst/>
                        </a:rPr>
                        <a:t> http://black-cash.com/rep.exe|.asc </a:t>
                      </a:r>
                      <a:r>
                        <a:rPr lang="en-US" sz="1400" kern="100" dirty="0" err="1" smtClean="0">
                          <a:effectLst/>
                        </a:rPr>
                        <a:t>exp_all</a:t>
                      </a:r>
                      <a:r>
                        <a:rPr lang="en-US" sz="1400" kern="100" dirty="0" smtClean="0">
                          <a:effectLst/>
                        </a:rPr>
                        <a:t> 10 0 0 -b -s|.</a:t>
                      </a:r>
                      <a:r>
                        <a:rPr lang="en-US" sz="1400" kern="100" dirty="0" err="1" smtClean="0">
                          <a:effectLst/>
                        </a:rPr>
                        <a:t>asc</a:t>
                      </a:r>
                      <a:r>
                        <a:rPr lang="en-US" sz="1400" kern="100" dirty="0" smtClean="0">
                          <a:effectLst/>
                        </a:rPr>
                        <a:t> </a:t>
                      </a:r>
                      <a:r>
                        <a:rPr lang="en-US" sz="1400" kern="100" dirty="0" err="1" smtClean="0">
                          <a:effectLst/>
                        </a:rPr>
                        <a:t>exp_all</a:t>
                      </a:r>
                      <a:r>
                        <a:rPr lang="en-US" sz="1400" kern="100" dirty="0" smtClean="0">
                          <a:effectLst/>
                        </a:rPr>
                        <a:t> 20 0 0 -b -r -e –s” command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HTTP GET status report from other bots in the C&amp;C channel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TCP SYN flooding at port 445 after receiving command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0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m8.exe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TW" sz="1400" kern="100" dirty="0" smtClean="0">
                          <a:effectLst/>
                        </a:rPr>
                        <a:t>No response for TCP SYN</a:t>
                      </a:r>
                      <a:endParaRPr lang="zh-TW" altLang="zh-TW" sz="1400" kern="1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TCP </a:t>
                      </a:r>
                      <a:r>
                        <a:rPr lang="en-US" sz="1400" kern="100" dirty="0">
                          <a:effectLst/>
                        </a:rPr>
                        <a:t>SYN flooding at port 139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TCP C&amp;C connection (208.77.45.146:80)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TCP SYN flooding at port 139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34 spam </a:t>
                      </a:r>
                      <a:r>
                        <a:rPr lang="en-US" sz="1400" kern="100" dirty="0" smtClean="0">
                          <a:effectLst/>
                        </a:rPr>
                        <a:t>e-mails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m9.exe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TW" sz="1400" kern="100" dirty="0" smtClean="0">
                          <a:effectLst/>
                        </a:rPr>
                        <a:t>No response for TCP SYN</a:t>
                      </a:r>
                      <a:endParaRPr lang="zh-TW" alt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TCP C&amp;C connection (208.77.45.146:80)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179 spam </a:t>
                      </a:r>
                      <a:r>
                        <a:rPr lang="en-US" sz="1400" kern="100" dirty="0" smtClean="0">
                          <a:effectLst/>
                        </a:rPr>
                        <a:t>e-mails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文字方塊 11"/>
          <p:cNvSpPr txBox="1"/>
          <p:nvPr/>
        </p:nvSpPr>
        <p:spPr>
          <a:xfrm>
            <a:off x="107504" y="1475492"/>
            <a:ext cx="2381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Malware with C&amp;C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884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27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4000" dirty="0" smtClean="0">
                <a:solidFill>
                  <a:schemeClr val="tx1"/>
                </a:solidFill>
                <a:effectLst/>
              </a:rPr>
              <a:t>Evaluation</a:t>
            </a:r>
            <a:r>
              <a:rPr lang="en-US" altLang="zh-TW" sz="2400" dirty="0" smtClean="0">
                <a:solidFill>
                  <a:schemeClr val="tx1"/>
                </a:solidFill>
                <a:effectLst/>
              </a:rPr>
              <a:t/>
            </a:r>
            <a:br>
              <a:rPr lang="en-US" altLang="zh-TW" sz="2400" dirty="0" smtClean="0">
                <a:solidFill>
                  <a:schemeClr val="tx1"/>
                </a:solidFill>
                <a:effectLst/>
              </a:rPr>
            </a:br>
            <a:r>
              <a:rPr lang="en-US" altLang="zh-TW" sz="2800" dirty="0">
                <a:solidFill>
                  <a:schemeClr val="tx1"/>
                </a:solidFill>
                <a:effectLst/>
              </a:rPr>
              <a:t>Our system can be more transparent than open network</a:t>
            </a:r>
            <a:endParaRPr lang="zh-TW" altLang="en-US" sz="2800" dirty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4877401"/>
              </p:ext>
            </p:extLst>
          </p:nvPr>
        </p:nvGraphicFramePr>
        <p:xfrm>
          <a:off x="1907703" y="1916832"/>
          <a:ext cx="5400601" cy="108012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058048"/>
                <a:gridCol w="1200336"/>
                <a:gridCol w="1421979"/>
                <a:gridCol w="1720238"/>
              </a:tblGrid>
              <a:tr h="270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Name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Our System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Open Network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Improvement Rate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m7.exe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14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N/A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m8.exe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117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68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172.06%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m9.exe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118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70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168.57%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文字方塊 7"/>
          <p:cNvSpPr txBox="1"/>
          <p:nvPr/>
        </p:nvSpPr>
        <p:spPr>
          <a:xfrm>
            <a:off x="894077" y="1475492"/>
            <a:ext cx="4902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Spammer-type malware, # of spam e-mails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173879" y="3628181"/>
            <a:ext cx="900663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dirty="0" smtClean="0"/>
              <a:t>Observation:</a:t>
            </a:r>
          </a:p>
          <a:p>
            <a:r>
              <a:rPr lang="zh-TW" altLang="en-US" sz="2800" dirty="0"/>
              <a:t>　</a:t>
            </a:r>
            <a:r>
              <a:rPr lang="en-US" altLang="zh-TW" sz="2800" dirty="0" smtClean="0"/>
              <a:t>SMTP servers targeted by m7.exe refused to relay e-mails.</a:t>
            </a:r>
          </a:p>
          <a:p>
            <a:r>
              <a:rPr lang="zh-TW" altLang="en-US" sz="2800" dirty="0" smtClean="0"/>
              <a:t>　</a:t>
            </a:r>
            <a:r>
              <a:rPr lang="en-US" altLang="zh-TW" sz="2800" dirty="0" smtClean="0"/>
              <a:t>M8.exe and m9.exe were denied by anti-spam mechanism.</a:t>
            </a:r>
          </a:p>
        </p:txBody>
      </p:sp>
    </p:spTree>
    <p:extLst>
      <p:ext uri="{BB962C8B-B14F-4D97-AF65-F5344CB8AC3E}">
        <p14:creationId xmlns:p14="http://schemas.microsoft.com/office/powerpoint/2010/main" val="82658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SMB password guessing attacks will retarget to decoys</a:t>
            </a:r>
          </a:p>
          <a:p>
            <a:r>
              <a:rPr lang="en-US" altLang="zh-TW" dirty="0" smtClean="0"/>
              <a:t>M7.exe sends spam e-mails with malware attachment</a:t>
            </a:r>
          </a:p>
          <a:p>
            <a:pPr lvl="1"/>
            <a:r>
              <a:rPr lang="en-US" altLang="zh-TW" dirty="0" smtClean="0"/>
              <a:t>SMTP servers on the Internet refuse to relay for it</a:t>
            </a:r>
          </a:p>
          <a:p>
            <a:r>
              <a:rPr lang="en-US" altLang="zh-TW" dirty="0" smtClean="0"/>
              <a:t>Spam e-mails from m8.exe and m9.exe are harmless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28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Evaluation</a:t>
            </a:r>
            <a:br>
              <a:rPr lang="en-US" altLang="zh-TW" dirty="0" smtClean="0">
                <a:solidFill>
                  <a:schemeClr val="tx1"/>
                </a:solidFill>
                <a:effectLst/>
              </a:rPr>
            </a:br>
            <a:r>
              <a:rPr lang="en-US" altLang="zh-TW" sz="3600" dirty="0" smtClean="0">
                <a:solidFill>
                  <a:schemeClr val="tx1"/>
                </a:solidFill>
                <a:effectLst/>
              </a:rPr>
              <a:t>Internet security is ensured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013176"/>
            <a:ext cx="4732337" cy="163353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334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SMB logon attempt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29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Case Study: An unexpected case (1/3)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pic>
        <p:nvPicPr>
          <p:cNvPr id="6150" name="Picture 6" descr="D:\Research\Research_data\final_case_study1_material\p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5805264"/>
            <a:ext cx="5832648" cy="9718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41073"/>
            <a:ext cx="6696744" cy="35201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82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2643458"/>
              </p:ext>
            </p:extLst>
          </p:nvPr>
        </p:nvGraphicFramePr>
        <p:xfrm>
          <a:off x="827584" y="1708016"/>
          <a:ext cx="7560840" cy="22250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391778"/>
                <a:gridCol w="416906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Paper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Method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err="1" smtClean="0"/>
                        <a:t>Honeynet</a:t>
                      </a:r>
                      <a:r>
                        <a:rPr lang="en-US" altLang="zh-TW" dirty="0" smtClean="0"/>
                        <a:t>[5]</a:t>
                      </a:r>
                      <a:endParaRPr lang="zh-TW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altLang="zh-TW" dirty="0" smtClean="0"/>
                        <a:t>Packet rewriting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Honeypot[6]</a:t>
                      </a:r>
                      <a:endParaRPr lang="zh-TW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altLang="zh-TW" dirty="0" smtClean="0"/>
                        <a:t>Enhance honeypot efficiency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altLang="zh-TW" dirty="0" smtClean="0"/>
                        <a:t>Redirect malicious traffic to honeypot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err="1" smtClean="0"/>
                        <a:t>DecoyPort</a:t>
                      </a:r>
                      <a:r>
                        <a:rPr lang="en-US" altLang="zh-TW" dirty="0" smtClean="0"/>
                        <a:t>[7]</a:t>
                      </a:r>
                      <a:endParaRPr lang="zh-TW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Shark[8]</a:t>
                      </a:r>
                      <a:endParaRPr lang="zh-TW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altLang="zh-TW" dirty="0" smtClean="0"/>
                        <a:t>Assume C&amp;C is recognizable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altLang="zh-TW" dirty="0" smtClean="0"/>
                        <a:t>Relay traffic of specific ports directly</a:t>
                      </a:r>
                      <a:endParaRPr lang="zh-TW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/>
                        <a:t>Dynamic connection redirection[9]</a:t>
                      </a:r>
                      <a:endParaRPr lang="zh-TW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3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Related Works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467544" y="4365104"/>
            <a:ext cx="767684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dirty="0" smtClean="0"/>
              <a:t>Observation:</a:t>
            </a:r>
          </a:p>
          <a:p>
            <a:r>
              <a:rPr lang="zh-TW" altLang="en-US" sz="2800" dirty="0"/>
              <a:t>　</a:t>
            </a:r>
            <a:r>
              <a:rPr lang="en-US" altLang="zh-TW" sz="2800" dirty="0"/>
              <a:t>Our goals are fundamentally different</a:t>
            </a:r>
            <a:r>
              <a:rPr lang="en-US" altLang="zh-TW" sz="2800" dirty="0" smtClean="0"/>
              <a:t>.</a:t>
            </a:r>
          </a:p>
          <a:p>
            <a:r>
              <a:rPr lang="zh-TW" altLang="en-US" sz="2800" dirty="0" smtClean="0"/>
              <a:t>　</a:t>
            </a:r>
            <a:r>
              <a:rPr lang="en-US" altLang="zh-TW" sz="2800" dirty="0" smtClean="0"/>
              <a:t>They did not address state synchronization issue.</a:t>
            </a:r>
          </a:p>
        </p:txBody>
      </p:sp>
    </p:spTree>
    <p:extLst>
      <p:ext uri="{BB962C8B-B14F-4D97-AF65-F5344CB8AC3E}">
        <p14:creationId xmlns:p14="http://schemas.microsoft.com/office/powerpoint/2010/main" val="385454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dirty="0"/>
              <a:t>NETBIOS SMB-DS repeated logon </a:t>
            </a:r>
            <a:r>
              <a:rPr lang="en-US" altLang="zh-TW" dirty="0" smtClean="0"/>
              <a:t>failure</a:t>
            </a:r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r>
              <a:rPr lang="en-US" altLang="zh-TW" dirty="0"/>
              <a:t>Replay phase is </a:t>
            </a:r>
            <a:r>
              <a:rPr lang="en-US" altLang="zh-TW" dirty="0" smtClean="0"/>
              <a:t>nullified</a:t>
            </a:r>
            <a:endParaRPr lang="en-US" altLang="zh-TW" dirty="0"/>
          </a:p>
          <a:p>
            <a:pPr lvl="1"/>
            <a:r>
              <a:rPr lang="en-US" altLang="zh-TW" dirty="0"/>
              <a:t>Each connection is independent</a:t>
            </a:r>
          </a:p>
          <a:p>
            <a:r>
              <a:rPr lang="en-US" altLang="zh-TW" dirty="0"/>
              <a:t>Redirect phase is nullified again</a:t>
            </a:r>
          </a:p>
          <a:p>
            <a:pPr lvl="1"/>
            <a:r>
              <a:rPr lang="en-US" altLang="zh-TW" dirty="0"/>
              <a:t>IDS alert triggers in the end of a </a:t>
            </a:r>
            <a:r>
              <a:rPr lang="en-US" altLang="zh-TW" dirty="0" smtClean="0"/>
              <a:t>connection</a:t>
            </a:r>
            <a:endParaRPr lang="en-US" altLang="zh-TW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30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>
                <a:solidFill>
                  <a:schemeClr val="tx1"/>
                </a:solidFill>
                <a:effectLst/>
              </a:rPr>
              <a:t>Case Study: An unexpected case </a:t>
            </a:r>
            <a:r>
              <a:rPr lang="en-US" altLang="zh-TW" dirty="0" smtClean="0">
                <a:solidFill>
                  <a:schemeClr val="tx1"/>
                </a:solidFill>
                <a:effectLst/>
              </a:rPr>
              <a:t>(2/3</a:t>
            </a:r>
            <a:r>
              <a:rPr lang="en-US" altLang="zh-TW" dirty="0">
                <a:solidFill>
                  <a:schemeClr val="tx1"/>
                </a:solidFill>
                <a:effectLst/>
              </a:rPr>
              <a:t>)</a:t>
            </a:r>
            <a:endParaRPr lang="zh-TW" altLang="en-US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12" y="2105553"/>
            <a:ext cx="7884368" cy="182750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010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Relay phase should logon success</a:t>
            </a:r>
          </a:p>
          <a:p>
            <a:pPr lvl="1"/>
            <a:r>
              <a:rPr lang="en-US" altLang="zh-TW" dirty="0" smtClean="0"/>
              <a:t>Still logon failure</a:t>
            </a:r>
          </a:p>
          <a:p>
            <a:pPr lvl="1"/>
            <a:r>
              <a:rPr lang="en-US" altLang="zh-TW" dirty="0" smtClean="0"/>
              <a:t>Empty password has been guessed</a:t>
            </a:r>
          </a:p>
          <a:p>
            <a:pPr lvl="1"/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31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>
                <a:solidFill>
                  <a:schemeClr val="tx1"/>
                </a:solidFill>
                <a:effectLst/>
              </a:rPr>
              <a:t>Case Study: An unexpected case </a:t>
            </a:r>
            <a:r>
              <a:rPr lang="en-US" altLang="zh-TW" dirty="0" smtClean="0">
                <a:solidFill>
                  <a:schemeClr val="tx1"/>
                </a:solidFill>
                <a:effectLst/>
              </a:rPr>
              <a:t>(3/3</a:t>
            </a:r>
            <a:r>
              <a:rPr lang="en-US" altLang="zh-TW" dirty="0">
                <a:solidFill>
                  <a:schemeClr val="tx1"/>
                </a:solidFill>
                <a:effectLst/>
              </a:rPr>
              <a:t>)</a:t>
            </a:r>
            <a:endParaRPr lang="zh-TW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140968"/>
            <a:ext cx="7884368" cy="182750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圖片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301208"/>
            <a:ext cx="4372585" cy="14489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圖片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768" y="5301208"/>
            <a:ext cx="3669542" cy="8059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080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Conclusions</a:t>
            </a:r>
          </a:p>
          <a:p>
            <a:pPr lvl="1"/>
            <a:r>
              <a:rPr lang="en-US" altLang="zh-TW" dirty="0" smtClean="0"/>
              <a:t>We can improve network transparency and security simultaneously</a:t>
            </a:r>
          </a:p>
          <a:p>
            <a:pPr lvl="1"/>
            <a:r>
              <a:rPr lang="en-US" altLang="zh-TW" dirty="0" smtClean="0"/>
              <a:t>In some case, we can provide more transparency than an open network (1.7 times in average)</a:t>
            </a:r>
          </a:p>
          <a:p>
            <a:pPr marL="0" indent="0">
              <a:buNone/>
            </a:pPr>
            <a:endParaRPr lang="en-US" altLang="zh-TW" dirty="0"/>
          </a:p>
          <a:p>
            <a:r>
              <a:rPr lang="en-US" altLang="zh-TW" dirty="0" smtClean="0"/>
              <a:t>Future works</a:t>
            </a:r>
          </a:p>
          <a:p>
            <a:pPr lvl="1"/>
            <a:r>
              <a:rPr lang="en-US" altLang="zh-TW" dirty="0" smtClean="0"/>
              <a:t>Leverage a </a:t>
            </a:r>
            <a:r>
              <a:rPr lang="en-US" altLang="zh-TW" dirty="0"/>
              <a:t>sophisticated </a:t>
            </a:r>
            <a:r>
              <a:rPr lang="en-US" altLang="zh-TW" dirty="0" smtClean="0"/>
              <a:t>dynamic analysis environment to catch meaningful numbers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32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Conclusions and Future Works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76000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 numCol="1"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1700" dirty="0" smtClean="0"/>
              <a:t>[1] U</a:t>
            </a:r>
            <a:r>
              <a:rPr lang="en-US" altLang="zh-TW" sz="1700" dirty="0"/>
              <a:t>. Bayer, C. </a:t>
            </a:r>
            <a:r>
              <a:rPr lang="en-US" altLang="zh-TW" sz="1700" dirty="0" err="1"/>
              <a:t>Kruegel</a:t>
            </a:r>
            <a:r>
              <a:rPr lang="en-US" altLang="zh-TW" sz="1700" dirty="0"/>
              <a:t>, and E. </a:t>
            </a:r>
            <a:r>
              <a:rPr lang="en-US" altLang="zh-TW" sz="1700" dirty="0" err="1"/>
              <a:t>Kirda</a:t>
            </a:r>
            <a:r>
              <a:rPr lang="en-US" altLang="zh-TW" sz="1700" dirty="0"/>
              <a:t>, "</a:t>
            </a:r>
            <a:r>
              <a:rPr lang="en-US" altLang="zh-TW" sz="1700" dirty="0" err="1">
                <a:solidFill>
                  <a:srgbClr val="0070C0"/>
                </a:solidFill>
              </a:rPr>
              <a:t>TTAnalyze</a:t>
            </a:r>
            <a:r>
              <a:rPr lang="en-US" altLang="zh-TW" sz="1700" dirty="0">
                <a:solidFill>
                  <a:srgbClr val="0070C0"/>
                </a:solidFill>
              </a:rPr>
              <a:t>: A tool for analyzing malware</a:t>
            </a:r>
            <a:r>
              <a:rPr lang="en-US" altLang="zh-TW" sz="1700" dirty="0"/>
              <a:t>," </a:t>
            </a:r>
            <a:r>
              <a:rPr lang="en-US" altLang="zh-TW" sz="1700" i="1" dirty="0"/>
              <a:t>15th Annual Conference of the European Institute for Computer Antivirus Research (EICAR), </a:t>
            </a:r>
            <a:r>
              <a:rPr lang="en-US" altLang="zh-TW" sz="1700" dirty="0"/>
              <a:t>2006</a:t>
            </a:r>
            <a:r>
              <a:rPr lang="en-US" altLang="zh-TW" sz="1700" dirty="0" smtClean="0"/>
              <a:t>.</a:t>
            </a:r>
          </a:p>
          <a:p>
            <a:pPr marL="0" indent="0">
              <a:buNone/>
            </a:pPr>
            <a:r>
              <a:rPr lang="en-US" altLang="zh-TW" sz="1700" dirty="0" smtClean="0"/>
              <a:t>[2] "</a:t>
            </a:r>
            <a:r>
              <a:rPr lang="en-US" altLang="zh-TW" sz="1700" dirty="0" smtClean="0">
                <a:solidFill>
                  <a:srgbClr val="0070C0"/>
                </a:solidFill>
              </a:rPr>
              <a:t>Norman </a:t>
            </a:r>
            <a:r>
              <a:rPr lang="en-US" altLang="zh-TW" sz="1700" dirty="0">
                <a:solidFill>
                  <a:srgbClr val="0070C0"/>
                </a:solidFill>
              </a:rPr>
              <a:t>Sandbox</a:t>
            </a:r>
            <a:r>
              <a:rPr lang="en-US" altLang="zh-TW" sz="1700" dirty="0"/>
              <a:t>," [online], available from World Wide </a:t>
            </a:r>
            <a:r>
              <a:rPr lang="en-US" altLang="zh-TW" sz="1700" dirty="0" smtClean="0"/>
              <a:t>Web;     http</a:t>
            </a:r>
            <a:r>
              <a:rPr lang="en-US" altLang="zh-TW" sz="1700" dirty="0"/>
              <a:t>://www.norman.com/security_center/security_tools/. </a:t>
            </a:r>
            <a:endParaRPr lang="zh-TW" altLang="zh-TW" sz="1700" dirty="0"/>
          </a:p>
          <a:p>
            <a:pPr marL="0" indent="0">
              <a:buNone/>
            </a:pPr>
            <a:r>
              <a:rPr lang="en-US" altLang="zh-TW" sz="1700" dirty="0" smtClean="0"/>
              <a:t>[3] "</a:t>
            </a:r>
            <a:r>
              <a:rPr lang="en-US" altLang="zh-TW" sz="1700" dirty="0" smtClean="0">
                <a:solidFill>
                  <a:srgbClr val="0070C0"/>
                </a:solidFill>
              </a:rPr>
              <a:t>The </a:t>
            </a:r>
            <a:r>
              <a:rPr lang="en-US" altLang="zh-TW" sz="1700" dirty="0">
                <a:solidFill>
                  <a:srgbClr val="0070C0"/>
                </a:solidFill>
              </a:rPr>
              <a:t>Reusable Unknown Malware Analysis Net</a:t>
            </a:r>
            <a:r>
              <a:rPr lang="en-US" altLang="zh-TW" sz="1700" dirty="0"/>
              <a:t>," [online], available from World Wide Web; http://www.secureworks.com/research/tools/truman</a:t>
            </a:r>
            <a:r>
              <a:rPr lang="en-US" altLang="zh-TW" sz="1700" dirty="0" smtClean="0"/>
              <a:t>/</a:t>
            </a:r>
            <a:r>
              <a:rPr lang="en-US" altLang="zh-TW" sz="1700" dirty="0"/>
              <a:t>.</a:t>
            </a:r>
            <a:endParaRPr lang="en-US" altLang="zh-TW" sz="1700" dirty="0" smtClean="0"/>
          </a:p>
          <a:p>
            <a:pPr marL="0" indent="0">
              <a:buNone/>
            </a:pPr>
            <a:r>
              <a:rPr lang="en-US" altLang="zh-TW" sz="1700" dirty="0" smtClean="0"/>
              <a:t>[4] </a:t>
            </a:r>
            <a:r>
              <a:rPr lang="en-US" altLang="zh-TW" sz="1700" dirty="0"/>
              <a:t>C. </a:t>
            </a:r>
            <a:r>
              <a:rPr lang="en-US" altLang="zh-TW" sz="1700" dirty="0" err="1"/>
              <a:t>Willems</a:t>
            </a:r>
            <a:r>
              <a:rPr lang="en-US" altLang="zh-TW" sz="1700" dirty="0"/>
              <a:t>, T. </a:t>
            </a:r>
            <a:r>
              <a:rPr lang="en-US" altLang="zh-TW" sz="1700" dirty="0" err="1"/>
              <a:t>Holz</a:t>
            </a:r>
            <a:r>
              <a:rPr lang="en-US" altLang="zh-TW" sz="1700" dirty="0"/>
              <a:t>, and F. </a:t>
            </a:r>
            <a:r>
              <a:rPr lang="en-US" altLang="zh-TW" sz="1700" dirty="0" err="1"/>
              <a:t>Freiling</a:t>
            </a:r>
            <a:r>
              <a:rPr lang="en-US" altLang="zh-TW" sz="1700" dirty="0"/>
              <a:t>, "</a:t>
            </a:r>
            <a:r>
              <a:rPr lang="en-US" altLang="zh-TW" sz="1700" dirty="0">
                <a:solidFill>
                  <a:srgbClr val="0070C0"/>
                </a:solidFill>
              </a:rPr>
              <a:t>Toward automated dynamic malware analysis using  </a:t>
            </a:r>
            <a:r>
              <a:rPr lang="en-US" altLang="zh-TW" sz="1700" dirty="0" err="1">
                <a:solidFill>
                  <a:srgbClr val="0070C0"/>
                </a:solidFill>
              </a:rPr>
              <a:t>cwsandbox</a:t>
            </a:r>
            <a:r>
              <a:rPr lang="en-US" altLang="zh-TW" sz="1700" dirty="0"/>
              <a:t>," </a:t>
            </a:r>
            <a:r>
              <a:rPr lang="en-US" altLang="zh-TW" sz="1700" i="1" dirty="0"/>
              <a:t>IEEE Security &amp; Privacy, IEEE Computer Society, </a:t>
            </a:r>
            <a:r>
              <a:rPr lang="en-US" altLang="zh-TW" sz="1700" dirty="0"/>
              <a:t>pp. 32-39, 2007</a:t>
            </a:r>
            <a:r>
              <a:rPr lang="en-US" altLang="zh-TW" sz="1700" dirty="0" smtClean="0"/>
              <a:t>.</a:t>
            </a:r>
          </a:p>
          <a:p>
            <a:pPr marL="0" indent="0">
              <a:buNone/>
            </a:pPr>
            <a:r>
              <a:rPr lang="en-US" altLang="zh-TW" sz="1700" dirty="0" smtClean="0"/>
              <a:t>[5] </a:t>
            </a:r>
            <a:r>
              <a:rPr lang="en-US" altLang="zh-TW" sz="1700" dirty="0"/>
              <a:t>L. </a:t>
            </a:r>
            <a:r>
              <a:rPr lang="en-US" altLang="zh-TW" sz="1700" dirty="0" err="1"/>
              <a:t>Spitzner</a:t>
            </a:r>
            <a:r>
              <a:rPr lang="en-US" altLang="zh-TW" sz="1700" dirty="0"/>
              <a:t>, "</a:t>
            </a:r>
            <a:r>
              <a:rPr lang="en-US" altLang="zh-TW" sz="1700" dirty="0">
                <a:solidFill>
                  <a:srgbClr val="0070C0"/>
                </a:solidFill>
              </a:rPr>
              <a:t>The </a:t>
            </a:r>
            <a:r>
              <a:rPr lang="en-US" altLang="zh-TW" sz="1700" dirty="0" err="1">
                <a:solidFill>
                  <a:srgbClr val="0070C0"/>
                </a:solidFill>
              </a:rPr>
              <a:t>honeynet</a:t>
            </a:r>
            <a:r>
              <a:rPr lang="en-US" altLang="zh-TW" sz="1700" dirty="0">
                <a:solidFill>
                  <a:srgbClr val="0070C0"/>
                </a:solidFill>
              </a:rPr>
              <a:t> project: Trapping the hackers</a:t>
            </a:r>
            <a:r>
              <a:rPr lang="en-US" altLang="zh-TW" sz="1700" dirty="0"/>
              <a:t>," </a:t>
            </a:r>
            <a:r>
              <a:rPr lang="en-US" altLang="zh-TW" sz="1700" i="1" dirty="0"/>
              <a:t>IEEE Security and Privacy, Published by the </a:t>
            </a:r>
            <a:r>
              <a:rPr lang="en-US" altLang="zh-TW" sz="1700" i="1" dirty="0" smtClean="0"/>
              <a:t>IEEE </a:t>
            </a:r>
            <a:r>
              <a:rPr lang="en-US" altLang="zh-TW" sz="1700" i="1" dirty="0"/>
              <a:t>Computer Society, </a:t>
            </a:r>
            <a:r>
              <a:rPr lang="en-US" altLang="zh-TW" sz="1700" dirty="0"/>
              <a:t>pp. 15-23, 2003. </a:t>
            </a:r>
            <a:endParaRPr lang="en-US" altLang="zh-TW" sz="1700" dirty="0" smtClean="0"/>
          </a:p>
          <a:p>
            <a:pPr marL="0" indent="0">
              <a:buNone/>
            </a:pPr>
            <a:r>
              <a:rPr lang="en-US" altLang="zh-TW" sz="1700" dirty="0" smtClean="0"/>
              <a:t>[6] </a:t>
            </a:r>
            <a:r>
              <a:rPr lang="en-US" altLang="zh-TW" sz="1700" dirty="0"/>
              <a:t>M. Kim, M. Kim, and Y. </a:t>
            </a:r>
            <a:r>
              <a:rPr lang="en-US" altLang="zh-TW" sz="1700" dirty="0" err="1"/>
              <a:t>Mun</a:t>
            </a:r>
            <a:r>
              <a:rPr lang="en-US" altLang="zh-TW" sz="1700" dirty="0"/>
              <a:t>, "</a:t>
            </a:r>
            <a:r>
              <a:rPr lang="en-US" altLang="zh-TW" sz="1700" dirty="0">
                <a:solidFill>
                  <a:srgbClr val="0070C0"/>
                </a:solidFill>
              </a:rPr>
              <a:t>Design and Implementation of the </a:t>
            </a:r>
            <a:r>
              <a:rPr lang="en-US" altLang="zh-TW" sz="1700" dirty="0" err="1">
                <a:solidFill>
                  <a:srgbClr val="0070C0"/>
                </a:solidFill>
              </a:rPr>
              <a:t>HoneyPot</a:t>
            </a:r>
            <a:r>
              <a:rPr lang="en-US" altLang="zh-TW" sz="1700" dirty="0">
                <a:solidFill>
                  <a:srgbClr val="0070C0"/>
                </a:solidFill>
              </a:rPr>
              <a:t> System with Focusing on the Session Redirection</a:t>
            </a:r>
            <a:r>
              <a:rPr lang="en-US" altLang="zh-TW" sz="1700" dirty="0"/>
              <a:t>," </a:t>
            </a:r>
            <a:r>
              <a:rPr lang="en-US" altLang="zh-TW" sz="1700" i="1" dirty="0"/>
              <a:t>Computational Science and Its Applications--ICCSA 2004, Springer, </a:t>
            </a:r>
            <a:r>
              <a:rPr lang="en-US" altLang="zh-TW" sz="1700" dirty="0"/>
              <a:t>pp. 262-269, 2004. </a:t>
            </a:r>
            <a:endParaRPr lang="en-US" altLang="zh-TW" sz="1700" dirty="0" smtClean="0"/>
          </a:p>
          <a:p>
            <a:pPr marL="0" indent="0">
              <a:buNone/>
            </a:pPr>
            <a:r>
              <a:rPr lang="en-US" altLang="zh-TW" sz="1700" dirty="0" smtClean="0"/>
              <a:t>[7] </a:t>
            </a:r>
            <a:r>
              <a:rPr lang="en-US" altLang="zh-TW" sz="1700" dirty="0"/>
              <a:t>I. Kim and M. Kim, "</a:t>
            </a:r>
            <a:r>
              <a:rPr lang="en-US" altLang="zh-TW" sz="1700" dirty="0">
                <a:solidFill>
                  <a:srgbClr val="0070C0"/>
                </a:solidFill>
              </a:rPr>
              <a:t>The </a:t>
            </a:r>
            <a:r>
              <a:rPr lang="en-US" altLang="zh-TW" sz="1700" dirty="0" err="1">
                <a:solidFill>
                  <a:srgbClr val="0070C0"/>
                </a:solidFill>
              </a:rPr>
              <a:t>DecoyPort</a:t>
            </a:r>
            <a:r>
              <a:rPr lang="en-US" altLang="zh-TW" sz="1700" dirty="0">
                <a:solidFill>
                  <a:srgbClr val="0070C0"/>
                </a:solidFill>
              </a:rPr>
              <a:t>: redirecting hackers to honeypots</a:t>
            </a:r>
            <a:r>
              <a:rPr lang="en-US" altLang="zh-TW" sz="1700" dirty="0"/>
              <a:t>," </a:t>
            </a:r>
            <a:r>
              <a:rPr lang="en-US" altLang="zh-TW" sz="1700" i="1" dirty="0"/>
              <a:t>Network-Based Information Systems, Springer, </a:t>
            </a:r>
            <a:r>
              <a:rPr lang="en-US" altLang="zh-TW" sz="1700" dirty="0"/>
              <a:t>pp. 59-68, 2007. </a:t>
            </a:r>
            <a:endParaRPr lang="en-US" altLang="zh-TW" sz="1700" dirty="0" smtClean="0"/>
          </a:p>
          <a:p>
            <a:pPr marL="0" indent="0">
              <a:buNone/>
            </a:pPr>
            <a:r>
              <a:rPr lang="en-US" altLang="zh-TW" sz="1700" dirty="0" smtClean="0"/>
              <a:t>[8] </a:t>
            </a:r>
            <a:r>
              <a:rPr lang="en-US" altLang="zh-TW" sz="1700" dirty="0"/>
              <a:t>I. </a:t>
            </a:r>
            <a:r>
              <a:rPr lang="en-US" altLang="zh-TW" sz="1700" dirty="0" err="1"/>
              <a:t>Alberdi</a:t>
            </a:r>
            <a:r>
              <a:rPr lang="en-US" altLang="zh-TW" sz="1700" dirty="0"/>
              <a:t>, E. </a:t>
            </a:r>
            <a:r>
              <a:rPr lang="en-US" altLang="zh-TW" sz="1700" dirty="0" err="1"/>
              <a:t>Alata</a:t>
            </a:r>
            <a:r>
              <a:rPr lang="en-US" altLang="zh-TW" sz="1700" dirty="0"/>
              <a:t>, V. </a:t>
            </a:r>
            <a:r>
              <a:rPr lang="en-US" altLang="zh-TW" sz="1700" dirty="0" err="1"/>
              <a:t>Nicomette</a:t>
            </a:r>
            <a:r>
              <a:rPr lang="en-US" altLang="zh-TW" sz="1700" dirty="0"/>
              <a:t>, P. </a:t>
            </a:r>
            <a:r>
              <a:rPr lang="en-US" altLang="zh-TW" sz="1700" dirty="0" err="1"/>
              <a:t>Owezarski</a:t>
            </a:r>
            <a:r>
              <a:rPr lang="en-US" altLang="zh-TW" sz="1700" dirty="0"/>
              <a:t>, and M. </a:t>
            </a:r>
            <a:r>
              <a:rPr lang="en-US" altLang="zh-TW" sz="1700" dirty="0" err="1"/>
              <a:t>Kaâniche</a:t>
            </a:r>
            <a:r>
              <a:rPr lang="en-US" altLang="zh-TW" sz="1700" dirty="0"/>
              <a:t>, "</a:t>
            </a:r>
            <a:r>
              <a:rPr lang="en-US" altLang="zh-TW" sz="1700" dirty="0">
                <a:solidFill>
                  <a:srgbClr val="0070C0"/>
                </a:solidFill>
              </a:rPr>
              <a:t>Shark: Spy Honeypot with Advanced Redirection Kit</a:t>
            </a:r>
            <a:r>
              <a:rPr lang="en-US" altLang="zh-TW" sz="1700" dirty="0"/>
              <a:t>," </a:t>
            </a:r>
            <a:r>
              <a:rPr lang="en-US" altLang="zh-TW" sz="1700" i="1" dirty="0"/>
              <a:t>IEEE Workshop on Monitoring, Attack Detection and Mitigation (MonAM’07), </a:t>
            </a:r>
            <a:r>
              <a:rPr lang="en-US" altLang="zh-TW" sz="1700" dirty="0"/>
              <a:t>pp. 47-52, 2007.</a:t>
            </a:r>
            <a:br>
              <a:rPr lang="en-US" altLang="zh-TW" sz="1700" dirty="0"/>
            </a:br>
            <a:r>
              <a:rPr lang="en-US" altLang="zh-TW" sz="1700" dirty="0" smtClean="0"/>
              <a:t>[9] E</a:t>
            </a:r>
            <a:r>
              <a:rPr lang="en-US" altLang="zh-TW" sz="1700" dirty="0"/>
              <a:t>. </a:t>
            </a:r>
            <a:r>
              <a:rPr lang="en-US" altLang="zh-TW" sz="1700" dirty="0" err="1"/>
              <a:t>Alata</a:t>
            </a:r>
            <a:r>
              <a:rPr lang="en-US" altLang="zh-TW" sz="1700" dirty="0"/>
              <a:t>, I. </a:t>
            </a:r>
            <a:r>
              <a:rPr lang="en-US" altLang="zh-TW" sz="1700" dirty="0" err="1"/>
              <a:t>Alberdi</a:t>
            </a:r>
            <a:r>
              <a:rPr lang="en-US" altLang="zh-TW" sz="1700" dirty="0"/>
              <a:t>, V. </a:t>
            </a:r>
            <a:r>
              <a:rPr lang="en-US" altLang="zh-TW" sz="1700" dirty="0" err="1"/>
              <a:t>Nicomette</a:t>
            </a:r>
            <a:r>
              <a:rPr lang="en-US" altLang="zh-TW" sz="1700" dirty="0"/>
              <a:t>, P. </a:t>
            </a:r>
            <a:r>
              <a:rPr lang="en-US" altLang="zh-TW" sz="1700" dirty="0" err="1"/>
              <a:t>Owezarski</a:t>
            </a:r>
            <a:r>
              <a:rPr lang="en-US" altLang="zh-TW" sz="1700" dirty="0"/>
              <a:t>, and M. </a:t>
            </a:r>
            <a:r>
              <a:rPr lang="en-US" altLang="zh-TW" sz="1700" dirty="0" err="1"/>
              <a:t>Kaâniche</a:t>
            </a:r>
            <a:r>
              <a:rPr lang="en-US" altLang="zh-TW" sz="1700" dirty="0"/>
              <a:t>, "</a:t>
            </a:r>
            <a:r>
              <a:rPr lang="en-US" altLang="zh-TW" sz="1700" dirty="0">
                <a:solidFill>
                  <a:srgbClr val="0070C0"/>
                </a:solidFill>
              </a:rPr>
              <a:t>Internet attacks monitoring with dynamic connection redirection mechanisms</a:t>
            </a:r>
            <a:r>
              <a:rPr lang="en-US" altLang="zh-TW" sz="1700" dirty="0"/>
              <a:t>," </a:t>
            </a:r>
            <a:r>
              <a:rPr lang="en-US" altLang="zh-TW" sz="1700" i="1" dirty="0"/>
              <a:t>Journal in Computer Virology, Springer, </a:t>
            </a:r>
            <a:r>
              <a:rPr lang="en-US" altLang="zh-TW" sz="1700" dirty="0"/>
              <a:t>vol. 4, pp. 127-136, 2008. </a:t>
            </a:r>
          </a:p>
          <a:p>
            <a:pPr marL="0" indent="0">
              <a:buNone/>
            </a:pPr>
            <a:endParaRPr lang="en-US" altLang="zh-TW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33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References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1387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M7.exe</a:t>
            </a:r>
          </a:p>
          <a:p>
            <a:pPr lvl="1"/>
            <a:r>
              <a:rPr lang="en-US" altLang="zh-TW" dirty="0" smtClean="0"/>
              <a:t>SMTP servers on the Internet refuse to relay for it</a:t>
            </a:r>
          </a:p>
          <a:p>
            <a:r>
              <a:rPr lang="en-US" altLang="zh-TW" dirty="0" smtClean="0"/>
              <a:t>Environment</a:t>
            </a:r>
          </a:p>
          <a:p>
            <a:pPr lvl="1"/>
            <a:r>
              <a:rPr lang="en-US" altLang="zh-TW" dirty="0" smtClean="0"/>
              <a:t>%</a:t>
            </a:r>
            <a:r>
              <a:rPr lang="en-US" altLang="zh-TW" dirty="0" err="1" smtClean="0"/>
              <a:t>SystemRoot</a:t>
            </a:r>
            <a:r>
              <a:rPr lang="en-US" altLang="zh-TW" dirty="0" smtClean="0"/>
              <a:t>%\system32\drivers\</a:t>
            </a:r>
            <a:r>
              <a:rPr lang="en-US" altLang="zh-TW" dirty="0" err="1" smtClean="0"/>
              <a:t>etc</a:t>
            </a:r>
            <a:r>
              <a:rPr lang="en-US" altLang="zh-TW" dirty="0" smtClean="0"/>
              <a:t>\hosts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34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Case Study: A normal case (1/4)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58189"/>
            <a:ext cx="4029048" cy="27551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09120"/>
            <a:ext cx="4305300" cy="1381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757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DNS MX query</a:t>
            </a:r>
          </a:p>
          <a:p>
            <a:endParaRPr lang="en-US" altLang="zh-TW" dirty="0"/>
          </a:p>
          <a:p>
            <a:endParaRPr lang="en-US" altLang="zh-TW" dirty="0" smtClean="0"/>
          </a:p>
          <a:p>
            <a:r>
              <a:rPr lang="en-US" altLang="zh-TW" dirty="0" smtClean="0"/>
              <a:t>SMTP session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35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Case Study: A normal case (2/4)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pic>
        <p:nvPicPr>
          <p:cNvPr id="7" name="圖片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204864"/>
            <a:ext cx="6282377" cy="10039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圖片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61048"/>
            <a:ext cx="4680520" cy="22322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469" y="3834440"/>
            <a:ext cx="6619875" cy="1809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群組 11"/>
          <p:cNvGrpSpPr/>
          <p:nvPr/>
        </p:nvGrpSpPr>
        <p:grpSpPr>
          <a:xfrm>
            <a:off x="1187624" y="5500697"/>
            <a:ext cx="3816424" cy="1336464"/>
            <a:chOff x="1187624" y="5500697"/>
            <a:chExt cx="3816424" cy="1336464"/>
          </a:xfrm>
        </p:grpSpPr>
        <p:pic>
          <p:nvPicPr>
            <p:cNvPr id="17412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5500697"/>
              <a:ext cx="3816424" cy="133646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矩形 9"/>
            <p:cNvSpPr/>
            <p:nvPr/>
          </p:nvSpPr>
          <p:spPr>
            <a:xfrm>
              <a:off x="2339752" y="5500697"/>
              <a:ext cx="756084" cy="14349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11" name="群組 10"/>
          <p:cNvGrpSpPr/>
          <p:nvPr/>
        </p:nvGrpSpPr>
        <p:grpSpPr>
          <a:xfrm>
            <a:off x="5364088" y="4653136"/>
            <a:ext cx="3779912" cy="655447"/>
            <a:chOff x="5364088" y="4653136"/>
            <a:chExt cx="3779912" cy="655447"/>
          </a:xfrm>
        </p:grpSpPr>
        <p:pic>
          <p:nvPicPr>
            <p:cNvPr id="9" name="圖片 8"/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4088" y="4653136"/>
              <a:ext cx="3779912" cy="65138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4" name="矩形 13"/>
            <p:cNvSpPr/>
            <p:nvPr/>
          </p:nvSpPr>
          <p:spPr>
            <a:xfrm>
              <a:off x="6156176" y="5165090"/>
              <a:ext cx="643210" cy="14349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6364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Retarget</a:t>
            </a:r>
          </a:p>
          <a:p>
            <a:pPr lvl="1"/>
            <a:r>
              <a:rPr lang="en-US" altLang="zh-TW" dirty="0" smtClean="0"/>
              <a:t>Original (from the malware’s point of view)</a:t>
            </a:r>
          </a:p>
          <a:p>
            <a:pPr lvl="1"/>
            <a:endParaRPr lang="en-US" altLang="zh-TW" dirty="0"/>
          </a:p>
          <a:p>
            <a:pPr lvl="1"/>
            <a:endParaRPr lang="en-US" altLang="zh-TW" dirty="0" smtClean="0"/>
          </a:p>
          <a:p>
            <a:pPr lvl="1"/>
            <a:endParaRPr lang="en-US" altLang="zh-TW" dirty="0"/>
          </a:p>
          <a:p>
            <a:pPr lvl="1"/>
            <a:r>
              <a:rPr lang="en-US" altLang="zh-TW" dirty="0" smtClean="0"/>
              <a:t>Replay (the decoy communicator and the decoy)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36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solidFill>
                  <a:schemeClr val="tx1"/>
                </a:solidFill>
                <a:effectLst/>
              </a:rPr>
              <a:t>Case Study: A normal </a:t>
            </a:r>
            <a:r>
              <a:rPr lang="en-US" altLang="zh-TW" dirty="0" smtClean="0">
                <a:solidFill>
                  <a:schemeClr val="tx1"/>
                </a:solidFill>
                <a:effectLst/>
              </a:rPr>
              <a:t>case (3/4)</a:t>
            </a:r>
            <a:endParaRPr lang="zh-TW" alt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86" y="4653136"/>
            <a:ext cx="7210425" cy="1238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89" y="2636912"/>
            <a:ext cx="7915275" cy="1247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233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kern="100" dirty="0"/>
              <a:t>“Worm/</a:t>
            </a:r>
            <a:r>
              <a:rPr lang="en-US" altLang="zh-TW" kern="100" dirty="0" err="1"/>
              <a:t>NetSky.P</a:t>
            </a:r>
            <a:r>
              <a:rPr lang="en-US" altLang="zh-TW" kern="100" dirty="0"/>
              <a:t>” </a:t>
            </a:r>
            <a:r>
              <a:rPr lang="en-US" altLang="zh-TW" kern="100" dirty="0" smtClean="0"/>
              <a:t>attachment</a:t>
            </a:r>
            <a:endParaRPr lang="zh-TW" altLang="zh-TW" kern="1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37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solidFill>
                  <a:schemeClr val="tx1"/>
                </a:solidFill>
                <a:effectLst/>
              </a:rPr>
              <a:t>Case Study: A normal case </a:t>
            </a:r>
            <a:r>
              <a:rPr lang="en-US" altLang="zh-TW" dirty="0" smtClean="0">
                <a:solidFill>
                  <a:schemeClr val="tx1"/>
                </a:solidFill>
                <a:effectLst/>
              </a:rPr>
              <a:t>(4/4)</a:t>
            </a:r>
            <a:endParaRPr lang="zh-TW" alt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2204864"/>
            <a:ext cx="6480720" cy="44569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456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Enhance evaluation of Internet security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38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Professor Wu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80928"/>
            <a:ext cx="7927040" cy="27363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527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Retransmit from the malware</a:t>
            </a:r>
          </a:p>
          <a:p>
            <a:pPr lvl="1"/>
            <a:r>
              <a:rPr lang="en-US" altLang="zh-TW" dirty="0" smtClean="0"/>
              <a:t>Additional memory space </a:t>
            </a:r>
            <a:r>
              <a:rPr lang="en-US" altLang="zh-TW" dirty="0" err="1" smtClean="0"/>
              <a:t>SEQ</a:t>
            </a:r>
            <a:r>
              <a:rPr lang="en-US" altLang="zh-TW" baseline="-25000" dirty="0" err="1" smtClean="0"/>
              <a:t>a</a:t>
            </a:r>
            <a:endParaRPr lang="en-US" altLang="zh-TW" baseline="-25000" dirty="0" smtClean="0"/>
          </a:p>
          <a:p>
            <a:pPr lvl="1"/>
            <a:r>
              <a:rPr lang="en-US" altLang="zh-TW" dirty="0" smtClean="0"/>
              <a:t>If </a:t>
            </a:r>
            <a:r>
              <a:rPr lang="en-US" altLang="zh-TW" dirty="0" err="1" smtClean="0"/>
              <a:t>SEQ</a:t>
            </a:r>
            <a:r>
              <a:rPr lang="en-US" altLang="zh-TW" baseline="-25000" dirty="0" err="1" smtClean="0"/>
              <a:t>i</a:t>
            </a:r>
            <a:r>
              <a:rPr lang="en-US" altLang="zh-TW" dirty="0" smtClean="0"/>
              <a:t> &lt;= </a:t>
            </a:r>
            <a:r>
              <a:rPr lang="en-US" altLang="zh-TW" dirty="0" err="1" smtClean="0"/>
              <a:t>SEQ</a:t>
            </a:r>
            <a:r>
              <a:rPr lang="en-US" altLang="zh-TW" baseline="-25000" dirty="0" err="1" smtClean="0"/>
              <a:t>a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goto</a:t>
            </a:r>
            <a:r>
              <a:rPr lang="en-US" altLang="zh-TW" dirty="0" smtClean="0"/>
              <a:t> Packet</a:t>
            </a:r>
            <a:r>
              <a:rPr lang="en-US" altLang="zh-TW" baseline="-25000" dirty="0" smtClean="0"/>
              <a:t>i+2</a:t>
            </a:r>
          </a:p>
          <a:p>
            <a:r>
              <a:rPr lang="en-US" altLang="zh-TW" dirty="0" smtClean="0"/>
              <a:t>Packet lose during traffic retargeting</a:t>
            </a:r>
          </a:p>
          <a:p>
            <a:pPr lvl="1"/>
            <a:r>
              <a:rPr lang="en-US" altLang="zh-TW" dirty="0" smtClean="0"/>
              <a:t>If </a:t>
            </a:r>
            <a:r>
              <a:rPr lang="en-US" altLang="zh-TW" dirty="0" err="1" smtClean="0"/>
              <a:t>SEQ</a:t>
            </a:r>
            <a:r>
              <a:rPr lang="en-US" altLang="zh-TW" baseline="-25000" dirty="0" err="1" smtClean="0"/>
              <a:t>d</a:t>
            </a:r>
            <a:r>
              <a:rPr lang="en-US" altLang="zh-TW" dirty="0" smtClean="0"/>
              <a:t> = </a:t>
            </a:r>
            <a:r>
              <a:rPr lang="en-US" altLang="zh-TW" dirty="0" err="1" smtClean="0"/>
              <a:t>ACK</a:t>
            </a:r>
            <a:r>
              <a:rPr lang="en-US" altLang="zh-TW" baseline="-25000" dirty="0" err="1" smtClean="0"/>
              <a:t>i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goto</a:t>
            </a:r>
            <a:r>
              <a:rPr lang="en-US" altLang="zh-TW" dirty="0" smtClean="0"/>
              <a:t> Packet</a:t>
            </a:r>
            <a:r>
              <a:rPr lang="en-US" altLang="zh-TW" baseline="-25000" dirty="0" smtClean="0"/>
              <a:t>i-1</a:t>
            </a:r>
          </a:p>
          <a:p>
            <a:pPr lvl="1"/>
            <a:r>
              <a:rPr lang="en-US" altLang="zh-TW" dirty="0" smtClean="0"/>
              <a:t>Timeout</a:t>
            </a:r>
          </a:p>
          <a:p>
            <a:pPr lvl="1"/>
            <a:r>
              <a:rPr lang="en-US" altLang="zh-TW" dirty="0" smtClean="0"/>
              <a:t>Deadlock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39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Professor Lai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4503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Transparent to the malware</a:t>
            </a:r>
          </a:p>
          <a:p>
            <a:pPr lvl="1"/>
            <a:r>
              <a:rPr lang="en-US" altLang="zh-TW" dirty="0" smtClean="0"/>
              <a:t>Retarget traffic path transparently</a:t>
            </a:r>
          </a:p>
          <a:p>
            <a:pPr lvl="1"/>
            <a:r>
              <a:rPr lang="en-US" altLang="zh-TW" dirty="0" smtClean="0"/>
              <a:t>Reply retargeted traffic correspondingly</a:t>
            </a:r>
          </a:p>
          <a:p>
            <a:r>
              <a:rPr lang="en-US" altLang="zh-TW" dirty="0" smtClean="0"/>
              <a:t>Secure to the Internet</a:t>
            </a:r>
          </a:p>
          <a:p>
            <a:pPr lvl="1"/>
            <a:r>
              <a:rPr lang="en-US" altLang="zh-TW" dirty="0" smtClean="0"/>
              <a:t>Prevent malicious traffic to access the Internet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4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Objectives and Solution Approach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4149080"/>
            <a:ext cx="6776981" cy="25922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404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601" y="1556792"/>
            <a:ext cx="5283871" cy="51845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40</a:t>
            </a:fld>
            <a:endParaRPr lang="zh-TW" altLang="en-US" dirty="0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Example: Redirect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25910" y="1844824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#1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=30)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=10,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=100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7504" y="1844750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</a:t>
            </a:r>
            <a:r>
              <a:rPr lang="en-US" altLang="zh-TW" dirty="0">
                <a:solidFill>
                  <a:schemeClr val="tx1"/>
                </a:solidFill>
              </a:rPr>
              <a:t>3</a:t>
            </a:r>
            <a:r>
              <a:rPr lang="en-US" altLang="zh-TW" dirty="0" smtClean="0">
                <a:solidFill>
                  <a:schemeClr val="tx1"/>
                </a:solidFill>
              </a:rPr>
              <a:t>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=40)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=40,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=120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727684" y="2348880"/>
            <a:ext cx="1620180" cy="50413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#5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=50)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=80,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=160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319972" y="4293022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mseq</a:t>
            </a:r>
            <a:r>
              <a:rPr lang="en-US" altLang="zh-TW" sz="1400" dirty="0" smtClean="0">
                <a:solidFill>
                  <a:schemeClr val="tx1"/>
                </a:solidFill>
              </a:rPr>
              <a:t>=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mack</a:t>
            </a:r>
            <a:r>
              <a:rPr lang="en-US" altLang="zh-TW" sz="1400" dirty="0" smtClean="0">
                <a:solidFill>
                  <a:schemeClr val="tx1"/>
                </a:solidFill>
              </a:rPr>
              <a:t>=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136396" y="4293022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dseq</a:t>
            </a:r>
            <a:r>
              <a:rPr lang="en-US" altLang="zh-TW" sz="1400" dirty="0" smtClean="0">
                <a:solidFill>
                  <a:schemeClr val="tx1"/>
                </a:solidFill>
              </a:rPr>
              <a:t>=60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dack</a:t>
            </a:r>
            <a:r>
              <a:rPr lang="en-US" altLang="zh-TW" sz="1400" dirty="0" smtClean="0">
                <a:solidFill>
                  <a:schemeClr val="tx1"/>
                </a:solidFill>
              </a:rPr>
              <a:t>=5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319972" y="4293096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mseq</a:t>
            </a:r>
            <a:r>
              <a:rPr lang="en-US" altLang="zh-TW" sz="1400" dirty="0" smtClean="0">
                <a:solidFill>
                  <a:schemeClr val="tx1"/>
                </a:solidFill>
              </a:rPr>
              <a:t>=100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mack</a:t>
            </a:r>
            <a:r>
              <a:rPr lang="en-US" altLang="zh-TW" sz="1400" dirty="0" smtClean="0">
                <a:solidFill>
                  <a:schemeClr val="tx1"/>
                </a:solidFill>
              </a:rPr>
              <a:t>=40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368446" y="4293096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#1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=30)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=60,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=5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516216" y="6113433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#2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=60)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=5,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=90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136396" y="4293022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dseq</a:t>
            </a:r>
            <a:r>
              <a:rPr lang="en-US" altLang="zh-TW" sz="1400" dirty="0" smtClean="0">
                <a:solidFill>
                  <a:schemeClr val="tx1"/>
                </a:solidFill>
              </a:rPr>
              <a:t>=90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dack</a:t>
            </a:r>
            <a:r>
              <a:rPr lang="en-US" altLang="zh-TW" sz="1400" dirty="0" smtClean="0">
                <a:solidFill>
                  <a:schemeClr val="tx1"/>
                </a:solidFill>
              </a:rPr>
              <a:t>=65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516216" y="4293096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#2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=30)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=100,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=40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pic>
        <p:nvPicPr>
          <p:cNvPr id="16" name="Picture 4" descr="D:\Research\Research_document\oral_exam\TCP_stateful_modu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3843015"/>
            <a:ext cx="3227688" cy="23222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434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33734E-6 L 0.396 0.0064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92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6 0.00648 L 0.396 0.35261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-0.00533 L 0.05816 0.2832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1" y="144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19852E-6 L -0.00191 -0.27071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135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 -0.00533 L -0.08263 -0.25197 " pathEditMode="relative" rAng="0" ptsTypes="AA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5" y="-123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  <p:bldP spid="22" grpId="0" animBg="1"/>
      <p:bldP spid="23" grpId="0" animBg="1"/>
      <p:bldP spid="31" grpId="0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34" grpId="0" animBg="1"/>
      <p:bldP spid="35" grpId="0" animBg="1"/>
      <p:bldP spid="35" grpId="1" animBg="1"/>
      <p:bldP spid="35" grpId="2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601" y="1556792"/>
            <a:ext cx="5283871" cy="51845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41</a:t>
            </a:fld>
            <a:endParaRPr lang="zh-TW" altLang="en-US" dirty="0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Example: Redirect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27684" y="1844750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#3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=40)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=40,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=120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7504" y="1844824"/>
            <a:ext cx="1620180" cy="50413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#5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=50)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=80,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=160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319972" y="4293022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mseq</a:t>
            </a:r>
            <a:r>
              <a:rPr lang="en-US" altLang="zh-TW" sz="1400" dirty="0" smtClean="0">
                <a:solidFill>
                  <a:schemeClr val="tx1"/>
                </a:solidFill>
              </a:rPr>
              <a:t>=100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mack</a:t>
            </a:r>
            <a:r>
              <a:rPr lang="en-US" altLang="zh-TW" sz="1400" dirty="0" smtClean="0">
                <a:solidFill>
                  <a:schemeClr val="tx1"/>
                </a:solidFill>
              </a:rPr>
              <a:t>=40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136396" y="4293022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dseq</a:t>
            </a:r>
            <a:r>
              <a:rPr lang="en-US" altLang="zh-TW" sz="1400" dirty="0" smtClean="0">
                <a:solidFill>
                  <a:schemeClr val="tx1"/>
                </a:solidFill>
              </a:rPr>
              <a:t>=90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dack</a:t>
            </a:r>
            <a:r>
              <a:rPr lang="en-US" altLang="zh-TW" sz="1400" dirty="0" smtClean="0">
                <a:solidFill>
                  <a:schemeClr val="tx1"/>
                </a:solidFill>
              </a:rPr>
              <a:t>=65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319972" y="4293096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mseq</a:t>
            </a:r>
            <a:r>
              <a:rPr lang="en-US" altLang="zh-TW" sz="1400" dirty="0" smtClean="0">
                <a:solidFill>
                  <a:schemeClr val="tx1"/>
                </a:solidFill>
              </a:rPr>
              <a:t>=120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mack</a:t>
            </a:r>
            <a:r>
              <a:rPr lang="en-US" altLang="zh-TW" sz="1400" dirty="0" smtClean="0">
                <a:solidFill>
                  <a:schemeClr val="tx1"/>
                </a:solidFill>
              </a:rPr>
              <a:t>=80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368446" y="4293096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#3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=40)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=90,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=65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516216" y="6113433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#4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=60)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=5,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=90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136396" y="4293096"/>
            <a:ext cx="972108" cy="504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dseq</a:t>
            </a:r>
            <a:r>
              <a:rPr lang="en-US" altLang="zh-TW" sz="1400" dirty="0" smtClean="0">
                <a:solidFill>
                  <a:schemeClr val="tx1"/>
                </a:solidFill>
              </a:rPr>
              <a:t>=90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dack</a:t>
            </a:r>
            <a:r>
              <a:rPr lang="en-US" altLang="zh-TW" sz="1400" dirty="0" smtClean="0">
                <a:solidFill>
                  <a:schemeClr val="tx1"/>
                </a:solidFill>
              </a:rPr>
              <a:t>=65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516216" y="4293096"/>
            <a:ext cx="1620180" cy="5041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#4 </a:t>
            </a:r>
            <a:r>
              <a:rPr lang="en-US" altLang="zh-TW" sz="1400" dirty="0" smtClean="0">
                <a:solidFill>
                  <a:schemeClr val="tx1"/>
                </a:solidFill>
              </a:rPr>
              <a:t>(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len</a:t>
            </a:r>
            <a:r>
              <a:rPr lang="en-US" altLang="zh-TW" sz="1400" dirty="0" smtClean="0">
                <a:solidFill>
                  <a:schemeClr val="tx1"/>
                </a:solidFill>
              </a:rPr>
              <a:t>=60)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sz="1400" dirty="0" err="1" smtClean="0">
                <a:solidFill>
                  <a:schemeClr val="tx1"/>
                </a:solidFill>
              </a:rPr>
              <a:t>seq</a:t>
            </a:r>
            <a:r>
              <a:rPr lang="en-US" altLang="zh-TW" sz="1400" dirty="0" smtClean="0">
                <a:solidFill>
                  <a:schemeClr val="tx1"/>
                </a:solidFill>
              </a:rPr>
              <a:t>=120, </a:t>
            </a:r>
            <a:r>
              <a:rPr lang="en-US" altLang="zh-TW" sz="1400" dirty="0" err="1" smtClean="0">
                <a:solidFill>
                  <a:schemeClr val="tx1"/>
                </a:solidFill>
              </a:rPr>
              <a:t>ack</a:t>
            </a:r>
            <a:r>
              <a:rPr lang="en-US" altLang="zh-TW" sz="1400" dirty="0" smtClean="0">
                <a:solidFill>
                  <a:schemeClr val="tx1"/>
                </a:solidFill>
              </a:rPr>
              <a:t>=80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pic>
        <p:nvPicPr>
          <p:cNvPr id="15" name="Picture 4" descr="D:\Research\Research_document\oral_exam\TCP_stateful_modu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3843015"/>
            <a:ext cx="3227688" cy="23222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161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89 -0.00531 L 0.40365 0.0064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79" y="5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583 0.00648 L 0.39583 0.35269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2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913E-6 L 0.03143 0.15753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" y="78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19852E-6 L -0.00191 -0.27071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135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 -0.00533 L -0.08263 -0.25197 " pathEditMode="relative" rAng="0" ptsTypes="AA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5" y="-123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  <p:bldP spid="22" grpId="0" animBg="1"/>
      <p:bldP spid="23" grpId="0" animBg="1"/>
      <p:bldP spid="31" grpId="0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34" grpId="0" animBg="1"/>
      <p:bldP spid="35" grpId="0" animBg="1"/>
      <p:bldP spid="35" grpId="1" animBg="1"/>
      <p:bldP spid="35" grpId="2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Enhance numbers</a:t>
            </a:r>
          </a:p>
          <a:p>
            <a:pPr lvl="1"/>
            <a:r>
              <a:rPr lang="en-US" altLang="zh-TW" dirty="0" smtClean="0"/>
              <a:t>Transparency (vs. closed network)</a:t>
            </a:r>
          </a:p>
          <a:p>
            <a:pPr lvl="2"/>
            <a:r>
              <a:rPr lang="en-US" altLang="zh-TW" dirty="0" smtClean="0"/>
              <a:t>3.55 times more packets (total)</a:t>
            </a:r>
          </a:p>
          <a:p>
            <a:pPr lvl="2"/>
            <a:r>
              <a:rPr lang="en-US" altLang="zh-TW" dirty="0" smtClean="0"/>
              <a:t>2.13 times more packets (m10, m11, m12)</a:t>
            </a:r>
          </a:p>
          <a:p>
            <a:pPr lvl="1"/>
            <a:r>
              <a:rPr lang="en-US" altLang="zh-TW" dirty="0" smtClean="0"/>
              <a:t>Security (vs. open network)</a:t>
            </a:r>
          </a:p>
          <a:p>
            <a:pPr lvl="2"/>
            <a:r>
              <a:rPr lang="en-US" altLang="zh-TW" dirty="0" smtClean="0"/>
              <a:t>Retargeting 80.66% packets</a:t>
            </a:r>
          </a:p>
          <a:p>
            <a:pPr lvl="2"/>
            <a:r>
              <a:rPr lang="en-US" altLang="zh-TW" dirty="0" smtClean="0"/>
              <a:t>303 Snort </a:t>
            </a:r>
            <a:r>
              <a:rPr lang="en-US" altLang="zh-TW" dirty="0" smtClean="0"/>
              <a:t>alerts (</a:t>
            </a:r>
            <a:r>
              <a:rPr lang="en-US" altLang="zh-TW" smtClean="0"/>
              <a:t>9 malwares)</a:t>
            </a:r>
            <a:endParaRPr lang="en-US" altLang="zh-TW" dirty="0" smtClean="0"/>
          </a:p>
          <a:p>
            <a:pPr lvl="2"/>
            <a:r>
              <a:rPr lang="en-US" altLang="zh-TW" dirty="0" smtClean="0"/>
              <a:t>222 spam </a:t>
            </a:r>
            <a:r>
              <a:rPr lang="en-US" altLang="zh-TW" dirty="0" smtClean="0"/>
              <a:t>e-mails (3 spammers)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42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Professor Lin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8396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43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Evaluation</a:t>
            </a:r>
            <a:br>
              <a:rPr lang="en-US" altLang="zh-TW" dirty="0" smtClean="0">
                <a:solidFill>
                  <a:schemeClr val="tx1"/>
                </a:solidFill>
                <a:effectLst/>
              </a:rPr>
            </a:br>
            <a:r>
              <a:rPr lang="en-US" altLang="zh-TW" sz="3100" dirty="0" smtClean="0">
                <a:solidFill>
                  <a:schemeClr val="tx1"/>
                </a:solidFill>
                <a:effectLst/>
              </a:rPr>
              <a:t>Our system gives 3.35 times more packets than closed network (1/2</a:t>
            </a:r>
            <a:r>
              <a:rPr lang="en-US" altLang="zh-TW" sz="3100" dirty="0">
                <a:solidFill>
                  <a:schemeClr val="tx1"/>
                </a:solidFill>
                <a:effectLst/>
              </a:rPr>
              <a:t>)</a:t>
            </a:r>
            <a:endParaRPr lang="zh-TW" altLang="en-US" sz="3100" dirty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8" name="內容版面配置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6896070"/>
              </p:ext>
            </p:extLst>
          </p:nvPr>
        </p:nvGraphicFramePr>
        <p:xfrm>
          <a:off x="971600" y="2060848"/>
          <a:ext cx="7226935" cy="3170784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951549"/>
                <a:gridCol w="3062070"/>
                <a:gridCol w="3213316"/>
              </a:tblGrid>
              <a:tr h="2642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Name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Closed Network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Traffic Retargeting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m7.exe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No response for DNS MX record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9 spam e-mail attempts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6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m10.exe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362 TCP port 139 SYN packets</a:t>
                      </a:r>
                      <a:endParaRPr lang="zh-TW" sz="1400" kern="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345 TCP port 445 SYN packets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369199 packets for TCP port 139 and </a:t>
                      </a:r>
                      <a:r>
                        <a:rPr lang="en-US" sz="1400" kern="100" dirty="0" smtClean="0">
                          <a:effectLst/>
                        </a:rPr>
                        <a:t>445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HTTP GET advertising HTML files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6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m11.exe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407 TCP port 139 SYN packets</a:t>
                      </a:r>
                      <a:endParaRPr lang="zh-TW" sz="1400" kern="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388 TCP port 445 SYN packets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23161 </a:t>
                      </a:r>
                      <a:r>
                        <a:rPr lang="en-US" sz="1400" kern="100" dirty="0">
                          <a:effectLst/>
                        </a:rPr>
                        <a:t>packets for TCP port 139 and </a:t>
                      </a:r>
                      <a:r>
                        <a:rPr lang="en-US" sz="1400" kern="100" dirty="0" smtClean="0">
                          <a:effectLst/>
                        </a:rPr>
                        <a:t>445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HTTP GET advertising HTML files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69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m12.exe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Probe machines by ICMP echo request</a:t>
                      </a:r>
                      <a:endParaRPr lang="zh-TW" sz="14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Probe machines by ICMP echo request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60285 packets for TCP port 139 and </a:t>
                      </a:r>
                      <a:r>
                        <a:rPr lang="en-US" sz="1400" kern="100" dirty="0" smtClean="0">
                          <a:effectLst/>
                        </a:rPr>
                        <a:t>445</a:t>
                      </a:r>
                      <a:endParaRPr lang="zh-TW" sz="1400" kern="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HTTP GET advertising HTML files</a:t>
                      </a:r>
                      <a:endParaRPr lang="zh-TW" sz="1400" kern="1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" name="文字方塊 60"/>
          <p:cNvSpPr txBox="1"/>
          <p:nvPr/>
        </p:nvSpPr>
        <p:spPr>
          <a:xfrm>
            <a:off x="107504" y="1475492"/>
            <a:ext cx="2381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Malware without C&amp;C</a:t>
            </a:r>
            <a:endParaRPr lang="zh-TW" altLang="en-US" dirty="0"/>
          </a:p>
        </p:txBody>
      </p:sp>
      <p:pic>
        <p:nvPicPr>
          <p:cNvPr id="18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316287"/>
            <a:ext cx="3054434" cy="142508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sp>
        <p:nvSpPr>
          <p:cNvPr id="5" name="文字方塊 4"/>
          <p:cNvSpPr txBox="1"/>
          <p:nvPr/>
        </p:nvSpPr>
        <p:spPr>
          <a:xfrm>
            <a:off x="2195736" y="6028827"/>
            <a:ext cx="2475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2.13 times more packets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3142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Analysis of Malware Network </a:t>
            </a:r>
            <a:r>
              <a:rPr lang="en-US" altLang="zh-TW" dirty="0" smtClean="0"/>
              <a:t>Activity (2011)</a:t>
            </a:r>
          </a:p>
          <a:p>
            <a:pPr lvl="1"/>
            <a:r>
              <a:rPr lang="en-US" altLang="zh-TW" dirty="0" smtClean="0"/>
              <a:t>Plain text </a:t>
            </a:r>
            <a:r>
              <a:rPr lang="en-US" altLang="zh-TW" dirty="0" smtClean="0"/>
              <a:t>C&amp;C (IRC)</a:t>
            </a:r>
          </a:p>
          <a:p>
            <a:pPr lvl="2"/>
            <a:r>
              <a:rPr lang="en-US" altLang="zh-TW" dirty="0" smtClean="0"/>
              <a:t>Monitor by </a:t>
            </a:r>
            <a:r>
              <a:rPr lang="en-US" altLang="zh-TW" dirty="0" err="1" smtClean="0"/>
              <a:t>Netmonkey</a:t>
            </a:r>
            <a:endParaRPr lang="en-US" altLang="zh-TW" dirty="0" smtClean="0"/>
          </a:p>
          <a:p>
            <a:pPr lvl="2"/>
            <a:r>
              <a:rPr lang="en-US" altLang="zh-TW" dirty="0" smtClean="0"/>
              <a:t>Simulate C&amp;C protocol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Cipher text </a:t>
            </a:r>
            <a:r>
              <a:rPr lang="en-US" altLang="zh-TW" dirty="0" smtClean="0"/>
              <a:t>C&amp;C</a:t>
            </a:r>
          </a:p>
          <a:p>
            <a:pPr lvl="2"/>
            <a:r>
              <a:rPr lang="en-US" altLang="zh-TW" dirty="0" smtClean="0"/>
              <a:t>Relay </a:t>
            </a:r>
            <a:r>
              <a:rPr lang="en-US" altLang="zh-TW" dirty="0" smtClean="0"/>
              <a:t>to real C&amp;C </a:t>
            </a:r>
            <a:r>
              <a:rPr lang="en-US" altLang="zh-TW" dirty="0" smtClean="0"/>
              <a:t>servers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Policy</a:t>
            </a:r>
          </a:p>
          <a:p>
            <a:pPr lvl="2"/>
            <a:r>
              <a:rPr lang="en-US" altLang="zh-TW" dirty="0" smtClean="0"/>
              <a:t>Block or </a:t>
            </a:r>
            <a:r>
              <a:rPr lang="en-US" altLang="zh-TW" dirty="0" smtClean="0"/>
              <a:t>redirect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44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Related Works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114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5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System Architecture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Packet flow</a:t>
            </a:r>
          </a:p>
          <a:p>
            <a:pPr lvl="1"/>
            <a:r>
              <a:rPr lang="en-US" altLang="zh-TW" dirty="0"/>
              <a:t>I</a:t>
            </a:r>
            <a:r>
              <a:rPr lang="en-US" altLang="zh-TW" dirty="0" smtClean="0"/>
              <a:t>ntercepted by Packet Filter</a:t>
            </a:r>
          </a:p>
          <a:p>
            <a:pPr lvl="1"/>
            <a:r>
              <a:rPr lang="en-US" altLang="zh-TW" dirty="0" smtClean="0"/>
              <a:t>Sniffed by IDS</a:t>
            </a:r>
            <a:endParaRPr lang="zh-TW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469" y="3118758"/>
            <a:ext cx="7875027" cy="36946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328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/>
              <a:t>Session</a:t>
            </a:r>
          </a:p>
          <a:p>
            <a:pPr lvl="1"/>
            <a:r>
              <a:rPr lang="en-US" altLang="zh-TW" dirty="0"/>
              <a:t>(S</a:t>
            </a:r>
            <a:r>
              <a:rPr lang="en-US" altLang="zh-TW" baseline="-25000" dirty="0"/>
              <a:t>IP </a:t>
            </a:r>
            <a:r>
              <a:rPr lang="en-US" altLang="zh-TW" dirty="0"/>
              <a:t>, D</a:t>
            </a:r>
            <a:r>
              <a:rPr lang="en-US" altLang="zh-TW" baseline="-25000" dirty="0"/>
              <a:t>IP</a:t>
            </a:r>
            <a:r>
              <a:rPr lang="en-US" altLang="zh-TW" dirty="0"/>
              <a:t>)</a:t>
            </a:r>
          </a:p>
          <a:p>
            <a:r>
              <a:rPr lang="en-US" altLang="zh-TW" dirty="0" smtClean="0"/>
              <a:t>Connection</a:t>
            </a:r>
            <a:endParaRPr lang="en-US" altLang="zh-TW" dirty="0"/>
          </a:p>
          <a:p>
            <a:pPr lvl="1"/>
            <a:r>
              <a:rPr lang="en-US" altLang="zh-TW" dirty="0"/>
              <a:t>(S</a:t>
            </a:r>
            <a:r>
              <a:rPr lang="en-US" altLang="zh-TW" baseline="-25000" dirty="0"/>
              <a:t>IP </a:t>
            </a:r>
            <a:r>
              <a:rPr lang="en-US" altLang="zh-TW" dirty="0"/>
              <a:t>, D</a:t>
            </a:r>
            <a:r>
              <a:rPr lang="en-US" altLang="zh-TW" baseline="-25000" dirty="0"/>
              <a:t>IP </a:t>
            </a:r>
            <a:r>
              <a:rPr lang="en-US" altLang="zh-TW" dirty="0"/>
              <a:t>, </a:t>
            </a:r>
            <a:r>
              <a:rPr lang="en-US" altLang="zh-TW" dirty="0" err="1"/>
              <a:t>S</a:t>
            </a:r>
            <a:r>
              <a:rPr lang="en-US" altLang="zh-TW" baseline="-25000" dirty="0" err="1"/>
              <a:t>Port</a:t>
            </a:r>
            <a:r>
              <a:rPr lang="en-US" altLang="zh-TW" baseline="-25000" dirty="0"/>
              <a:t> </a:t>
            </a:r>
            <a:r>
              <a:rPr lang="en-US" altLang="zh-TW" dirty="0"/>
              <a:t>, </a:t>
            </a:r>
            <a:r>
              <a:rPr lang="en-US" altLang="zh-TW" dirty="0" err="1"/>
              <a:t>D</a:t>
            </a:r>
            <a:r>
              <a:rPr lang="en-US" altLang="zh-TW" baseline="-25000" dirty="0" err="1"/>
              <a:t>Port</a:t>
            </a:r>
            <a:r>
              <a:rPr lang="en-US" altLang="zh-TW" baseline="-25000" dirty="0"/>
              <a:t> </a:t>
            </a:r>
            <a:r>
              <a:rPr lang="en-US" altLang="zh-TW" dirty="0"/>
              <a:t>, protocol)</a:t>
            </a:r>
          </a:p>
          <a:p>
            <a:r>
              <a:rPr lang="en-US" altLang="zh-TW" dirty="0" smtClean="0"/>
              <a:t>Retargeting decision (RD)</a:t>
            </a:r>
          </a:p>
          <a:p>
            <a:pPr lvl="1"/>
            <a:r>
              <a:rPr lang="en-US" altLang="zh-TW" dirty="0" smtClean="0"/>
              <a:t>IDS alerted</a:t>
            </a:r>
          </a:p>
          <a:p>
            <a:pPr lvl="1"/>
            <a:r>
              <a:rPr lang="en-US" altLang="zh-TW" dirty="0" smtClean="0"/>
              <a:t>Blacklist matched</a:t>
            </a:r>
          </a:p>
          <a:p>
            <a:r>
              <a:rPr lang="en-US" altLang="zh-TW" dirty="0" smtClean="0"/>
              <a:t>Never </a:t>
            </a:r>
            <a:r>
              <a:rPr lang="en-US" altLang="zh-TW" dirty="0"/>
              <a:t>allow propagation and attack traffic to reach the </a:t>
            </a:r>
            <a:r>
              <a:rPr lang="en-US" altLang="zh-TW" dirty="0" smtClean="0"/>
              <a:t>Internet</a:t>
            </a:r>
          </a:p>
          <a:p>
            <a:pPr lvl="1"/>
            <a:r>
              <a:rPr lang="en-US" altLang="zh-TW" dirty="0"/>
              <a:t>Retarget the whole corresponding session</a:t>
            </a:r>
          </a:p>
          <a:p>
            <a:pPr lvl="1"/>
            <a:r>
              <a:rPr lang="en-US" altLang="zh-TW" dirty="0" smtClean="0"/>
              <a:t>Tell Packet Filter </a:t>
            </a:r>
            <a:r>
              <a:rPr lang="en-US" altLang="zh-TW" dirty="0"/>
              <a:t>to drop the packets</a:t>
            </a:r>
          </a:p>
          <a:p>
            <a:pPr lvl="1"/>
            <a:r>
              <a:rPr lang="en-US" altLang="zh-TW" dirty="0" smtClean="0"/>
              <a:t>Command </a:t>
            </a:r>
            <a:r>
              <a:rPr lang="en-US" altLang="zh-TW" dirty="0"/>
              <a:t>the decoy </a:t>
            </a:r>
            <a:r>
              <a:rPr lang="en-US" altLang="zh-TW" dirty="0" smtClean="0"/>
              <a:t>communicator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6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Coordinator</a:t>
            </a:r>
            <a:endParaRPr lang="zh-TW" altLang="en-US" sz="3600" dirty="0">
              <a:solidFill>
                <a:schemeClr val="tx1"/>
              </a:solidFill>
              <a:effectLst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32656"/>
            <a:ext cx="3933357" cy="3399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987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Synchronize </a:t>
            </a:r>
            <a:r>
              <a:rPr lang="en-US" altLang="zh-TW" dirty="0"/>
              <a:t>states between would-be victims and </a:t>
            </a:r>
            <a:r>
              <a:rPr lang="en-US" altLang="zh-TW" dirty="0" smtClean="0"/>
              <a:t>decoys</a:t>
            </a:r>
            <a:endParaRPr lang="en-US" altLang="zh-TW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altLang="zh-TW" dirty="0" smtClean="0"/>
              <a:t>Connections finished </a:t>
            </a:r>
            <a:r>
              <a:rPr lang="en-US" altLang="zh-TW" dirty="0"/>
              <a:t>before RD =&gt; Replay</a:t>
            </a:r>
          </a:p>
          <a:p>
            <a:r>
              <a:rPr lang="en-US" altLang="zh-TW" dirty="0"/>
              <a:t>Connections ongoing when RD =&gt; Redirect</a:t>
            </a:r>
          </a:p>
          <a:p>
            <a:r>
              <a:rPr lang="en-US" altLang="zh-TW" dirty="0"/>
              <a:t>Connections opened after RD =&gt; </a:t>
            </a:r>
            <a:r>
              <a:rPr lang="en-US" altLang="zh-TW" dirty="0" smtClean="0"/>
              <a:t>Relay</a:t>
            </a:r>
            <a:endParaRPr lang="en-US" altLang="zh-TW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7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Traffic Retargeting</a:t>
            </a:r>
            <a:br>
              <a:rPr lang="en-US" altLang="zh-TW" dirty="0" smtClean="0">
                <a:solidFill>
                  <a:schemeClr val="tx1"/>
                </a:solidFill>
                <a:effectLst/>
              </a:rPr>
            </a:br>
            <a:r>
              <a:rPr lang="en-US" altLang="zh-TW" sz="3600" dirty="0" smtClean="0">
                <a:solidFill>
                  <a:schemeClr val="tx1"/>
                </a:solidFill>
                <a:effectLst/>
              </a:rPr>
              <a:t>Three phases: Replay, Redirect, and Relay</a:t>
            </a:r>
            <a:endParaRPr lang="zh-TW" altLang="en-US" sz="3600" dirty="0">
              <a:solidFill>
                <a:schemeClr val="tx1"/>
              </a:solidFill>
              <a:effectLst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581128"/>
            <a:ext cx="7766578" cy="1800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648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The running malware and the decoy may inconsistent in redirect phase due to stateful protocols</a:t>
            </a:r>
          </a:p>
          <a:p>
            <a:pPr lvl="1"/>
            <a:r>
              <a:rPr lang="en-US" altLang="zh-TW" dirty="0" smtClean="0"/>
              <a:t>E.g. TCP sequence number</a:t>
            </a:r>
          </a:p>
          <a:p>
            <a:r>
              <a:rPr lang="en-US" altLang="zh-TW" dirty="0" smtClean="0"/>
              <a:t>Redirect phase applies layer 7,5,4,3,2 stateful modules</a:t>
            </a:r>
          </a:p>
          <a:p>
            <a:r>
              <a:rPr lang="en-US" altLang="zh-TW" dirty="0" smtClean="0"/>
              <a:t>Relay phase applies layer 3,2 stateful modules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8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Traffic Retargeting</a:t>
            </a:r>
            <a:br>
              <a:rPr lang="en-US" altLang="zh-TW" dirty="0" smtClean="0">
                <a:solidFill>
                  <a:schemeClr val="tx1"/>
                </a:solidFill>
                <a:effectLst/>
              </a:rPr>
            </a:br>
            <a:r>
              <a:rPr lang="en-US" altLang="zh-TW" sz="3600" dirty="0" smtClean="0">
                <a:solidFill>
                  <a:schemeClr val="tx1"/>
                </a:solidFill>
                <a:effectLst/>
              </a:rPr>
              <a:t>Stateful Modules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4280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CE7E-4759-48F6-A95B-655968D1BDD1}" type="slidenum">
              <a:rPr lang="zh-TW" altLang="en-US" smtClean="0"/>
              <a:t>9</a:t>
            </a:fld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chemeClr val="tx1"/>
                </a:solidFill>
                <a:effectLst/>
              </a:rPr>
              <a:t>Stateful Module Example</a:t>
            </a:r>
            <a:br>
              <a:rPr lang="en-US" altLang="zh-TW" dirty="0" smtClean="0">
                <a:solidFill>
                  <a:schemeClr val="tx1"/>
                </a:solidFill>
                <a:effectLst/>
              </a:rPr>
            </a:br>
            <a:r>
              <a:rPr lang="en-US" altLang="zh-TW" sz="3600" dirty="0" err="1" smtClean="0">
                <a:solidFill>
                  <a:schemeClr val="tx1"/>
                </a:solidFill>
                <a:effectLst/>
              </a:rPr>
              <a:t>TCP_stateful_module</a:t>
            </a:r>
            <a:endParaRPr lang="zh-TW" altLang="en-US" dirty="0">
              <a:solidFill>
                <a:schemeClr val="tx1"/>
              </a:solidFill>
              <a:effectLst/>
            </a:endParaRPr>
          </a:p>
        </p:txBody>
      </p:sp>
      <p:pic>
        <p:nvPicPr>
          <p:cNvPr id="2052" name="Picture 4" descr="D:\Research\Research_document\oral_exam\TCP_stateful_modu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67" y="1577910"/>
            <a:ext cx="7101433" cy="51094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11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高山峻嶺">
  <a:themeElements>
    <a:clrScheme name="高山峻嶺">
      <a:dk1>
        <a:srgbClr val="000000"/>
      </a:dk1>
      <a:lt1>
        <a:srgbClr val="FFFFFF"/>
      </a:lt1>
      <a:dk2>
        <a:srgbClr val="0536B3"/>
      </a:dk2>
      <a:lt2>
        <a:srgbClr val="7CB7F8"/>
      </a:lt2>
      <a:accent1>
        <a:srgbClr val="3F9EE4"/>
      </a:accent1>
      <a:accent2>
        <a:srgbClr val="77B559"/>
      </a:accent2>
      <a:accent3>
        <a:srgbClr val="E4A81B"/>
      </a:accent3>
      <a:accent4>
        <a:srgbClr val="108BB4"/>
      </a:accent4>
      <a:accent5>
        <a:srgbClr val="DA7328"/>
      </a:accent5>
      <a:accent6>
        <a:srgbClr val="AE589F"/>
      </a:accent6>
      <a:hlink>
        <a:srgbClr val="460245"/>
      </a:hlink>
      <a:folHlink>
        <a:srgbClr val="AC17D6"/>
      </a:folHlink>
    </a:clrScheme>
    <a:fontScheme name="高山峻嶺">
      <a:maj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HY 헤드라인 M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高山峻嶺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TC010219414[[fn=高山佈景主題]]</Template>
  <TotalTime>5698</TotalTime>
  <Words>2043</Words>
  <Application>Microsoft Office PowerPoint</Application>
  <PresentationFormat>如螢幕大小 (4:3)</PresentationFormat>
  <Paragraphs>535</Paragraphs>
  <Slides>44</Slides>
  <Notes>8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44</vt:i4>
      </vt:variant>
    </vt:vector>
  </HeadingPairs>
  <TitlesOfParts>
    <vt:vector size="45" baseType="lpstr">
      <vt:lpstr>高山峻嶺</vt:lpstr>
      <vt:lpstr>Secure and Transparent Network Traffic Replay, Redirect, and Relay in a Dynamic Malware Analysis Environment</vt:lpstr>
      <vt:lpstr>Motivation</vt:lpstr>
      <vt:lpstr>Related Works</vt:lpstr>
      <vt:lpstr>Objectives and Solution Approach</vt:lpstr>
      <vt:lpstr>System Architecture</vt:lpstr>
      <vt:lpstr>Coordinator</vt:lpstr>
      <vt:lpstr>Traffic Retargeting Three phases: Replay, Redirect, and Relay</vt:lpstr>
      <vt:lpstr>Traffic Retargeting Stateful Modules</vt:lpstr>
      <vt:lpstr>Stateful Module Example TCP_stateful_module</vt:lpstr>
      <vt:lpstr>Example Run</vt:lpstr>
      <vt:lpstr>Example Run</vt:lpstr>
      <vt:lpstr>Example Run</vt:lpstr>
      <vt:lpstr>Example Run</vt:lpstr>
      <vt:lpstr>Example Run</vt:lpstr>
      <vt:lpstr>Example: Replay</vt:lpstr>
      <vt:lpstr>Example: Replay</vt:lpstr>
      <vt:lpstr>Example: Redirect</vt:lpstr>
      <vt:lpstr>Example: Redirect</vt:lpstr>
      <vt:lpstr>Example: Redirect</vt:lpstr>
      <vt:lpstr>Example: Redirect</vt:lpstr>
      <vt:lpstr>Example: Relay</vt:lpstr>
      <vt:lpstr>Example: Relay</vt:lpstr>
      <vt:lpstr>System Implementation</vt:lpstr>
      <vt:lpstr>Selected Samples</vt:lpstr>
      <vt:lpstr>Evaluation Our system gives 3.35 times more packets than closed network (1/2)</vt:lpstr>
      <vt:lpstr>Evaluation Our system gives 3.35 times more packets than closed network (2/2)</vt:lpstr>
      <vt:lpstr>Evaluation Our system can be more transparent than open network</vt:lpstr>
      <vt:lpstr>Evaluation Internet security is ensured</vt:lpstr>
      <vt:lpstr>Case Study: An unexpected case (1/3)</vt:lpstr>
      <vt:lpstr>Case Study: An unexpected case (2/3)</vt:lpstr>
      <vt:lpstr>Case Study: An unexpected case (3/3)</vt:lpstr>
      <vt:lpstr>Conclusions and Future Works</vt:lpstr>
      <vt:lpstr>References</vt:lpstr>
      <vt:lpstr>Case Study: A normal case (1/4)</vt:lpstr>
      <vt:lpstr>Case Study: A normal case (2/4)</vt:lpstr>
      <vt:lpstr>Case Study: A normal case (3/4)</vt:lpstr>
      <vt:lpstr>Case Study: A normal case (4/4)</vt:lpstr>
      <vt:lpstr>Professor Wu</vt:lpstr>
      <vt:lpstr>Professor Lai</vt:lpstr>
      <vt:lpstr>Example: Redirect</vt:lpstr>
      <vt:lpstr>Example: Redirect</vt:lpstr>
      <vt:lpstr>Professor Lin</vt:lpstr>
      <vt:lpstr>Evaluation Our system gives 3.35 times more packets than closed network (1/2)</vt:lpstr>
      <vt:lpstr>Related Works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Secure and Transparent Traffic Replay, Redirect, and Relay in a Dynamic analysis environment</dc:title>
  <dc:creator>magasin</dc:creator>
  <cp:lastModifiedBy>magasin</cp:lastModifiedBy>
  <cp:revision>592</cp:revision>
  <dcterms:created xsi:type="dcterms:W3CDTF">2011-05-15T22:02:25Z</dcterms:created>
  <dcterms:modified xsi:type="dcterms:W3CDTF">2011-06-17T03:39:37Z</dcterms:modified>
</cp:coreProperties>
</file>