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zh-TW"/>
    </a:defPPr>
    <a:lvl1pPr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440" y="11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C5FFC-7276-495C-BB50-F815EBCB7B79}" type="datetimeFigureOut">
              <a:rPr lang="zh-TW" altLang="en-US" smtClean="0"/>
              <a:pPr/>
              <a:t>2011/6/25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85250-4D8F-460B-B5FC-F7515B85C07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612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85250-4D8F-460B-B5FC-F7515B85C074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9B1A5-943D-4C40-9AC3-AE2485AF37A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3142D-E2D2-4255-BEA2-767972DC904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7F77B-29E7-477E-A180-58B24BD7B74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78B41-FE48-4569-A4C6-94D87A7C233C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2A59D-D731-4FB8-8B5F-AD84D570D83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9A444-2C48-4BC2-8EB0-8D6950410038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9009E-0BCD-4457-9ADD-2B9AA7B194D8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B6C00-8540-4F2D-BAB1-54E63E4BEA6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ECEA9-274D-42E5-B3D8-27799F6D3805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4091A-6222-4B62-87F1-194C28C6609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BCEC9-6168-4392-B522-BB3B9C3E40A2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>
            <a:lvl1pPr algn="l" defTabSz="558800">
              <a:defRPr sz="9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>
            <a:lvl1pPr defTabSz="558800">
              <a:defRPr sz="9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>
            <a:lvl1pPr algn="r" defTabSz="558800">
              <a:defRPr sz="900"/>
            </a:lvl1pPr>
          </a:lstStyle>
          <a:p>
            <a:fld id="{616CC2A1-68DA-474D-A1FE-AFEBFFBD846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2pPr>
      <a:lvl3pPr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3pPr>
      <a:lvl4pPr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4pPr>
      <a:lvl5pPr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209550" indent="-209550" algn="l" defTabSz="5588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74625" algn="l" defTabSz="558800" rtl="0" fontAlgn="base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2pPr>
      <a:lvl3pPr marL="698500" indent="-139700" algn="l" defTabSz="558800" rtl="0" fontAlgn="base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</a:defRPr>
      </a:lvl3pPr>
      <a:lvl4pPr marL="977900" indent="-139700" algn="l" defTabSz="558800" rtl="0" fontAlgn="base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12573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17145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1717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26289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0861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12750" y="82550"/>
            <a:ext cx="61087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558800"/>
            <a:r>
              <a:rPr lang="en-US" altLang="zh-TW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Secure and Transparent Network Traffic Replay, Redirect and Relay in a Dynamic Malware Analysis Environment</a:t>
            </a:r>
            <a:endParaRPr lang="en-US" altLang="zh-TW" sz="24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749299" y="1177290"/>
            <a:ext cx="26955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defTabSz="558800">
              <a:spcBef>
                <a:spcPct val="50000"/>
              </a:spcBef>
            </a:pPr>
            <a:r>
              <a:rPr lang="en-US" altLang="zh-TW" sz="2000" dirty="0">
                <a:latin typeface="Times New Roman" pitchFamily="18" charset="0"/>
                <a:ea typeface="標楷體" pitchFamily="65" charset="-120"/>
              </a:rPr>
              <a:t>Student: </a:t>
            </a:r>
            <a:r>
              <a:rPr lang="en-US" altLang="zh-TW" sz="2000" dirty="0" err="1" smtClean="0">
                <a:latin typeface="Times New Roman" pitchFamily="18" charset="0"/>
                <a:ea typeface="標楷體" pitchFamily="65" charset="-120"/>
              </a:rPr>
              <a:t>Tzung</a:t>
            </a:r>
            <a:r>
              <a:rPr lang="en-US" altLang="zh-TW" sz="2000" dirty="0" smtClean="0">
                <a:latin typeface="Times New Roman" pitchFamily="18" charset="0"/>
                <a:ea typeface="標楷體" pitchFamily="65" charset="-120"/>
              </a:rPr>
              <a:t>-Bi Shih</a:t>
            </a:r>
            <a:r>
              <a:rPr lang="en-US" altLang="zh-TW" sz="2000" dirty="0">
                <a:ea typeface="標楷體" pitchFamily="65" charset="-120"/>
              </a:rPr>
              <a:t/>
            </a:r>
            <a:br>
              <a:rPr lang="en-US" altLang="zh-TW" sz="2000" dirty="0">
                <a:ea typeface="標楷體" pitchFamily="65" charset="-120"/>
              </a:rPr>
            </a:br>
            <a:r>
              <a:rPr lang="zh-TW" altLang="en-US" sz="2000" dirty="0">
                <a:ea typeface="標楷體" pitchFamily="65" charset="-120"/>
              </a:rPr>
              <a:t>學生</a:t>
            </a:r>
            <a:r>
              <a:rPr lang="zh-TW" altLang="en-US" sz="2000" dirty="0" smtClean="0">
                <a:ea typeface="標楷體" pitchFamily="65" charset="-120"/>
              </a:rPr>
              <a:t>：施宗筆</a:t>
            </a:r>
            <a:endParaRPr lang="zh-TW" altLang="en-US" sz="2000" dirty="0">
              <a:ea typeface="標楷體" pitchFamily="65" charset="-120"/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594100" y="1177290"/>
            <a:ext cx="2603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558800">
              <a:spcBef>
                <a:spcPct val="50000"/>
              </a:spcBef>
            </a:pPr>
            <a:r>
              <a:rPr lang="en-US" altLang="zh-TW" sz="2000" dirty="0">
                <a:latin typeface="Times New Roman" pitchFamily="18" charset="0"/>
                <a:ea typeface="標楷體" pitchFamily="65" charset="-120"/>
              </a:rPr>
              <a:t>Advisor: Ying-Dar Lin</a:t>
            </a:r>
            <a:br>
              <a:rPr lang="en-US" altLang="zh-TW" sz="2000" dirty="0">
                <a:latin typeface="Times New Roman" pitchFamily="18" charset="0"/>
                <a:ea typeface="標楷體" pitchFamily="65" charset="-120"/>
              </a:rPr>
            </a:br>
            <a:r>
              <a:rPr lang="zh-TW" altLang="en-US" sz="2000" dirty="0">
                <a:ea typeface="標楷體" pitchFamily="65" charset="-120"/>
              </a:rPr>
              <a:t>指導教授：林盈達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-38102" y="1870774"/>
            <a:ext cx="382905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defTabSz="558800"/>
            <a:r>
              <a:rPr lang="en-US" altLang="zh-TW" sz="16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Problems:</a:t>
            </a:r>
            <a:endParaRPr lang="en-US" altLang="zh-TW" sz="16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l" defTabSz="558800">
              <a:buFontTx/>
              <a:buChar char="•"/>
            </a:pPr>
            <a:r>
              <a:rPr lang="en-US" altLang="zh-TW" sz="16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Tradeoff between utility and security of dynamic malware analysis</a:t>
            </a:r>
          </a:p>
          <a:p>
            <a:pPr algn="l" defTabSz="558800">
              <a:buFontTx/>
              <a:buChar char="•"/>
            </a:pP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Restructure analysis environment to improve both</a:t>
            </a:r>
          </a:p>
          <a:p>
            <a:pPr marL="226800" lvl="1" algn="l" defTabSz="558800">
              <a:buFontTx/>
              <a:buChar char="•"/>
            </a:pP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Network transparency to malware</a:t>
            </a:r>
          </a:p>
          <a:p>
            <a:pPr marL="226800" lvl="1" algn="l" defTabSz="558800">
              <a:buFontTx/>
              <a:buChar char="•"/>
            </a:pP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altLang="zh-TW" sz="16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</a:t>
            </a: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etwork security to Internet</a:t>
            </a:r>
          </a:p>
        </p:txBody>
      </p:sp>
      <p:sp>
        <p:nvSpPr>
          <p:cNvPr id="2145" name="Text Box 97"/>
          <p:cNvSpPr txBox="1">
            <a:spLocks noChangeArrowheads="1"/>
          </p:cNvSpPr>
          <p:nvPr/>
        </p:nvSpPr>
        <p:spPr bwMode="auto">
          <a:xfrm>
            <a:off x="4483625" y="3993745"/>
            <a:ext cx="161861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558800">
              <a:spcBef>
                <a:spcPct val="50000"/>
              </a:spcBef>
            </a:pPr>
            <a:r>
              <a:rPr lang="en-US" altLang="zh-TW" sz="1400" b="1" dirty="0" smtClean="0">
                <a:latin typeface="Times New Roman" pitchFamily="18" charset="0"/>
              </a:rPr>
              <a:t>Botnet operations</a:t>
            </a:r>
            <a:endParaRPr lang="en-US" altLang="zh-TW" sz="1400" b="1" dirty="0">
              <a:latin typeface="Times New Roman" pitchFamily="18" charset="0"/>
            </a:endParaRPr>
          </a:p>
        </p:txBody>
      </p:sp>
      <p:sp>
        <p:nvSpPr>
          <p:cNvPr id="28" name="Text Box 97"/>
          <p:cNvSpPr txBox="1">
            <a:spLocks noChangeArrowheads="1"/>
          </p:cNvSpPr>
          <p:nvPr/>
        </p:nvSpPr>
        <p:spPr bwMode="auto">
          <a:xfrm>
            <a:off x="4040187" y="6158043"/>
            <a:ext cx="1711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558800">
              <a:spcBef>
                <a:spcPct val="50000"/>
              </a:spcBef>
            </a:pPr>
            <a:r>
              <a:rPr lang="en-US" altLang="zh-TW" sz="1400" b="1" dirty="0" smtClean="0">
                <a:latin typeface="Times New Roman" pitchFamily="18" charset="0"/>
              </a:rPr>
              <a:t>Approach overview</a:t>
            </a:r>
            <a:endParaRPr lang="en-US" altLang="zh-TW" sz="1400" b="1" dirty="0">
              <a:latin typeface="Times New Roman" pitchFamily="18" charset="0"/>
            </a:endParaRPr>
          </a:p>
        </p:txBody>
      </p:sp>
      <p:sp>
        <p:nvSpPr>
          <p:cNvPr id="33" name="Text Box 97"/>
          <p:cNvSpPr txBox="1">
            <a:spLocks noChangeArrowheads="1"/>
          </p:cNvSpPr>
          <p:nvPr/>
        </p:nvSpPr>
        <p:spPr bwMode="auto">
          <a:xfrm>
            <a:off x="2517604" y="9601200"/>
            <a:ext cx="175299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558800">
              <a:spcBef>
                <a:spcPct val="50000"/>
              </a:spcBef>
            </a:pPr>
            <a:r>
              <a:rPr lang="en-US" altLang="zh-TW" sz="1400" b="1" dirty="0" smtClean="0">
                <a:latin typeface="Times New Roman" pitchFamily="18" charset="0"/>
              </a:rPr>
              <a:t>Dispatcher overview</a:t>
            </a:r>
            <a:endParaRPr lang="en-US" altLang="zh-TW" sz="1400" b="1" dirty="0">
              <a:latin typeface="Times New Roman" pitchFamily="18" charset="0"/>
            </a:endParaRPr>
          </a:p>
        </p:txBody>
      </p:sp>
      <p:sp>
        <p:nvSpPr>
          <p:cNvPr id="18" name="Text Box 98"/>
          <p:cNvSpPr txBox="1">
            <a:spLocks noChangeArrowheads="1"/>
          </p:cNvSpPr>
          <p:nvPr/>
        </p:nvSpPr>
        <p:spPr bwMode="auto">
          <a:xfrm>
            <a:off x="-38103" y="4712208"/>
            <a:ext cx="696277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defTabSz="558800"/>
            <a:r>
              <a:rPr lang="en-US" altLang="zh-TW" sz="16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Result</a:t>
            </a:r>
            <a:r>
              <a:rPr lang="en-US" altLang="zh-TW" sz="16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</a:p>
          <a:p>
            <a:pPr algn="l" defTabSz="558800">
              <a:buFontTx/>
              <a:buChar char="•"/>
            </a:pP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Observe 10 minutes for each</a:t>
            </a:r>
          </a:p>
          <a:p>
            <a:pPr algn="l" defTabSz="558800"/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malware (12 samples in total) </a:t>
            </a:r>
          </a:p>
          <a:p>
            <a:pPr algn="l" defTabSz="558800">
              <a:buFontTx/>
              <a:buChar char="•"/>
            </a:pP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vs. closed network environment </a:t>
            </a:r>
          </a:p>
          <a:p>
            <a:pPr marL="226800" lvl="1" algn="l" defTabSz="558800">
              <a:buFontTx/>
              <a:buChar char="•"/>
            </a:pP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3.35 </a:t>
            </a: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times more </a:t>
            </a: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packets</a:t>
            </a:r>
          </a:p>
          <a:p>
            <a:pPr algn="l" defTabSz="558800">
              <a:buFontTx/>
              <a:buChar char="•"/>
            </a:pP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vs. open network environment</a:t>
            </a:r>
            <a:endParaRPr lang="en-US" altLang="zh-TW" sz="1600" b="1" dirty="0" smtClean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226800" lvl="1" algn="l" defTabSz="558800">
              <a:buFontTx/>
              <a:buChar char="•"/>
            </a:pP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Retarget 80.66% packets</a:t>
            </a:r>
          </a:p>
          <a:p>
            <a:pPr marL="226800" lvl="1" algn="l" defTabSz="558800">
              <a:buFontTx/>
              <a:buChar char="•"/>
            </a:pPr>
            <a:r>
              <a:rPr lang="en-US" altLang="zh-TW" sz="16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Trigger </a:t>
            </a: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303 Snort </a:t>
            </a: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alerts and include </a:t>
            </a: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222 spam </a:t>
            </a: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e-mails</a:t>
            </a:r>
            <a:endParaRPr lang="en-US" altLang="zh-TW" sz="1600" b="1" dirty="0" smtClean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Text Box 98"/>
          <p:cNvSpPr txBox="1">
            <a:spLocks noChangeArrowheads="1"/>
          </p:cNvSpPr>
          <p:nvPr/>
        </p:nvSpPr>
        <p:spPr bwMode="auto">
          <a:xfrm>
            <a:off x="-38102" y="3614321"/>
            <a:ext cx="382905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defTabSz="558800"/>
            <a:r>
              <a:rPr lang="en-US" altLang="zh-TW" sz="16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Approach:</a:t>
            </a:r>
          </a:p>
          <a:p>
            <a:pPr algn="l" defTabSz="558800">
              <a:buFontTx/>
              <a:buChar char="•"/>
            </a:pPr>
            <a:r>
              <a:rPr lang="en-US" altLang="zh-TW" sz="16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Retarget propagation and attack traffic to decoys</a:t>
            </a:r>
          </a:p>
          <a:p>
            <a:pPr algn="l" defTabSz="558800">
              <a:buFontTx/>
              <a:buChar char="•"/>
            </a:pP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Relay C&amp;C communication to </a:t>
            </a:r>
            <a:r>
              <a:rPr lang="en-US" altLang="zh-TW" sz="16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Internet</a:t>
            </a:r>
            <a:endParaRPr lang="en-US" altLang="zh-TW" sz="1600" b="1" dirty="0" smtClean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49" y="2253593"/>
            <a:ext cx="3003969" cy="179591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5" y="6774311"/>
            <a:ext cx="6152007" cy="288625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050" y="4731027"/>
            <a:ext cx="3730625" cy="142701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588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588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2255</TotalTime>
  <Words>123</Words>
  <Application>Microsoft Office PowerPoint</Application>
  <PresentationFormat>A4 紙張 (210x297 公釐)</PresentationFormat>
  <Paragraphs>23</Paragraphs>
  <Slides>1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預設簡報設計</vt:lpstr>
      <vt:lpstr>PowerPoint 簡報</vt:lpstr>
    </vt:vector>
  </TitlesOfParts>
  <Company>CIS, NCTU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magasin</dc:creator>
  <cp:lastModifiedBy>magasin</cp:lastModifiedBy>
  <cp:revision>95</cp:revision>
  <dcterms:created xsi:type="dcterms:W3CDTF">2005-12-01T03:31:04Z</dcterms:created>
  <dcterms:modified xsi:type="dcterms:W3CDTF">2011-06-25T15:43:24Z</dcterms:modified>
</cp:coreProperties>
</file>