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1.xml" ContentType="application/vnd.openxmlformats-officedocument.drawingml.chart+xml"/>
  <Override PartName="/ppt/notesSlides/notesSlide31.xml" ContentType="application/vnd.openxmlformats-officedocument.presentationml.notesSlide+xml"/>
  <Override PartName="/ppt/charts/chart2.xml" ContentType="application/vnd.openxmlformats-officedocument.drawingml.chart+xml"/>
  <Override PartName="/ppt/notesSlides/notesSlide32.xml" ContentType="application/vnd.openxmlformats-officedocument.presentationml.notesSlide+xml"/>
  <Override PartName="/ppt/charts/chart3.xml" ContentType="application/vnd.openxmlformats-officedocument.drawingml.chart+xml"/>
  <Override PartName="/ppt/notesSlides/notesSlide33.xml" ContentType="application/vnd.openxmlformats-officedocument.presentationml.notesSlide+xml"/>
  <Override PartName="/ppt/charts/chart4.xml" ContentType="application/vnd.openxmlformats-officedocument.drawingml.chart+xml"/>
  <Override PartName="/ppt/notesSlides/notesSlide34.xml" ContentType="application/vnd.openxmlformats-officedocument.presentationml.notesSlide+xml"/>
  <Override PartName="/ppt/charts/chart5.xml" ContentType="application/vnd.openxmlformats-officedocument.drawingml.chart+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42"/>
  </p:notesMasterIdLst>
  <p:handoutMasterIdLst>
    <p:handoutMasterId r:id="rId43"/>
  </p:handoutMasterIdLst>
  <p:sldIdLst>
    <p:sldId id="256" r:id="rId2"/>
    <p:sldId id="257" r:id="rId3"/>
    <p:sldId id="258" r:id="rId4"/>
    <p:sldId id="268" r:id="rId5"/>
    <p:sldId id="269" r:id="rId6"/>
    <p:sldId id="259" r:id="rId7"/>
    <p:sldId id="260" r:id="rId8"/>
    <p:sldId id="261" r:id="rId9"/>
    <p:sldId id="262" r:id="rId10"/>
    <p:sldId id="265" r:id="rId11"/>
    <p:sldId id="263" r:id="rId12"/>
    <p:sldId id="271" r:id="rId13"/>
    <p:sldId id="266" r:id="rId14"/>
    <p:sldId id="270" r:id="rId15"/>
    <p:sldId id="267" r:id="rId16"/>
    <p:sldId id="297" r:id="rId17"/>
    <p:sldId id="288" r:id="rId18"/>
    <p:sldId id="273" r:id="rId19"/>
    <p:sldId id="299" r:id="rId20"/>
    <p:sldId id="300" r:id="rId21"/>
    <p:sldId id="291" r:id="rId22"/>
    <p:sldId id="286" r:id="rId23"/>
    <p:sldId id="304" r:id="rId24"/>
    <p:sldId id="306" r:id="rId25"/>
    <p:sldId id="307" r:id="rId26"/>
    <p:sldId id="274" r:id="rId27"/>
    <p:sldId id="275" r:id="rId28"/>
    <p:sldId id="301" r:id="rId29"/>
    <p:sldId id="303" r:id="rId30"/>
    <p:sldId id="281" r:id="rId31"/>
    <p:sldId id="282" r:id="rId32"/>
    <p:sldId id="283" r:id="rId33"/>
    <p:sldId id="284" r:id="rId34"/>
    <p:sldId id="285" r:id="rId35"/>
    <p:sldId id="280" r:id="rId36"/>
    <p:sldId id="276" r:id="rId37"/>
    <p:sldId id="277" r:id="rId38"/>
    <p:sldId id="278" r:id="rId39"/>
    <p:sldId id="279" r:id="rId40"/>
    <p:sldId id="308" r:id="rId41"/>
  </p:sldIdLst>
  <p:sldSz cx="9144000" cy="6858000" type="screen4x3"/>
  <p:notesSz cx="6797675" cy="987425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無樣式、表格格線">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25" autoAdjust="0"/>
    <p:restoredTop sz="91138" autoAdjust="0"/>
  </p:normalViewPr>
  <p:slideViewPr>
    <p:cSldViewPr>
      <p:cViewPr>
        <p:scale>
          <a:sx n="75" d="100"/>
          <a:sy n="75" d="100"/>
        </p:scale>
        <p:origin x="-678"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E:\_______FINAL_____BOSS______\2011_5_13_exam.xlsx" TargetMode="Externa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3.xml.rels><?xml version="1.0" encoding="UTF-8" standalone="yes"?>
<Relationships xmlns="http://schemas.openxmlformats.org/package/2006/relationships"><Relationship Id="rId1" Type="http://schemas.openxmlformats.org/officeDocument/2006/relationships/oleObject" Target="file:///E:\_______FINAL_____BOSS______\2011_5_26_exam.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E:\_______FINAL_____BOSS______\2011_5_26_exam.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E:\_______FINAL_____BOSS______\2011_5_26_exam.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v>Without traffic control replay</c:v>
          </c:tx>
          <c:marker>
            <c:symbol val="triangle"/>
            <c:size val="5"/>
          </c:marker>
          <c:cat>
            <c:numRef>
              <c:f>'1000DUT'!$B$10:$F$10</c:f>
              <c:numCache>
                <c:formatCode>General</c:formatCode>
                <c:ptCount val="5"/>
                <c:pt idx="0">
                  <c:v>20</c:v>
                </c:pt>
                <c:pt idx="1">
                  <c:v>40</c:v>
                </c:pt>
                <c:pt idx="2">
                  <c:v>60</c:v>
                </c:pt>
                <c:pt idx="3">
                  <c:v>80</c:v>
                </c:pt>
                <c:pt idx="4">
                  <c:v>100</c:v>
                </c:pt>
              </c:numCache>
            </c:numRef>
          </c:cat>
          <c:val>
            <c:numRef>
              <c:f>'1000DUT'!$B$15:$F$15</c:f>
              <c:numCache>
                <c:formatCode>General</c:formatCode>
                <c:ptCount val="5"/>
                <c:pt idx="0">
                  <c:v>84.2</c:v>
                </c:pt>
                <c:pt idx="1">
                  <c:v>68.210000000000008</c:v>
                </c:pt>
                <c:pt idx="2">
                  <c:v>52.81</c:v>
                </c:pt>
                <c:pt idx="3">
                  <c:v>36.549999999999997</c:v>
                </c:pt>
                <c:pt idx="4">
                  <c:v>20.68</c:v>
                </c:pt>
              </c:numCache>
            </c:numRef>
          </c:val>
          <c:smooth val="0"/>
        </c:ser>
        <c:ser>
          <c:idx val="1"/>
          <c:order val="1"/>
          <c:tx>
            <c:v>EDASR</c:v>
          </c:tx>
          <c:marker>
            <c:symbol val="square"/>
            <c:size val="5"/>
          </c:marker>
          <c:cat>
            <c:numRef>
              <c:f>'1000DUT'!$B$10:$F$10</c:f>
              <c:numCache>
                <c:formatCode>General</c:formatCode>
                <c:ptCount val="5"/>
                <c:pt idx="0">
                  <c:v>20</c:v>
                </c:pt>
                <c:pt idx="1">
                  <c:v>40</c:v>
                </c:pt>
                <c:pt idx="2">
                  <c:v>60</c:v>
                </c:pt>
                <c:pt idx="3">
                  <c:v>80</c:v>
                </c:pt>
                <c:pt idx="4">
                  <c:v>100</c:v>
                </c:pt>
              </c:numCache>
            </c:numRef>
          </c:cat>
          <c:val>
            <c:numRef>
              <c:f>'1000DUT'!$B$16:$F$16</c:f>
              <c:numCache>
                <c:formatCode>General</c:formatCode>
                <c:ptCount val="5"/>
                <c:pt idx="0">
                  <c:v>99.17</c:v>
                </c:pt>
                <c:pt idx="1">
                  <c:v>98.67</c:v>
                </c:pt>
                <c:pt idx="2">
                  <c:v>97.91</c:v>
                </c:pt>
                <c:pt idx="3">
                  <c:v>98.850000000000009</c:v>
                </c:pt>
                <c:pt idx="4">
                  <c:v>98.92</c:v>
                </c:pt>
              </c:numCache>
            </c:numRef>
          </c:val>
          <c:smooth val="0"/>
        </c:ser>
        <c:dLbls>
          <c:showLegendKey val="0"/>
          <c:showVal val="0"/>
          <c:showCatName val="0"/>
          <c:showSerName val="0"/>
          <c:showPercent val="0"/>
          <c:showBubbleSize val="0"/>
        </c:dLbls>
        <c:marker val="1"/>
        <c:smooth val="0"/>
        <c:axId val="186726272"/>
        <c:axId val="186727808"/>
      </c:lineChart>
      <c:catAx>
        <c:axId val="186726272"/>
        <c:scaling>
          <c:orientation val="minMax"/>
        </c:scaling>
        <c:delete val="0"/>
        <c:axPos val="b"/>
        <c:numFmt formatCode="General" sourceLinked="1"/>
        <c:majorTickMark val="out"/>
        <c:minorTickMark val="none"/>
        <c:tickLblPos val="nextTo"/>
        <c:crossAx val="186727808"/>
        <c:crosses val="autoZero"/>
        <c:auto val="1"/>
        <c:lblAlgn val="ctr"/>
        <c:lblOffset val="100"/>
        <c:noMultiLvlLbl val="0"/>
      </c:catAx>
      <c:valAx>
        <c:axId val="186727808"/>
        <c:scaling>
          <c:orientation val="minMax"/>
          <c:max val="100"/>
        </c:scaling>
        <c:delete val="0"/>
        <c:axPos val="l"/>
        <c:majorGridlines/>
        <c:title>
          <c:tx>
            <c:rich>
              <a:bodyPr rot="-5400000" vert="horz"/>
              <a:lstStyle/>
              <a:p>
                <a:pPr>
                  <a:defRPr/>
                </a:pPr>
                <a:r>
                  <a:rPr lang="en-US" altLang="zh-TW" sz="1600" b="0" i="0" baseline="0" dirty="0" smtClean="0">
                    <a:effectLst/>
                  </a:rPr>
                  <a:t>Reproduction          Ratio (%)</a:t>
                </a:r>
                <a:endParaRPr lang="zh-TW" altLang="zh-TW" sz="1600" dirty="0">
                  <a:effectLst/>
                </a:endParaRPr>
              </a:p>
            </c:rich>
          </c:tx>
          <c:layout/>
          <c:overlay val="0"/>
        </c:title>
        <c:numFmt formatCode="General" sourceLinked="1"/>
        <c:majorTickMark val="out"/>
        <c:minorTickMark val="none"/>
        <c:tickLblPos val="nextTo"/>
        <c:txPr>
          <a:bodyPr/>
          <a:lstStyle/>
          <a:p>
            <a:pPr>
              <a:defRPr sz="1400" baseline="0"/>
            </a:pPr>
            <a:endParaRPr lang="zh-TW"/>
          </a:p>
        </c:txPr>
        <c:crossAx val="186726272"/>
        <c:crosses val="autoZero"/>
        <c:crossBetween val="between"/>
      </c:valAx>
    </c:plotArea>
    <c:legend>
      <c:legendPos val="r"/>
      <c:layout/>
      <c:overlay val="0"/>
      <c:txPr>
        <a:bodyPr/>
        <a:lstStyle/>
        <a:p>
          <a:pPr>
            <a:defRPr sz="1600" baseline="0"/>
          </a:pPr>
          <a:endParaRPr lang="zh-TW"/>
        </a:p>
      </c:txPr>
    </c:legend>
    <c:plotVisOnly val="1"/>
    <c:dispBlanksAs val="gap"/>
    <c:showDLblsOverMax val="0"/>
  </c:chart>
  <c:txPr>
    <a:bodyPr/>
    <a:lstStyle/>
    <a:p>
      <a:pPr>
        <a:defRPr sz="1200" baseline="0"/>
      </a:pPr>
      <a:endParaRPr lang="zh-TW"/>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工作表1!$B$1</c:f>
              <c:strCache>
                <c:ptCount val="1"/>
                <c:pt idx="0">
                  <c:v>Without packet replay control</c:v>
                </c:pt>
              </c:strCache>
            </c:strRef>
          </c:tx>
          <c:marker>
            <c:symbol val="triangle"/>
            <c:size val="7"/>
          </c:marker>
          <c:cat>
            <c:numRef>
              <c:f>工作表1!$A$2:$A$6</c:f>
              <c:numCache>
                <c:formatCode>General</c:formatCode>
                <c:ptCount val="5"/>
                <c:pt idx="0">
                  <c:v>20</c:v>
                </c:pt>
                <c:pt idx="1">
                  <c:v>40</c:v>
                </c:pt>
                <c:pt idx="2">
                  <c:v>60</c:v>
                </c:pt>
                <c:pt idx="3">
                  <c:v>80</c:v>
                </c:pt>
                <c:pt idx="4">
                  <c:v>100</c:v>
                </c:pt>
              </c:numCache>
            </c:numRef>
          </c:cat>
          <c:val>
            <c:numRef>
              <c:f>工作表1!$B$2:$B$6</c:f>
              <c:numCache>
                <c:formatCode>General</c:formatCode>
                <c:ptCount val="5"/>
                <c:pt idx="0">
                  <c:v>99.85</c:v>
                </c:pt>
                <c:pt idx="1">
                  <c:v>99.974999999999994</c:v>
                </c:pt>
                <c:pt idx="2">
                  <c:v>99.916700000000006</c:v>
                </c:pt>
                <c:pt idx="3">
                  <c:v>99.662499999999994</c:v>
                </c:pt>
                <c:pt idx="4">
                  <c:v>99.96</c:v>
                </c:pt>
              </c:numCache>
            </c:numRef>
          </c:val>
          <c:smooth val="0"/>
        </c:ser>
        <c:ser>
          <c:idx val="1"/>
          <c:order val="1"/>
          <c:tx>
            <c:strRef>
              <c:f>工作表1!$C$1</c:f>
              <c:strCache>
                <c:ptCount val="1"/>
                <c:pt idx="0">
                  <c:v>EDASR</c:v>
                </c:pt>
              </c:strCache>
            </c:strRef>
          </c:tx>
          <c:marker>
            <c:symbol val="square"/>
            <c:size val="7"/>
          </c:marker>
          <c:cat>
            <c:numRef>
              <c:f>工作表1!$A$2:$A$6</c:f>
              <c:numCache>
                <c:formatCode>General</c:formatCode>
                <c:ptCount val="5"/>
                <c:pt idx="0">
                  <c:v>20</c:v>
                </c:pt>
                <c:pt idx="1">
                  <c:v>40</c:v>
                </c:pt>
                <c:pt idx="2">
                  <c:v>60</c:v>
                </c:pt>
                <c:pt idx="3">
                  <c:v>80</c:v>
                </c:pt>
                <c:pt idx="4">
                  <c:v>100</c:v>
                </c:pt>
              </c:numCache>
            </c:numRef>
          </c:cat>
          <c:val>
            <c:numRef>
              <c:f>工作表1!$C$2:$C$6</c:f>
              <c:numCache>
                <c:formatCode>General</c:formatCode>
                <c:ptCount val="5"/>
                <c:pt idx="0">
                  <c:v>99.65</c:v>
                </c:pt>
                <c:pt idx="1">
                  <c:v>99.6</c:v>
                </c:pt>
                <c:pt idx="2">
                  <c:v>99.933300000000003</c:v>
                </c:pt>
                <c:pt idx="3">
                  <c:v>99.974999999999994</c:v>
                </c:pt>
                <c:pt idx="4">
                  <c:v>99.96</c:v>
                </c:pt>
              </c:numCache>
            </c:numRef>
          </c:val>
          <c:smooth val="0"/>
        </c:ser>
        <c:dLbls>
          <c:showLegendKey val="0"/>
          <c:showVal val="0"/>
          <c:showCatName val="0"/>
          <c:showSerName val="0"/>
          <c:showPercent val="0"/>
          <c:showBubbleSize val="0"/>
        </c:dLbls>
        <c:marker val="1"/>
        <c:smooth val="0"/>
        <c:axId val="198135808"/>
        <c:axId val="198137344"/>
      </c:lineChart>
      <c:catAx>
        <c:axId val="198135808"/>
        <c:scaling>
          <c:orientation val="minMax"/>
        </c:scaling>
        <c:delete val="0"/>
        <c:axPos val="b"/>
        <c:numFmt formatCode="General" sourceLinked="1"/>
        <c:majorTickMark val="out"/>
        <c:minorTickMark val="none"/>
        <c:tickLblPos val="nextTo"/>
        <c:txPr>
          <a:bodyPr/>
          <a:lstStyle/>
          <a:p>
            <a:pPr>
              <a:defRPr sz="1400" baseline="0"/>
            </a:pPr>
            <a:endParaRPr lang="zh-TW"/>
          </a:p>
        </c:txPr>
        <c:crossAx val="198137344"/>
        <c:crosses val="autoZero"/>
        <c:auto val="1"/>
        <c:lblAlgn val="ctr"/>
        <c:lblOffset val="100"/>
        <c:noMultiLvlLbl val="0"/>
      </c:catAx>
      <c:valAx>
        <c:axId val="198137344"/>
        <c:scaling>
          <c:orientation val="minMax"/>
          <c:max val="100"/>
          <c:min val="0"/>
        </c:scaling>
        <c:delete val="0"/>
        <c:axPos val="l"/>
        <c:majorGridlines/>
        <c:numFmt formatCode="General" sourceLinked="1"/>
        <c:majorTickMark val="out"/>
        <c:minorTickMark val="none"/>
        <c:tickLblPos val="nextTo"/>
        <c:txPr>
          <a:bodyPr/>
          <a:lstStyle/>
          <a:p>
            <a:pPr>
              <a:defRPr sz="1400" baseline="0"/>
            </a:pPr>
            <a:endParaRPr lang="zh-TW"/>
          </a:p>
        </c:txPr>
        <c:crossAx val="198135808"/>
        <c:crosses val="autoZero"/>
        <c:crossBetween val="between"/>
      </c:valAx>
    </c:plotArea>
    <c:legend>
      <c:legendPos val="r"/>
      <c:layout/>
      <c:overlay val="0"/>
    </c:legend>
    <c:plotVisOnly val="1"/>
    <c:dispBlanksAs val="gap"/>
    <c:showDLblsOverMax val="0"/>
  </c:chart>
  <c:txPr>
    <a:bodyPr/>
    <a:lstStyle/>
    <a:p>
      <a:pPr>
        <a:defRPr sz="1800"/>
      </a:pPr>
      <a:endParaRPr lang="zh-TW"/>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v>Without environment emulation</c:v>
          </c:tx>
          <c:marker>
            <c:symbol val="diamond"/>
            <c:size val="7"/>
          </c:marker>
          <c:cat>
            <c:numRef>
              <c:f>'20110525_SIGNAL'!$J$1:$O$1</c:f>
              <c:numCache>
                <c:formatCode>General</c:formatCode>
                <c:ptCount val="6"/>
                <c:pt idx="0">
                  <c:v>-59</c:v>
                </c:pt>
                <c:pt idx="1">
                  <c:v>-64</c:v>
                </c:pt>
                <c:pt idx="2">
                  <c:v>-69</c:v>
                </c:pt>
                <c:pt idx="3">
                  <c:v>-74</c:v>
                </c:pt>
                <c:pt idx="4">
                  <c:v>-79</c:v>
                </c:pt>
                <c:pt idx="5">
                  <c:v>-84</c:v>
                </c:pt>
              </c:numCache>
            </c:numRef>
          </c:cat>
          <c:val>
            <c:numRef>
              <c:f>'20110525_SIGNAL'!$J$2:$O$2</c:f>
              <c:numCache>
                <c:formatCode>General</c:formatCode>
                <c:ptCount val="6"/>
                <c:pt idx="0">
                  <c:v>96.101169649105273</c:v>
                </c:pt>
                <c:pt idx="1">
                  <c:v>97.390260973902613</c:v>
                </c:pt>
                <c:pt idx="2">
                  <c:v>92.223450216015266</c:v>
                </c:pt>
                <c:pt idx="3">
                  <c:v>1.0435145570280704E-2</c:v>
                </c:pt>
                <c:pt idx="4">
                  <c:v>0</c:v>
                </c:pt>
                <c:pt idx="5">
                  <c:v>0</c:v>
                </c:pt>
              </c:numCache>
            </c:numRef>
          </c:val>
          <c:smooth val="0"/>
        </c:ser>
        <c:ser>
          <c:idx val="1"/>
          <c:order val="1"/>
          <c:tx>
            <c:v>EDASR</c:v>
          </c:tx>
          <c:marker>
            <c:symbol val="x"/>
            <c:size val="7"/>
          </c:marker>
          <c:cat>
            <c:numRef>
              <c:f>'20110525_SIGNAL'!$J$1:$O$1</c:f>
              <c:numCache>
                <c:formatCode>General</c:formatCode>
                <c:ptCount val="6"/>
                <c:pt idx="0">
                  <c:v>-59</c:v>
                </c:pt>
                <c:pt idx="1">
                  <c:v>-64</c:v>
                </c:pt>
                <c:pt idx="2">
                  <c:v>-69</c:v>
                </c:pt>
                <c:pt idx="3">
                  <c:v>-74</c:v>
                </c:pt>
                <c:pt idx="4">
                  <c:v>-79</c:v>
                </c:pt>
                <c:pt idx="5">
                  <c:v>-84</c:v>
                </c:pt>
              </c:numCache>
            </c:numRef>
          </c:cat>
          <c:val>
            <c:numRef>
              <c:f>'20110525_SIGNAL'!$J$3:$O$3</c:f>
              <c:numCache>
                <c:formatCode>General</c:formatCode>
                <c:ptCount val="6"/>
                <c:pt idx="0">
                  <c:v>96.071178646406068</c:v>
                </c:pt>
                <c:pt idx="1">
                  <c:v>97.390260973902613</c:v>
                </c:pt>
                <c:pt idx="2">
                  <c:v>92.454536320707319</c:v>
                </c:pt>
                <c:pt idx="3">
                  <c:v>99.08170718981529</c:v>
                </c:pt>
                <c:pt idx="4">
                  <c:v>99.664781060129897</c:v>
                </c:pt>
                <c:pt idx="5">
                  <c:v>100</c:v>
                </c:pt>
              </c:numCache>
            </c:numRef>
          </c:val>
          <c:smooth val="0"/>
        </c:ser>
        <c:dLbls>
          <c:showLegendKey val="0"/>
          <c:showVal val="0"/>
          <c:showCatName val="0"/>
          <c:showSerName val="0"/>
          <c:showPercent val="0"/>
          <c:showBubbleSize val="0"/>
        </c:dLbls>
        <c:marker val="1"/>
        <c:smooth val="0"/>
        <c:axId val="197450752"/>
        <c:axId val="198193920"/>
      </c:lineChart>
      <c:catAx>
        <c:axId val="197450752"/>
        <c:scaling>
          <c:orientation val="minMax"/>
        </c:scaling>
        <c:delete val="0"/>
        <c:axPos val="b"/>
        <c:numFmt formatCode="General" sourceLinked="1"/>
        <c:majorTickMark val="out"/>
        <c:minorTickMark val="none"/>
        <c:tickLblPos val="nextTo"/>
        <c:txPr>
          <a:bodyPr/>
          <a:lstStyle/>
          <a:p>
            <a:pPr>
              <a:defRPr sz="1600" baseline="0"/>
            </a:pPr>
            <a:endParaRPr lang="zh-TW"/>
          </a:p>
        </c:txPr>
        <c:crossAx val="198193920"/>
        <c:crosses val="autoZero"/>
        <c:auto val="1"/>
        <c:lblAlgn val="ctr"/>
        <c:lblOffset val="100"/>
        <c:noMultiLvlLbl val="0"/>
      </c:catAx>
      <c:valAx>
        <c:axId val="198193920"/>
        <c:scaling>
          <c:orientation val="minMax"/>
          <c:max val="100"/>
        </c:scaling>
        <c:delete val="0"/>
        <c:axPos val="l"/>
        <c:majorGridlines/>
        <c:numFmt formatCode="General" sourceLinked="1"/>
        <c:majorTickMark val="out"/>
        <c:minorTickMark val="none"/>
        <c:tickLblPos val="nextTo"/>
        <c:txPr>
          <a:bodyPr/>
          <a:lstStyle/>
          <a:p>
            <a:pPr>
              <a:defRPr sz="1600" baseline="0"/>
            </a:pPr>
            <a:endParaRPr lang="zh-TW"/>
          </a:p>
        </c:txPr>
        <c:crossAx val="197450752"/>
        <c:crosses val="autoZero"/>
        <c:crossBetween val="between"/>
      </c:valAx>
    </c:plotArea>
    <c:legend>
      <c:legendPos val="r"/>
      <c:layout/>
      <c:overlay val="0"/>
      <c:txPr>
        <a:bodyPr/>
        <a:lstStyle/>
        <a:p>
          <a:pPr>
            <a:defRPr sz="1600" baseline="0"/>
          </a:pPr>
          <a:endParaRPr lang="zh-TW"/>
        </a:p>
      </c:txPr>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v>Without environment emulation</c:v>
          </c:tx>
          <c:marker>
            <c:symbol val="square"/>
            <c:size val="7"/>
          </c:marker>
          <c:cat>
            <c:numRef>
              <c:f>'20110525_NOISE'!$J$1:$O$1</c:f>
              <c:numCache>
                <c:formatCode>General</c:formatCode>
                <c:ptCount val="6"/>
                <c:pt idx="0">
                  <c:v>-85</c:v>
                </c:pt>
                <c:pt idx="1">
                  <c:v>-60</c:v>
                </c:pt>
                <c:pt idx="2">
                  <c:v>-50</c:v>
                </c:pt>
                <c:pt idx="3">
                  <c:v>-40</c:v>
                </c:pt>
                <c:pt idx="4">
                  <c:v>-30</c:v>
                </c:pt>
                <c:pt idx="5">
                  <c:v>-20</c:v>
                </c:pt>
              </c:numCache>
            </c:numRef>
          </c:cat>
          <c:val>
            <c:numRef>
              <c:f>'20110525_NOISE'!$J$2:$O$2</c:f>
              <c:numCache>
                <c:formatCode>General</c:formatCode>
                <c:ptCount val="6"/>
                <c:pt idx="0">
                  <c:v>97.390260973902613</c:v>
                </c:pt>
                <c:pt idx="1">
                  <c:v>96.018407362945183</c:v>
                </c:pt>
                <c:pt idx="2">
                  <c:v>88.516219463356023</c:v>
                </c:pt>
                <c:pt idx="3">
                  <c:v>0</c:v>
                </c:pt>
                <c:pt idx="4">
                  <c:v>0</c:v>
                </c:pt>
                <c:pt idx="5">
                  <c:v>0</c:v>
                </c:pt>
              </c:numCache>
            </c:numRef>
          </c:val>
          <c:smooth val="0"/>
        </c:ser>
        <c:ser>
          <c:idx val="1"/>
          <c:order val="1"/>
          <c:tx>
            <c:v>EDASR</c:v>
          </c:tx>
          <c:marker>
            <c:symbol val="x"/>
            <c:size val="7"/>
          </c:marker>
          <c:cat>
            <c:numRef>
              <c:f>'20110525_NOISE'!$J$1:$O$1</c:f>
              <c:numCache>
                <c:formatCode>General</c:formatCode>
                <c:ptCount val="6"/>
                <c:pt idx="0">
                  <c:v>-85</c:v>
                </c:pt>
                <c:pt idx="1">
                  <c:v>-60</c:v>
                </c:pt>
                <c:pt idx="2">
                  <c:v>-50</c:v>
                </c:pt>
                <c:pt idx="3">
                  <c:v>-40</c:v>
                </c:pt>
                <c:pt idx="4">
                  <c:v>-30</c:v>
                </c:pt>
                <c:pt idx="5">
                  <c:v>-20</c:v>
                </c:pt>
              </c:numCache>
            </c:numRef>
          </c:cat>
          <c:val>
            <c:numRef>
              <c:f>'20110525_NOISE'!$J$3:$O$3</c:f>
              <c:numCache>
                <c:formatCode>General</c:formatCode>
                <c:ptCount val="6"/>
                <c:pt idx="0">
                  <c:v>97.390260973902613</c:v>
                </c:pt>
                <c:pt idx="1">
                  <c:v>96.028411364545818</c:v>
                </c:pt>
                <c:pt idx="2">
                  <c:v>88.706447737284748</c:v>
                </c:pt>
                <c:pt idx="3">
                  <c:v>99.596977329974806</c:v>
                </c:pt>
                <c:pt idx="4">
                  <c:v>99.798081776880366</c:v>
                </c:pt>
                <c:pt idx="5">
                  <c:v>99.46405096571948</c:v>
                </c:pt>
              </c:numCache>
            </c:numRef>
          </c:val>
          <c:smooth val="0"/>
        </c:ser>
        <c:dLbls>
          <c:showLegendKey val="0"/>
          <c:showVal val="0"/>
          <c:showCatName val="0"/>
          <c:showSerName val="0"/>
          <c:showPercent val="0"/>
          <c:showBubbleSize val="0"/>
        </c:dLbls>
        <c:marker val="1"/>
        <c:smooth val="0"/>
        <c:axId val="197828608"/>
        <c:axId val="197830144"/>
      </c:lineChart>
      <c:catAx>
        <c:axId val="197828608"/>
        <c:scaling>
          <c:orientation val="minMax"/>
        </c:scaling>
        <c:delete val="0"/>
        <c:axPos val="b"/>
        <c:numFmt formatCode="General" sourceLinked="1"/>
        <c:majorTickMark val="out"/>
        <c:minorTickMark val="none"/>
        <c:tickLblPos val="nextTo"/>
        <c:txPr>
          <a:bodyPr/>
          <a:lstStyle/>
          <a:p>
            <a:pPr>
              <a:defRPr sz="1600" baseline="0"/>
            </a:pPr>
            <a:endParaRPr lang="zh-TW"/>
          </a:p>
        </c:txPr>
        <c:crossAx val="197830144"/>
        <c:crosses val="autoZero"/>
        <c:auto val="1"/>
        <c:lblAlgn val="ctr"/>
        <c:lblOffset val="100"/>
        <c:noMultiLvlLbl val="0"/>
      </c:catAx>
      <c:valAx>
        <c:axId val="197830144"/>
        <c:scaling>
          <c:orientation val="minMax"/>
          <c:max val="100"/>
        </c:scaling>
        <c:delete val="0"/>
        <c:axPos val="l"/>
        <c:majorGridlines/>
        <c:numFmt formatCode="General" sourceLinked="1"/>
        <c:majorTickMark val="out"/>
        <c:minorTickMark val="none"/>
        <c:tickLblPos val="nextTo"/>
        <c:txPr>
          <a:bodyPr/>
          <a:lstStyle/>
          <a:p>
            <a:pPr>
              <a:defRPr sz="1600" baseline="0"/>
            </a:pPr>
            <a:endParaRPr lang="zh-TW"/>
          </a:p>
        </c:txPr>
        <c:crossAx val="197828608"/>
        <c:crosses val="autoZero"/>
        <c:crossBetween val="between"/>
      </c:valAx>
    </c:plotArea>
    <c:legend>
      <c:legendPos val="r"/>
      <c:layout/>
      <c:overlay val="0"/>
      <c:txPr>
        <a:bodyPr/>
        <a:lstStyle/>
        <a:p>
          <a:pPr>
            <a:defRPr sz="1600" baseline="0"/>
          </a:pPr>
          <a:endParaRPr lang="zh-TW"/>
        </a:p>
      </c:txPr>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TW"/>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v>Without environment emulation</c:v>
          </c:tx>
          <c:marker>
            <c:symbol val="diamond"/>
            <c:size val="7"/>
          </c:marker>
          <c:cat>
            <c:numRef>
              <c:f>'20110525_INTER_DBM'!$J$1:$O$1</c:f>
              <c:numCache>
                <c:formatCode>General</c:formatCode>
                <c:ptCount val="6"/>
                <c:pt idx="0">
                  <c:v>-59</c:v>
                </c:pt>
                <c:pt idx="1">
                  <c:v>-49</c:v>
                </c:pt>
                <c:pt idx="2">
                  <c:v>-39</c:v>
                </c:pt>
                <c:pt idx="3">
                  <c:v>-29</c:v>
                </c:pt>
                <c:pt idx="4">
                  <c:v>-19</c:v>
                </c:pt>
                <c:pt idx="5">
                  <c:v>-9</c:v>
                </c:pt>
              </c:numCache>
            </c:numRef>
          </c:cat>
          <c:val>
            <c:numRef>
              <c:f>'20110525_INTER_DBM'!$J$2:$O$2</c:f>
              <c:numCache>
                <c:formatCode>General</c:formatCode>
                <c:ptCount val="6"/>
                <c:pt idx="0">
                  <c:v>99.417475728155338</c:v>
                </c:pt>
                <c:pt idx="1">
                  <c:v>99.400406504065046</c:v>
                </c:pt>
                <c:pt idx="2">
                  <c:v>98.122601389897312</c:v>
                </c:pt>
                <c:pt idx="3">
                  <c:v>99.269554631226541</c:v>
                </c:pt>
                <c:pt idx="4">
                  <c:v>99.225280326197762</c:v>
                </c:pt>
                <c:pt idx="5">
                  <c:v>99.082855653986442</c:v>
                </c:pt>
              </c:numCache>
            </c:numRef>
          </c:val>
          <c:smooth val="0"/>
        </c:ser>
        <c:ser>
          <c:idx val="1"/>
          <c:order val="1"/>
          <c:tx>
            <c:v>EDASR</c:v>
          </c:tx>
          <c:marker>
            <c:symbol val="x"/>
            <c:size val="7"/>
          </c:marker>
          <c:cat>
            <c:numRef>
              <c:f>'20110525_INTER_DBM'!$J$1:$O$1</c:f>
              <c:numCache>
                <c:formatCode>General</c:formatCode>
                <c:ptCount val="6"/>
                <c:pt idx="0">
                  <c:v>-59</c:v>
                </c:pt>
                <c:pt idx="1">
                  <c:v>-49</c:v>
                </c:pt>
                <c:pt idx="2">
                  <c:v>-39</c:v>
                </c:pt>
                <c:pt idx="3">
                  <c:v>-29</c:v>
                </c:pt>
                <c:pt idx="4">
                  <c:v>-19</c:v>
                </c:pt>
                <c:pt idx="5">
                  <c:v>-9</c:v>
                </c:pt>
              </c:numCache>
            </c:numRef>
          </c:cat>
          <c:val>
            <c:numRef>
              <c:f>'20110525_INTER_DBM'!$J$3:$O$3</c:f>
              <c:numCache>
                <c:formatCode>General</c:formatCode>
                <c:ptCount val="6"/>
                <c:pt idx="0">
                  <c:v>99.417475728155338</c:v>
                </c:pt>
                <c:pt idx="1">
                  <c:v>98.678861788617894</c:v>
                </c:pt>
                <c:pt idx="2">
                  <c:v>98.132973757908928</c:v>
                </c:pt>
                <c:pt idx="3">
                  <c:v>98.731865679212731</c:v>
                </c:pt>
                <c:pt idx="4">
                  <c:v>98.990825688073386</c:v>
                </c:pt>
                <c:pt idx="5">
                  <c:v>99.082855653986442</c:v>
                </c:pt>
              </c:numCache>
            </c:numRef>
          </c:val>
          <c:smooth val="0"/>
        </c:ser>
        <c:dLbls>
          <c:showLegendKey val="0"/>
          <c:showVal val="0"/>
          <c:showCatName val="0"/>
          <c:showSerName val="0"/>
          <c:showPercent val="0"/>
          <c:showBubbleSize val="0"/>
        </c:dLbls>
        <c:marker val="1"/>
        <c:smooth val="0"/>
        <c:axId val="199313280"/>
        <c:axId val="199314816"/>
      </c:lineChart>
      <c:catAx>
        <c:axId val="199313280"/>
        <c:scaling>
          <c:orientation val="minMax"/>
        </c:scaling>
        <c:delete val="0"/>
        <c:axPos val="b"/>
        <c:numFmt formatCode="General" sourceLinked="1"/>
        <c:majorTickMark val="out"/>
        <c:minorTickMark val="none"/>
        <c:tickLblPos val="nextTo"/>
        <c:txPr>
          <a:bodyPr/>
          <a:lstStyle/>
          <a:p>
            <a:pPr>
              <a:defRPr sz="1600" baseline="0"/>
            </a:pPr>
            <a:endParaRPr lang="zh-TW"/>
          </a:p>
        </c:txPr>
        <c:crossAx val="199314816"/>
        <c:crosses val="autoZero"/>
        <c:auto val="1"/>
        <c:lblAlgn val="ctr"/>
        <c:lblOffset val="100"/>
        <c:noMultiLvlLbl val="0"/>
      </c:catAx>
      <c:valAx>
        <c:axId val="199314816"/>
        <c:scaling>
          <c:orientation val="minMax"/>
          <c:max val="100"/>
          <c:min val="0"/>
        </c:scaling>
        <c:delete val="0"/>
        <c:axPos val="l"/>
        <c:majorGridlines/>
        <c:numFmt formatCode="General" sourceLinked="1"/>
        <c:majorTickMark val="out"/>
        <c:minorTickMark val="none"/>
        <c:tickLblPos val="nextTo"/>
        <c:txPr>
          <a:bodyPr/>
          <a:lstStyle/>
          <a:p>
            <a:pPr>
              <a:defRPr sz="1600" baseline="0"/>
            </a:pPr>
            <a:endParaRPr lang="zh-TW"/>
          </a:p>
        </c:txPr>
        <c:crossAx val="199313280"/>
        <c:crosses val="autoZero"/>
        <c:crossBetween val="between"/>
      </c:valAx>
    </c:plotArea>
    <c:legend>
      <c:legendPos val="r"/>
      <c:layout/>
      <c:overlay val="0"/>
      <c:txPr>
        <a:bodyPr/>
        <a:lstStyle/>
        <a:p>
          <a:pPr>
            <a:defRPr sz="1600" baseline="0"/>
          </a:pPr>
          <a:endParaRPr lang="zh-TW"/>
        </a:p>
      </c:txPr>
    </c:legend>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image" Target="../media/image33.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image" Target="../media/image3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image" Target="../media/image19.emf"/><Relationship Id="rId4" Type="http://schemas.openxmlformats.org/officeDocument/2006/relationships/image" Target="../media/image2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6400" cy="493713"/>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849688" y="0"/>
            <a:ext cx="2946400" cy="493713"/>
          </a:xfrm>
          <a:prstGeom prst="rect">
            <a:avLst/>
          </a:prstGeom>
        </p:spPr>
        <p:txBody>
          <a:bodyPr vert="horz" lIns="91440" tIns="45720" rIns="91440" bIns="45720" rtlCol="0"/>
          <a:lstStyle>
            <a:lvl1pPr algn="r">
              <a:defRPr sz="1200"/>
            </a:lvl1pPr>
          </a:lstStyle>
          <a:p>
            <a:fld id="{010D8684-345A-4691-AF47-C9B762AE1015}" type="datetimeFigureOut">
              <a:rPr lang="zh-TW" altLang="en-US" smtClean="0"/>
              <a:t>2011/8/30</a:t>
            </a:fld>
            <a:endParaRPr lang="zh-TW" altLang="en-US"/>
          </a:p>
        </p:txBody>
      </p:sp>
      <p:sp>
        <p:nvSpPr>
          <p:cNvPr id="4" name="頁尾版面配置區 3"/>
          <p:cNvSpPr>
            <a:spLocks noGrp="1"/>
          </p:cNvSpPr>
          <p:nvPr>
            <p:ph type="ftr" sz="quarter" idx="2"/>
          </p:nvPr>
        </p:nvSpPr>
        <p:spPr>
          <a:xfrm>
            <a:off x="0" y="9378953"/>
            <a:ext cx="2946400" cy="493713"/>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49688" y="9378953"/>
            <a:ext cx="2946400" cy="493713"/>
          </a:xfrm>
          <a:prstGeom prst="rect">
            <a:avLst/>
          </a:prstGeom>
        </p:spPr>
        <p:txBody>
          <a:bodyPr vert="horz" lIns="91440" tIns="45720" rIns="91440" bIns="45720" rtlCol="0" anchor="b"/>
          <a:lstStyle>
            <a:lvl1pPr algn="r">
              <a:defRPr sz="1200"/>
            </a:lvl1pPr>
          </a:lstStyle>
          <a:p>
            <a:fld id="{9C5790C7-4B05-4A9D-8189-244DD0B9948E}" type="slidenum">
              <a:rPr lang="zh-TW" altLang="en-US" smtClean="0"/>
              <a:t>‹#›</a:t>
            </a:fld>
            <a:endParaRPr lang="zh-TW" altLang="en-US"/>
          </a:p>
        </p:txBody>
      </p:sp>
    </p:spTree>
    <p:extLst>
      <p:ext uri="{BB962C8B-B14F-4D97-AF65-F5344CB8AC3E}">
        <p14:creationId xmlns:p14="http://schemas.microsoft.com/office/powerpoint/2010/main" val="33041765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2" y="0"/>
            <a:ext cx="2945659" cy="493713"/>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50446" y="0"/>
            <a:ext cx="2945659" cy="493713"/>
          </a:xfrm>
          <a:prstGeom prst="rect">
            <a:avLst/>
          </a:prstGeom>
        </p:spPr>
        <p:txBody>
          <a:bodyPr vert="horz" lIns="91440" tIns="45720" rIns="91440" bIns="45720" rtlCol="0"/>
          <a:lstStyle>
            <a:lvl1pPr algn="r">
              <a:defRPr sz="1200"/>
            </a:lvl1pPr>
          </a:lstStyle>
          <a:p>
            <a:fld id="{494999F7-BBF7-45E4-B765-1D96F9CD1986}" type="datetimeFigureOut">
              <a:rPr lang="zh-TW" altLang="en-US" smtClean="0"/>
              <a:t>2011/8/30</a:t>
            </a:fld>
            <a:endParaRPr lang="zh-TW" altLang="en-US"/>
          </a:p>
        </p:txBody>
      </p:sp>
      <p:sp>
        <p:nvSpPr>
          <p:cNvPr id="4" name="投影片圖像版面配置區 3"/>
          <p:cNvSpPr>
            <a:spLocks noGrp="1" noRot="1" noChangeAspect="1"/>
          </p:cNvSpPr>
          <p:nvPr>
            <p:ph type="sldImg" idx="2"/>
          </p:nvPr>
        </p:nvSpPr>
        <p:spPr>
          <a:xfrm>
            <a:off x="930275" y="739775"/>
            <a:ext cx="4937125" cy="3703638"/>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79768" y="4690271"/>
            <a:ext cx="5438140" cy="4443413"/>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2" y="9378824"/>
            <a:ext cx="2945659" cy="493713"/>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50446" y="9378824"/>
            <a:ext cx="2945659" cy="493713"/>
          </a:xfrm>
          <a:prstGeom prst="rect">
            <a:avLst/>
          </a:prstGeom>
        </p:spPr>
        <p:txBody>
          <a:bodyPr vert="horz" lIns="91440" tIns="45720" rIns="91440" bIns="45720" rtlCol="0" anchor="b"/>
          <a:lstStyle>
            <a:lvl1pPr algn="r">
              <a:defRPr sz="1200"/>
            </a:lvl1pPr>
          </a:lstStyle>
          <a:p>
            <a:fld id="{CC7B97EC-BD05-40A6-9624-9A7A6DD0C918}" type="slidenum">
              <a:rPr lang="zh-TW" altLang="en-US" smtClean="0"/>
              <a:t>‹#›</a:t>
            </a:fld>
            <a:endParaRPr lang="zh-TW" altLang="en-US"/>
          </a:p>
        </p:txBody>
      </p:sp>
    </p:spTree>
    <p:extLst>
      <p:ext uri="{BB962C8B-B14F-4D97-AF65-F5344CB8AC3E}">
        <p14:creationId xmlns:p14="http://schemas.microsoft.com/office/powerpoint/2010/main" val="26427513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1</a:t>
            </a:fld>
            <a:endParaRPr lang="zh-TW" altLang="en-US"/>
          </a:p>
        </p:txBody>
      </p:sp>
    </p:spTree>
    <p:extLst>
      <p:ext uri="{BB962C8B-B14F-4D97-AF65-F5344CB8AC3E}">
        <p14:creationId xmlns:p14="http://schemas.microsoft.com/office/powerpoint/2010/main" val="2342907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10</a:t>
            </a:fld>
            <a:endParaRPr lang="zh-TW" altLang="en-US"/>
          </a:p>
        </p:txBody>
      </p:sp>
    </p:spTree>
    <p:extLst>
      <p:ext uri="{BB962C8B-B14F-4D97-AF65-F5344CB8AC3E}">
        <p14:creationId xmlns:p14="http://schemas.microsoft.com/office/powerpoint/2010/main" val="25026491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11</a:t>
            </a:fld>
            <a:endParaRPr lang="zh-TW" altLang="en-US"/>
          </a:p>
        </p:txBody>
      </p:sp>
    </p:spTree>
    <p:extLst>
      <p:ext uri="{BB962C8B-B14F-4D97-AF65-F5344CB8AC3E}">
        <p14:creationId xmlns:p14="http://schemas.microsoft.com/office/powerpoint/2010/main" val="563921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12</a:t>
            </a:fld>
            <a:endParaRPr lang="zh-TW" altLang="en-US"/>
          </a:p>
        </p:txBody>
      </p:sp>
    </p:spTree>
    <p:extLst>
      <p:ext uri="{BB962C8B-B14F-4D97-AF65-F5344CB8AC3E}">
        <p14:creationId xmlns:p14="http://schemas.microsoft.com/office/powerpoint/2010/main" val="40056576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13</a:t>
            </a:fld>
            <a:endParaRPr lang="zh-TW" altLang="en-US"/>
          </a:p>
        </p:txBody>
      </p:sp>
    </p:spTree>
    <p:extLst>
      <p:ext uri="{BB962C8B-B14F-4D97-AF65-F5344CB8AC3E}">
        <p14:creationId xmlns:p14="http://schemas.microsoft.com/office/powerpoint/2010/main" val="42567968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14</a:t>
            </a:fld>
            <a:endParaRPr lang="zh-TW" altLang="en-US"/>
          </a:p>
        </p:txBody>
      </p:sp>
    </p:spTree>
    <p:extLst>
      <p:ext uri="{BB962C8B-B14F-4D97-AF65-F5344CB8AC3E}">
        <p14:creationId xmlns:p14="http://schemas.microsoft.com/office/powerpoint/2010/main" val="12264239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15</a:t>
            </a:fld>
            <a:endParaRPr lang="zh-TW" altLang="en-US"/>
          </a:p>
        </p:txBody>
      </p:sp>
    </p:spTree>
    <p:extLst>
      <p:ext uri="{BB962C8B-B14F-4D97-AF65-F5344CB8AC3E}">
        <p14:creationId xmlns:p14="http://schemas.microsoft.com/office/powerpoint/2010/main" val="19126594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16</a:t>
            </a:fld>
            <a:endParaRPr lang="zh-TW" altLang="en-US"/>
          </a:p>
        </p:txBody>
      </p:sp>
    </p:spTree>
    <p:extLst>
      <p:ext uri="{BB962C8B-B14F-4D97-AF65-F5344CB8AC3E}">
        <p14:creationId xmlns:p14="http://schemas.microsoft.com/office/powerpoint/2010/main" val="8780453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17</a:t>
            </a:fld>
            <a:endParaRPr lang="zh-TW" altLang="en-US"/>
          </a:p>
        </p:txBody>
      </p:sp>
    </p:spTree>
    <p:extLst>
      <p:ext uri="{BB962C8B-B14F-4D97-AF65-F5344CB8AC3E}">
        <p14:creationId xmlns:p14="http://schemas.microsoft.com/office/powerpoint/2010/main" val="22038099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18</a:t>
            </a:fld>
            <a:endParaRPr lang="zh-TW" altLang="en-US"/>
          </a:p>
        </p:txBody>
      </p:sp>
    </p:spTree>
    <p:extLst>
      <p:ext uri="{BB962C8B-B14F-4D97-AF65-F5344CB8AC3E}">
        <p14:creationId xmlns:p14="http://schemas.microsoft.com/office/powerpoint/2010/main" val="40387154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19</a:t>
            </a:fld>
            <a:endParaRPr lang="zh-TW" altLang="en-US"/>
          </a:p>
        </p:txBody>
      </p:sp>
    </p:spTree>
    <p:extLst>
      <p:ext uri="{BB962C8B-B14F-4D97-AF65-F5344CB8AC3E}">
        <p14:creationId xmlns:p14="http://schemas.microsoft.com/office/powerpoint/2010/main" val="8244099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2</a:t>
            </a:fld>
            <a:endParaRPr lang="zh-TW" altLang="en-US"/>
          </a:p>
        </p:txBody>
      </p:sp>
    </p:spTree>
    <p:extLst>
      <p:ext uri="{BB962C8B-B14F-4D97-AF65-F5344CB8AC3E}">
        <p14:creationId xmlns:p14="http://schemas.microsoft.com/office/powerpoint/2010/main" val="37757249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20</a:t>
            </a:fld>
            <a:endParaRPr lang="zh-TW" altLang="en-US"/>
          </a:p>
        </p:txBody>
      </p:sp>
    </p:spTree>
    <p:extLst>
      <p:ext uri="{BB962C8B-B14F-4D97-AF65-F5344CB8AC3E}">
        <p14:creationId xmlns:p14="http://schemas.microsoft.com/office/powerpoint/2010/main" val="30549344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21</a:t>
            </a:fld>
            <a:endParaRPr lang="zh-TW" altLang="en-US"/>
          </a:p>
        </p:txBody>
      </p:sp>
    </p:spTree>
    <p:extLst>
      <p:ext uri="{BB962C8B-B14F-4D97-AF65-F5344CB8AC3E}">
        <p14:creationId xmlns:p14="http://schemas.microsoft.com/office/powerpoint/2010/main" val="14132664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22</a:t>
            </a:fld>
            <a:endParaRPr lang="zh-TW" altLang="en-US"/>
          </a:p>
        </p:txBody>
      </p:sp>
    </p:spTree>
    <p:extLst>
      <p:ext uri="{BB962C8B-B14F-4D97-AF65-F5344CB8AC3E}">
        <p14:creationId xmlns:p14="http://schemas.microsoft.com/office/powerpoint/2010/main" val="13330049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23</a:t>
            </a:fld>
            <a:endParaRPr lang="zh-TW" altLang="en-US"/>
          </a:p>
        </p:txBody>
      </p:sp>
    </p:spTree>
    <p:extLst>
      <p:ext uri="{BB962C8B-B14F-4D97-AF65-F5344CB8AC3E}">
        <p14:creationId xmlns:p14="http://schemas.microsoft.com/office/powerpoint/2010/main" val="6353257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24</a:t>
            </a:fld>
            <a:endParaRPr lang="zh-TW" altLang="en-US"/>
          </a:p>
        </p:txBody>
      </p:sp>
    </p:spTree>
    <p:extLst>
      <p:ext uri="{BB962C8B-B14F-4D97-AF65-F5344CB8AC3E}">
        <p14:creationId xmlns:p14="http://schemas.microsoft.com/office/powerpoint/2010/main" val="4416036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25</a:t>
            </a:fld>
            <a:endParaRPr lang="zh-TW" altLang="en-US"/>
          </a:p>
        </p:txBody>
      </p:sp>
    </p:spTree>
    <p:extLst>
      <p:ext uri="{BB962C8B-B14F-4D97-AF65-F5344CB8AC3E}">
        <p14:creationId xmlns:p14="http://schemas.microsoft.com/office/powerpoint/2010/main" val="23263824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26</a:t>
            </a:fld>
            <a:endParaRPr lang="zh-TW" altLang="en-US"/>
          </a:p>
        </p:txBody>
      </p:sp>
    </p:spTree>
    <p:extLst>
      <p:ext uri="{BB962C8B-B14F-4D97-AF65-F5344CB8AC3E}">
        <p14:creationId xmlns:p14="http://schemas.microsoft.com/office/powerpoint/2010/main" val="8599097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27</a:t>
            </a:fld>
            <a:endParaRPr lang="zh-TW" altLang="en-US"/>
          </a:p>
        </p:txBody>
      </p:sp>
    </p:spTree>
    <p:extLst>
      <p:ext uri="{BB962C8B-B14F-4D97-AF65-F5344CB8AC3E}">
        <p14:creationId xmlns:p14="http://schemas.microsoft.com/office/powerpoint/2010/main" val="271655338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28</a:t>
            </a:fld>
            <a:endParaRPr lang="zh-TW" altLang="en-US"/>
          </a:p>
        </p:txBody>
      </p:sp>
    </p:spTree>
    <p:extLst>
      <p:ext uri="{BB962C8B-B14F-4D97-AF65-F5344CB8AC3E}">
        <p14:creationId xmlns:p14="http://schemas.microsoft.com/office/powerpoint/2010/main" val="26016274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29</a:t>
            </a:fld>
            <a:endParaRPr lang="zh-TW" altLang="en-US"/>
          </a:p>
        </p:txBody>
      </p:sp>
    </p:spTree>
    <p:extLst>
      <p:ext uri="{BB962C8B-B14F-4D97-AF65-F5344CB8AC3E}">
        <p14:creationId xmlns:p14="http://schemas.microsoft.com/office/powerpoint/2010/main" val="42385266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真實流量提拱</a:t>
            </a:r>
            <a:r>
              <a:rPr lang="en-US" altLang="zh-TW" dirty="0" smtClean="0"/>
              <a:t>model</a:t>
            </a:r>
            <a:r>
              <a:rPr lang="zh-TW" altLang="en-US" dirty="0" smtClean="0"/>
              <a:t>不出的行為和複雜度</a:t>
            </a:r>
            <a:endParaRPr lang="en-US" altLang="zh-TW" dirty="0" smtClean="0"/>
          </a:p>
          <a:p>
            <a:pPr marL="0" marR="0" lvl="4" indent="0" algn="l" defTabSz="914400" rtl="0" eaLnBrk="1" fontAlgn="auto" latinLnBrk="0" hangingPunct="1">
              <a:lnSpc>
                <a:spcPct val="100000"/>
              </a:lnSpc>
              <a:spcBef>
                <a:spcPts val="0"/>
              </a:spcBef>
              <a:spcAft>
                <a:spcPts val="0"/>
              </a:spcAft>
              <a:buClrTx/>
              <a:buSzTx/>
              <a:buFontTx/>
              <a:buNone/>
              <a:tabLst/>
              <a:defRPr/>
            </a:pPr>
            <a:r>
              <a:rPr lang="en-US" altLang="zh-TW" dirty="0" smtClean="0"/>
              <a:t>Send out packets in the correct order  and  direction </a:t>
            </a:r>
          </a:p>
          <a:p>
            <a:r>
              <a:rPr lang="en-US" altLang="zh-TW" dirty="0" smtClean="0"/>
              <a:t> </a:t>
            </a:r>
          </a:p>
          <a:p>
            <a:endParaRPr lang="en-US" altLang="zh-TW" dirty="0" smtClean="0"/>
          </a:p>
          <a:p>
            <a:endParaRPr lang="en-US" altLang="zh-TW" dirty="0" smtClean="0"/>
          </a:p>
          <a:p>
            <a:r>
              <a:rPr lang="en-US" altLang="zh-TW" dirty="0" smtClean="0"/>
              <a:t>wireless  networks  the  environment  effects  have  a  strong  impact  on  the  data </a:t>
            </a:r>
          </a:p>
          <a:p>
            <a:r>
              <a:rPr lang="en-US" altLang="zh-TW" dirty="0" smtClean="0"/>
              <a:t>communication,</a:t>
            </a:r>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3</a:t>
            </a:fld>
            <a:endParaRPr lang="zh-TW" altLang="en-US"/>
          </a:p>
        </p:txBody>
      </p:sp>
    </p:spTree>
    <p:extLst>
      <p:ext uri="{BB962C8B-B14F-4D97-AF65-F5344CB8AC3E}">
        <p14:creationId xmlns:p14="http://schemas.microsoft.com/office/powerpoint/2010/main" val="6079626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30</a:t>
            </a:fld>
            <a:endParaRPr lang="zh-TW" altLang="en-US"/>
          </a:p>
        </p:txBody>
      </p:sp>
    </p:spTree>
    <p:extLst>
      <p:ext uri="{BB962C8B-B14F-4D97-AF65-F5344CB8AC3E}">
        <p14:creationId xmlns:p14="http://schemas.microsoft.com/office/powerpoint/2010/main" val="703546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31</a:t>
            </a:fld>
            <a:endParaRPr lang="zh-TW" altLang="en-US"/>
          </a:p>
        </p:txBody>
      </p:sp>
    </p:spTree>
    <p:extLst>
      <p:ext uri="{BB962C8B-B14F-4D97-AF65-F5344CB8AC3E}">
        <p14:creationId xmlns:p14="http://schemas.microsoft.com/office/powerpoint/2010/main" val="3276535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32</a:t>
            </a:fld>
            <a:endParaRPr lang="zh-TW" altLang="en-US"/>
          </a:p>
        </p:txBody>
      </p:sp>
    </p:spTree>
    <p:extLst>
      <p:ext uri="{BB962C8B-B14F-4D97-AF65-F5344CB8AC3E}">
        <p14:creationId xmlns:p14="http://schemas.microsoft.com/office/powerpoint/2010/main" val="33167157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dirty="0" smtClean="0">
                <a:latin typeface="Arial Rounded MT Bold" pitchFamily="34" charset="0"/>
                <a:ea typeface="標楷體" pitchFamily="65" charset="-120"/>
              </a:rPr>
              <a:t>CAMA/CA:</a:t>
            </a:r>
            <a:r>
              <a:rPr lang="zh-TW" altLang="en-US" dirty="0" smtClean="0">
                <a:latin typeface="Arial Rounded MT Bold" pitchFamily="34" charset="0"/>
                <a:ea typeface="標楷體" pitchFamily="65" charset="-120"/>
              </a:rPr>
              <a:t>節點會檢查是否有其他的節點正和存取點通訊</a:t>
            </a:r>
            <a:r>
              <a:rPr lang="en-US" altLang="zh-TW" dirty="0" smtClean="0">
                <a:latin typeface="Arial Rounded MT Bold" pitchFamily="34" charset="0"/>
                <a:ea typeface="標楷體" pitchFamily="65" charset="-120"/>
              </a:rPr>
              <a:t>, </a:t>
            </a:r>
            <a:r>
              <a:rPr lang="zh-TW" altLang="en-US" dirty="0" smtClean="0">
                <a:latin typeface="Arial Rounded MT Bold" pitchFamily="34" charset="0"/>
                <a:ea typeface="標楷體" pitchFamily="65" charset="-120"/>
              </a:rPr>
              <a:t>如果有</a:t>
            </a:r>
            <a:r>
              <a:rPr lang="en-US" altLang="zh-TW" dirty="0" smtClean="0">
                <a:latin typeface="Arial Rounded MT Bold" pitchFamily="34" charset="0"/>
                <a:ea typeface="標楷體" pitchFamily="65" charset="-120"/>
              </a:rPr>
              <a:t>,</a:t>
            </a:r>
            <a:r>
              <a:rPr lang="zh-TW" altLang="en-US" dirty="0" smtClean="0">
                <a:latin typeface="Arial Rounded MT Bold" pitchFamily="34" charset="0"/>
                <a:ea typeface="標楷體" pitchFamily="65" charset="-120"/>
              </a:rPr>
              <a:t>節點會先等待一段</a:t>
            </a:r>
            <a:r>
              <a:rPr lang="en-US" altLang="zh-TW" dirty="0" smtClean="0">
                <a:latin typeface="Arial Rounded MT Bold" pitchFamily="34" charset="0"/>
                <a:ea typeface="標楷體" pitchFamily="65" charset="-120"/>
              </a:rPr>
              <a:t>random</a:t>
            </a:r>
            <a:r>
              <a:rPr lang="zh-TW" altLang="en-US" dirty="0" smtClean="0">
                <a:latin typeface="Arial Rounded MT Bold" pitchFamily="34" charset="0"/>
                <a:ea typeface="標楷體" pitchFamily="65" charset="-120"/>
              </a:rPr>
              <a:t>時間</a:t>
            </a:r>
            <a:r>
              <a:rPr lang="en-US" altLang="zh-TW" dirty="0" smtClean="0">
                <a:latin typeface="Arial Rounded MT Bold" pitchFamily="34" charset="0"/>
                <a:ea typeface="標楷體" pitchFamily="65" charset="-120"/>
              </a:rPr>
              <a:t>, </a:t>
            </a:r>
            <a:r>
              <a:rPr lang="zh-TW" altLang="en-US" dirty="0" smtClean="0">
                <a:latin typeface="Arial Rounded MT Bold" pitchFamily="34" charset="0"/>
                <a:ea typeface="標楷體" pitchFamily="65" charset="-120"/>
              </a:rPr>
              <a:t>再試著傳送</a:t>
            </a:r>
            <a:r>
              <a:rPr lang="en-US" altLang="zh-TW" dirty="0" smtClean="0">
                <a:latin typeface="Arial Rounded MT Bold" pitchFamily="34" charset="0"/>
                <a:ea typeface="標楷體" pitchFamily="65" charset="-120"/>
              </a:rPr>
              <a:t>,</a:t>
            </a:r>
            <a:r>
              <a:rPr lang="zh-TW" altLang="en-US" dirty="0" smtClean="0">
                <a:latin typeface="Arial Rounded MT Bold" pitchFamily="34" charset="0"/>
                <a:ea typeface="標楷體" pitchFamily="65" charset="-120"/>
              </a:rPr>
              <a:t>以免再傳送時又發生碰撞 </a:t>
            </a:r>
            <a:r>
              <a:rPr lang="en-US" altLang="zh-TW" dirty="0" smtClean="0">
                <a:latin typeface="Arial Rounded MT Bold" pitchFamily="34" charset="0"/>
                <a:ea typeface="標楷體" pitchFamily="65" charset="-120"/>
              </a:rPr>
              <a:t>collision</a:t>
            </a:r>
          </a:p>
          <a:p>
            <a:endParaRPr lang="zh-TW" altLang="en-US" dirty="0"/>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33</a:t>
            </a:fld>
            <a:endParaRPr lang="zh-TW" altLang="en-US"/>
          </a:p>
        </p:txBody>
      </p:sp>
    </p:spTree>
    <p:extLst>
      <p:ext uri="{BB962C8B-B14F-4D97-AF65-F5344CB8AC3E}">
        <p14:creationId xmlns:p14="http://schemas.microsoft.com/office/powerpoint/2010/main" val="295637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34</a:t>
            </a:fld>
            <a:endParaRPr lang="zh-TW" altLang="en-US"/>
          </a:p>
        </p:txBody>
      </p:sp>
    </p:spTree>
    <p:extLst>
      <p:ext uri="{BB962C8B-B14F-4D97-AF65-F5344CB8AC3E}">
        <p14:creationId xmlns:p14="http://schemas.microsoft.com/office/powerpoint/2010/main" val="8888361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35</a:t>
            </a:fld>
            <a:endParaRPr lang="zh-TW" altLang="en-US"/>
          </a:p>
        </p:txBody>
      </p:sp>
    </p:spTree>
    <p:extLst>
      <p:ext uri="{BB962C8B-B14F-4D97-AF65-F5344CB8AC3E}">
        <p14:creationId xmlns:p14="http://schemas.microsoft.com/office/powerpoint/2010/main" val="35544407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36</a:t>
            </a:fld>
            <a:endParaRPr lang="zh-TW" altLang="en-US"/>
          </a:p>
        </p:txBody>
      </p:sp>
    </p:spTree>
    <p:extLst>
      <p:ext uri="{BB962C8B-B14F-4D97-AF65-F5344CB8AC3E}">
        <p14:creationId xmlns:p14="http://schemas.microsoft.com/office/powerpoint/2010/main" val="195024556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37</a:t>
            </a:fld>
            <a:endParaRPr lang="zh-TW" altLang="en-US"/>
          </a:p>
        </p:txBody>
      </p:sp>
    </p:spTree>
    <p:extLst>
      <p:ext uri="{BB962C8B-B14F-4D97-AF65-F5344CB8AC3E}">
        <p14:creationId xmlns:p14="http://schemas.microsoft.com/office/powerpoint/2010/main" val="3679287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38</a:t>
            </a:fld>
            <a:endParaRPr lang="zh-TW" altLang="en-US"/>
          </a:p>
        </p:txBody>
      </p:sp>
    </p:spTree>
    <p:extLst>
      <p:ext uri="{BB962C8B-B14F-4D97-AF65-F5344CB8AC3E}">
        <p14:creationId xmlns:p14="http://schemas.microsoft.com/office/powerpoint/2010/main" val="31642734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39</a:t>
            </a:fld>
            <a:endParaRPr lang="zh-TW" altLang="en-US"/>
          </a:p>
        </p:txBody>
      </p:sp>
    </p:spTree>
    <p:extLst>
      <p:ext uri="{BB962C8B-B14F-4D97-AF65-F5344CB8AC3E}">
        <p14:creationId xmlns:p14="http://schemas.microsoft.com/office/powerpoint/2010/main" val="1644272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lvl="2"/>
            <a:r>
              <a:rPr lang="en-US" altLang="zh-TW" sz="1200" kern="1200" dirty="0" smtClean="0">
                <a:solidFill>
                  <a:schemeClr val="tx1"/>
                </a:solidFill>
                <a:effectLst/>
                <a:latin typeface="+mn-lt"/>
                <a:ea typeface="+mn-ea"/>
                <a:cs typeface="+mn-cs"/>
              </a:rPr>
              <a:t> short Inter-frame space</a:t>
            </a:r>
          </a:p>
          <a:p>
            <a:pPr lvl="2"/>
            <a:r>
              <a:rPr lang="en-US" altLang="zh-TW" sz="1200" kern="1200" dirty="0" smtClean="0">
                <a:solidFill>
                  <a:schemeClr val="tx1"/>
                </a:solidFill>
                <a:effectLst/>
                <a:latin typeface="+mn-lt"/>
                <a:ea typeface="+mn-ea"/>
                <a:cs typeface="+mn-cs"/>
              </a:rPr>
              <a:t>positive acknowledgement</a:t>
            </a:r>
            <a:endParaRPr lang="zh-TW" altLang="zh-TW" sz="1200" kern="1200" dirty="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4</a:t>
            </a:fld>
            <a:endParaRPr lang="zh-TW" altLang="en-US"/>
          </a:p>
        </p:txBody>
      </p:sp>
    </p:spTree>
    <p:extLst>
      <p:ext uri="{BB962C8B-B14F-4D97-AF65-F5344CB8AC3E}">
        <p14:creationId xmlns:p14="http://schemas.microsoft.com/office/powerpoint/2010/main" val="4115664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40</a:t>
            </a:fld>
            <a:endParaRPr lang="zh-TW" altLang="en-US"/>
          </a:p>
        </p:txBody>
      </p:sp>
    </p:spTree>
    <p:extLst>
      <p:ext uri="{BB962C8B-B14F-4D97-AF65-F5344CB8AC3E}">
        <p14:creationId xmlns:p14="http://schemas.microsoft.com/office/powerpoint/2010/main" val="35574291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1200150" lvl="3" indent="-342900"/>
            <a:r>
              <a:rPr lang="en-US" altLang="zh-TW" dirty="0" smtClean="0"/>
              <a:t>Large scale</a:t>
            </a:r>
          </a:p>
          <a:p>
            <a:pPr marL="1657350" lvl="4" indent="-342900"/>
            <a:r>
              <a:rPr lang="en-US" altLang="zh-TW" dirty="0" smtClean="0"/>
              <a:t>Path loss caused by energy loss</a:t>
            </a:r>
          </a:p>
          <a:p>
            <a:pPr marL="1200150" lvl="3" indent="-342900"/>
            <a:r>
              <a:rPr lang="en-US" altLang="zh-TW" dirty="0" smtClean="0"/>
              <a:t>Small</a:t>
            </a:r>
            <a:r>
              <a:rPr lang="zh-TW" altLang="en-US" dirty="0" smtClean="0"/>
              <a:t> </a:t>
            </a:r>
            <a:r>
              <a:rPr lang="en-US" altLang="zh-TW" dirty="0" smtClean="0"/>
              <a:t>scale</a:t>
            </a:r>
          </a:p>
          <a:p>
            <a:pPr marL="1657350" lvl="4" indent="-342900"/>
            <a:r>
              <a:rPr lang="en-US" altLang="zh-TW" dirty="0" smtClean="0"/>
              <a:t>Shadowing caused by obstacles</a:t>
            </a:r>
          </a:p>
          <a:p>
            <a:endParaRPr lang="zh-TW" altLang="en-US" dirty="0"/>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5</a:t>
            </a:fld>
            <a:endParaRPr lang="zh-TW" altLang="en-US"/>
          </a:p>
        </p:txBody>
      </p:sp>
    </p:spTree>
    <p:extLst>
      <p:ext uri="{BB962C8B-B14F-4D97-AF65-F5344CB8AC3E}">
        <p14:creationId xmlns:p14="http://schemas.microsoft.com/office/powerpoint/2010/main" val="40880305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sz="1200" kern="1200" dirty="0" smtClean="0">
                <a:solidFill>
                  <a:schemeClr val="tx1"/>
                </a:solidFill>
                <a:effectLst/>
                <a:latin typeface="+mn-lt"/>
                <a:ea typeface="+mn-ea"/>
                <a:cs typeface="+mn-cs"/>
              </a:rPr>
              <a:t>Fading, interference and noise all may cause the signal cannot be demodulated and decoded into originally correct bit stream and cause the increase of bit error rate, which affects the packet error rate, too. So if we want to reproduce the real traffic behavior, we also need to reproduce the environment effects</a:t>
            </a:r>
            <a:endParaRPr lang="zh-TW" altLang="en-US" dirty="0"/>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6</a:t>
            </a:fld>
            <a:endParaRPr lang="zh-TW" altLang="en-US"/>
          </a:p>
        </p:txBody>
      </p:sp>
    </p:spTree>
    <p:extLst>
      <p:ext uri="{BB962C8B-B14F-4D97-AF65-F5344CB8AC3E}">
        <p14:creationId xmlns:p14="http://schemas.microsoft.com/office/powerpoint/2010/main" val="21799653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TW" altLang="en-US" dirty="0" smtClean="0"/>
              <a:t>因為</a:t>
            </a:r>
            <a:endParaRPr lang="zh-TW" altLang="en-US" dirty="0"/>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7</a:t>
            </a:fld>
            <a:endParaRPr lang="zh-TW" altLang="en-US"/>
          </a:p>
        </p:txBody>
      </p:sp>
    </p:spTree>
    <p:extLst>
      <p:ext uri="{BB962C8B-B14F-4D97-AF65-F5344CB8AC3E}">
        <p14:creationId xmlns:p14="http://schemas.microsoft.com/office/powerpoint/2010/main" val="28741791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8</a:t>
            </a:fld>
            <a:endParaRPr lang="zh-TW" altLang="en-US"/>
          </a:p>
        </p:txBody>
      </p:sp>
    </p:spTree>
    <p:extLst>
      <p:ext uri="{BB962C8B-B14F-4D97-AF65-F5344CB8AC3E}">
        <p14:creationId xmlns:p14="http://schemas.microsoft.com/office/powerpoint/2010/main" val="29552831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a:p>
        </p:txBody>
      </p:sp>
      <p:sp>
        <p:nvSpPr>
          <p:cNvPr id="4" name="投影片編號版面配置區 3"/>
          <p:cNvSpPr>
            <a:spLocks noGrp="1"/>
          </p:cNvSpPr>
          <p:nvPr>
            <p:ph type="sldNum" sz="quarter" idx="10"/>
          </p:nvPr>
        </p:nvSpPr>
        <p:spPr/>
        <p:txBody>
          <a:bodyPr/>
          <a:lstStyle/>
          <a:p>
            <a:fld id="{CC7B97EC-BD05-40A6-9624-9A7A6DD0C918}" type="slidenum">
              <a:rPr lang="zh-TW" altLang="en-US" smtClean="0"/>
              <a:t>9</a:t>
            </a:fld>
            <a:endParaRPr lang="zh-TW" altLang="en-US"/>
          </a:p>
        </p:txBody>
      </p:sp>
    </p:spTree>
    <p:extLst>
      <p:ext uri="{BB962C8B-B14F-4D97-AF65-F5344CB8AC3E}">
        <p14:creationId xmlns:p14="http://schemas.microsoft.com/office/powerpoint/2010/main" val="24801316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F7834C66-4B82-47A2-83F2-B344D5333A5B}" type="datetime1">
              <a:rPr lang="zh-TW" altLang="en-US" smtClean="0"/>
              <a:t>2011/8/30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241839FB-28C0-42C4-B85E-C961D2DA0168}" type="slidenum">
              <a:rPr lang="zh-TW" altLang="en-US" smtClean="0"/>
              <a:t>‹#›</a:t>
            </a:fld>
            <a:endParaRPr lang="zh-TW" altLang="en-US"/>
          </a:p>
        </p:txBody>
      </p:sp>
    </p:spTree>
    <p:extLst>
      <p:ext uri="{BB962C8B-B14F-4D97-AF65-F5344CB8AC3E}">
        <p14:creationId xmlns:p14="http://schemas.microsoft.com/office/powerpoint/2010/main" val="28726227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4AD7E3D2-880D-4B23-92CA-56E9987D1460}" type="datetime1">
              <a:rPr lang="zh-TW" altLang="en-US" smtClean="0"/>
              <a:t>2011/8/30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241839FB-28C0-42C4-B85E-C961D2DA0168}" type="slidenum">
              <a:rPr lang="zh-TW" altLang="en-US" smtClean="0"/>
              <a:t>‹#›</a:t>
            </a:fld>
            <a:endParaRPr lang="zh-TW" altLang="en-US"/>
          </a:p>
        </p:txBody>
      </p:sp>
    </p:spTree>
    <p:extLst>
      <p:ext uri="{BB962C8B-B14F-4D97-AF65-F5344CB8AC3E}">
        <p14:creationId xmlns:p14="http://schemas.microsoft.com/office/powerpoint/2010/main" val="1857462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603B9ABE-5A23-4848-A55E-DD2DB6AD58D2}" type="datetime1">
              <a:rPr lang="zh-TW" altLang="en-US" smtClean="0"/>
              <a:t>2011/8/30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241839FB-28C0-42C4-B85E-C961D2DA0168}" type="slidenum">
              <a:rPr lang="zh-TW" altLang="en-US" smtClean="0"/>
              <a:t>‹#›</a:t>
            </a:fld>
            <a:endParaRPr lang="zh-TW" altLang="en-US"/>
          </a:p>
        </p:txBody>
      </p:sp>
    </p:spTree>
    <p:extLst>
      <p:ext uri="{BB962C8B-B14F-4D97-AF65-F5344CB8AC3E}">
        <p14:creationId xmlns:p14="http://schemas.microsoft.com/office/powerpoint/2010/main" val="2600514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EF758BDF-A36F-4178-A530-B4D38A08C60E}" type="datetime1">
              <a:rPr lang="zh-TW" altLang="en-US" smtClean="0"/>
              <a:t>2011/8/30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241839FB-28C0-42C4-B85E-C961D2DA0168}" type="slidenum">
              <a:rPr lang="zh-TW" altLang="en-US" smtClean="0"/>
              <a:t>‹#›</a:t>
            </a:fld>
            <a:endParaRPr lang="zh-TW" altLang="en-US"/>
          </a:p>
        </p:txBody>
      </p:sp>
    </p:spTree>
    <p:extLst>
      <p:ext uri="{BB962C8B-B14F-4D97-AF65-F5344CB8AC3E}">
        <p14:creationId xmlns:p14="http://schemas.microsoft.com/office/powerpoint/2010/main" val="632044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75CB02D7-D743-40FA-BF42-1D56CE6F06AD}" type="datetime1">
              <a:rPr lang="zh-TW" altLang="en-US" smtClean="0"/>
              <a:t>2011/8/30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241839FB-28C0-42C4-B85E-C961D2DA0168}" type="slidenum">
              <a:rPr lang="zh-TW" altLang="en-US" smtClean="0"/>
              <a:t>‹#›</a:t>
            </a:fld>
            <a:endParaRPr lang="zh-TW" altLang="en-US"/>
          </a:p>
        </p:txBody>
      </p:sp>
    </p:spTree>
    <p:extLst>
      <p:ext uri="{BB962C8B-B14F-4D97-AF65-F5344CB8AC3E}">
        <p14:creationId xmlns:p14="http://schemas.microsoft.com/office/powerpoint/2010/main" val="4004202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111E9814-6993-4A3C-BD48-E41650F89E67}" type="datetime1">
              <a:rPr lang="zh-TW" altLang="en-US" smtClean="0"/>
              <a:t>2011/8/30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241839FB-28C0-42C4-B85E-C961D2DA0168}" type="slidenum">
              <a:rPr lang="zh-TW" altLang="en-US" smtClean="0"/>
              <a:t>‹#›</a:t>
            </a:fld>
            <a:endParaRPr lang="zh-TW" altLang="en-US"/>
          </a:p>
        </p:txBody>
      </p:sp>
    </p:spTree>
    <p:extLst>
      <p:ext uri="{BB962C8B-B14F-4D97-AF65-F5344CB8AC3E}">
        <p14:creationId xmlns:p14="http://schemas.microsoft.com/office/powerpoint/2010/main" val="1088462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04A58754-5E4B-4369-BE91-617C005289D5}" type="datetime1">
              <a:rPr lang="zh-TW" altLang="en-US" smtClean="0"/>
              <a:t>2011/8/30</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241839FB-28C0-42C4-B85E-C961D2DA0168}" type="slidenum">
              <a:rPr lang="zh-TW" altLang="en-US" smtClean="0"/>
              <a:t>‹#›</a:t>
            </a:fld>
            <a:endParaRPr lang="zh-TW" altLang="en-US"/>
          </a:p>
        </p:txBody>
      </p:sp>
    </p:spTree>
    <p:extLst>
      <p:ext uri="{BB962C8B-B14F-4D97-AF65-F5344CB8AC3E}">
        <p14:creationId xmlns:p14="http://schemas.microsoft.com/office/powerpoint/2010/main" val="36997156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8CE68374-3921-4334-BC33-BDD8ED07A042}" type="datetime1">
              <a:rPr lang="zh-TW" altLang="en-US" smtClean="0"/>
              <a:t>2011/8/30</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241839FB-28C0-42C4-B85E-C961D2DA0168}" type="slidenum">
              <a:rPr lang="zh-TW" altLang="en-US" smtClean="0"/>
              <a:t>‹#›</a:t>
            </a:fld>
            <a:endParaRPr lang="zh-TW" altLang="en-US"/>
          </a:p>
        </p:txBody>
      </p:sp>
    </p:spTree>
    <p:extLst>
      <p:ext uri="{BB962C8B-B14F-4D97-AF65-F5344CB8AC3E}">
        <p14:creationId xmlns:p14="http://schemas.microsoft.com/office/powerpoint/2010/main" val="3795927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527E1557-61DA-4F25-8CCD-B330A5D3353C}" type="datetime1">
              <a:rPr lang="zh-TW" altLang="en-US" smtClean="0"/>
              <a:t>2011/8/30</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a:t>
            </a:fld>
            <a:endParaRPr lang="zh-TW" altLang="en-US"/>
          </a:p>
        </p:txBody>
      </p:sp>
    </p:spTree>
    <p:extLst>
      <p:ext uri="{BB962C8B-B14F-4D97-AF65-F5344CB8AC3E}">
        <p14:creationId xmlns:p14="http://schemas.microsoft.com/office/powerpoint/2010/main" val="12405430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8CF5396B-5DC6-4864-91B3-48F62EA14CEF}" type="datetime1">
              <a:rPr lang="zh-TW" altLang="en-US" smtClean="0"/>
              <a:t>2011/8/30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241839FB-28C0-42C4-B85E-C961D2DA0168}" type="slidenum">
              <a:rPr lang="zh-TW" altLang="en-US" smtClean="0"/>
              <a:t>‹#›</a:t>
            </a:fld>
            <a:endParaRPr lang="zh-TW" altLang="en-US"/>
          </a:p>
        </p:txBody>
      </p:sp>
    </p:spTree>
    <p:extLst>
      <p:ext uri="{BB962C8B-B14F-4D97-AF65-F5344CB8AC3E}">
        <p14:creationId xmlns:p14="http://schemas.microsoft.com/office/powerpoint/2010/main" val="21329650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B4B194B5-89E0-46AC-8D1B-29B89AC51420}" type="datetime1">
              <a:rPr lang="zh-TW" altLang="en-US" smtClean="0"/>
              <a:t>2011/8/30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241839FB-28C0-42C4-B85E-C961D2DA0168}" type="slidenum">
              <a:rPr lang="zh-TW" altLang="en-US" smtClean="0"/>
              <a:t>‹#›</a:t>
            </a:fld>
            <a:endParaRPr lang="zh-TW" altLang="en-US"/>
          </a:p>
        </p:txBody>
      </p:sp>
    </p:spTree>
    <p:extLst>
      <p:ext uri="{BB962C8B-B14F-4D97-AF65-F5344CB8AC3E}">
        <p14:creationId xmlns:p14="http://schemas.microsoft.com/office/powerpoint/2010/main" val="14289874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BA7938-D2D6-4147-9BF3-E9D0E1884D97}" type="datetime1">
              <a:rPr lang="zh-TW" altLang="en-US" smtClean="0"/>
              <a:t>2011/8/30</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1839FB-28C0-42C4-B85E-C961D2DA0168}" type="slidenum">
              <a:rPr lang="zh-TW" altLang="en-US" smtClean="0"/>
              <a:t>‹#›</a:t>
            </a:fld>
            <a:endParaRPr lang="zh-TW" altLang="en-US"/>
          </a:p>
        </p:txBody>
      </p:sp>
    </p:spTree>
    <p:extLst>
      <p:ext uri="{BB962C8B-B14F-4D97-AF65-F5344CB8AC3E}">
        <p14:creationId xmlns:p14="http://schemas.microsoft.com/office/powerpoint/2010/main" val="15459851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10.png"/><Relationship Id="rId5" Type="http://schemas.openxmlformats.org/officeDocument/2006/relationships/image" Target="../media/image6.emf"/><Relationship Id="rId4" Type="http://schemas.openxmlformats.org/officeDocument/2006/relationships/oleObject" Target="../embeddings/oleObject5.bin"/></Relationships>
</file>

<file path=ppt/slides/_rels/slide1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notesSlide" Target="../notesSlides/notesSlide16.xml"/><Relationship Id="rId7" Type="http://schemas.openxmlformats.org/officeDocument/2006/relationships/image" Target="../media/image7.emf"/><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image" Target="../media/image11.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5.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16.emf"/><Relationship Id="rId5" Type="http://schemas.openxmlformats.org/officeDocument/2006/relationships/oleObject" Target="../embeddings/oleObject7.bin"/><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17.png"/><Relationship Id="rId5" Type="http://schemas.openxmlformats.org/officeDocument/2006/relationships/image" Target="../media/image18.emf"/><Relationship Id="rId4" Type="http://schemas.openxmlformats.org/officeDocument/2006/relationships/oleObject" Target="../embeddings/oleObject8.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notesSlide" Target="../notesSlides/notesSlide20.xml"/><Relationship Id="rId7" Type="http://schemas.openxmlformats.org/officeDocument/2006/relationships/image" Target="../media/image20.emf"/><Relationship Id="rId12"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10.bin"/><Relationship Id="rId11" Type="http://schemas.openxmlformats.org/officeDocument/2006/relationships/image" Target="../media/image22.emf"/><Relationship Id="rId5" Type="http://schemas.openxmlformats.org/officeDocument/2006/relationships/image" Target="../media/image19.emf"/><Relationship Id="rId10" Type="http://schemas.openxmlformats.org/officeDocument/2006/relationships/oleObject" Target="../embeddings/oleObject12.bin"/><Relationship Id="rId4" Type="http://schemas.openxmlformats.org/officeDocument/2006/relationships/oleObject" Target="../embeddings/oleObject9.bin"/><Relationship Id="rId9" Type="http://schemas.openxmlformats.org/officeDocument/2006/relationships/image" Target="../media/image21.emf"/></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26.png"/><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notesSlide" Target="../notesSlides/notesSlide24.xml"/><Relationship Id="rId7" Type="http://schemas.openxmlformats.org/officeDocument/2006/relationships/image" Target="../media/image27.emf"/><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13.bin"/><Relationship Id="rId5" Type="http://schemas.openxmlformats.org/officeDocument/2006/relationships/image" Target="../media/image28.png"/><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8" Type="http://schemas.openxmlformats.org/officeDocument/2006/relationships/oleObject" Target="file:///C:\Users\cosmo\Desktop\&#32362;&#22294;1\&#32362;&#22294;\~&#38913;-1\Sheet.105" TargetMode="External"/><Relationship Id="rId3" Type="http://schemas.openxmlformats.org/officeDocument/2006/relationships/notesSlide" Target="../notesSlides/notesSlide25.xml"/><Relationship Id="rId7" Type="http://schemas.openxmlformats.org/officeDocument/2006/relationships/image" Target="../media/image38.png"/><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30.png"/><Relationship Id="rId11" Type="http://schemas.openxmlformats.org/officeDocument/2006/relationships/image" Target="../media/image40.png"/><Relationship Id="rId5" Type="http://schemas.openxmlformats.org/officeDocument/2006/relationships/image" Target="../media/image28.png"/><Relationship Id="rId10" Type="http://schemas.openxmlformats.org/officeDocument/2006/relationships/image" Target="../media/image39.png"/><Relationship Id="rId4" Type="http://schemas.openxmlformats.org/officeDocument/2006/relationships/image" Target="../media/image36.png"/><Relationship Id="rId9" Type="http://schemas.openxmlformats.org/officeDocument/2006/relationships/image" Target="../media/image29.em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32.emf"/><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oleObject" Target="../embeddings/oleObject16.bin"/><Relationship Id="rId5" Type="http://schemas.openxmlformats.org/officeDocument/2006/relationships/image" Target="../media/image31.emf"/><Relationship Id="rId4" Type="http://schemas.openxmlformats.org/officeDocument/2006/relationships/oleObject" Target="../embeddings/oleObject15.bin"/></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34.emf"/><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oleObject" Target="../embeddings/oleObject18.bin"/><Relationship Id="rId5" Type="http://schemas.openxmlformats.org/officeDocument/2006/relationships/image" Target="../media/image33.emf"/><Relationship Id="rId4" Type="http://schemas.openxmlformats.org/officeDocument/2006/relationships/oleObject" Target="../embeddings/oleObject17.bin"/></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7" Type="http://schemas.openxmlformats.org/officeDocument/2006/relationships/image" Target="../media/image36.emf"/><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oleObject" Target="../embeddings/oleObject20.bin"/><Relationship Id="rId5" Type="http://schemas.openxmlformats.org/officeDocument/2006/relationships/image" Target="../media/image35.emf"/><Relationship Id="rId4" Type="http://schemas.openxmlformats.org/officeDocument/2006/relationships/oleObject" Target="../embeddings/oleObject19.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www.wildpackets.com/" TargetMode="External"/><Relationship Id="rId7" Type="http://schemas.openxmlformats.org/officeDocument/2006/relationships/hyperlink" Target="http://www.ni.com/"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hyperlink" Target="http://www.home.agilent.com/" TargetMode="External"/><Relationship Id="rId5" Type="http://schemas.openxmlformats.org/officeDocument/2006/relationships/hyperlink" Target="http://e-channel.com.tw/" TargetMode="External"/><Relationship Id="rId4" Type="http://schemas.openxmlformats.org/officeDocument/2006/relationships/hyperlink" Target="http://www.tcpdump.org/"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png"/><Relationship Id="rId5" Type="http://schemas.openxmlformats.org/officeDocument/2006/relationships/image" Target="../media/image1.emf"/><Relationship Id="rId4"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3.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4.emf"/><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4.vml"/><Relationship Id="rId5" Type="http://schemas.openxmlformats.org/officeDocument/2006/relationships/image" Target="../media/image5.emf"/><Relationship Id="rId4"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normAutofit fontScale="90000"/>
          </a:bodyPr>
          <a:lstStyle/>
          <a:p>
            <a:r>
              <a:rPr lang="en-US" altLang="zh-TW" dirty="0" smtClean="0"/>
              <a:t>Real Traffic Replay over WLAN with Environment Emulation</a:t>
            </a:r>
            <a:br>
              <a:rPr lang="en-US" altLang="zh-TW" dirty="0" smtClean="0"/>
            </a:br>
            <a:r>
              <a:rPr lang="zh-TW" altLang="en-US" sz="3100" dirty="0" smtClean="0"/>
              <a:t>在無線區域網路中運用環境仿真的真實流量重播</a:t>
            </a:r>
            <a:r>
              <a:rPr lang="en-US" altLang="zh-TW" dirty="0" smtClean="0"/>
              <a:t/>
            </a:r>
            <a:br>
              <a:rPr lang="en-US" altLang="zh-TW" dirty="0" smtClean="0"/>
            </a:br>
            <a:endParaRPr lang="zh-TW" altLang="en-US" dirty="0"/>
          </a:p>
        </p:txBody>
      </p:sp>
      <p:sp>
        <p:nvSpPr>
          <p:cNvPr id="3" name="副標題 2"/>
          <p:cNvSpPr>
            <a:spLocks noGrp="1"/>
          </p:cNvSpPr>
          <p:nvPr>
            <p:ph type="subTitle" idx="1"/>
          </p:nvPr>
        </p:nvSpPr>
        <p:spPr/>
        <p:txBody>
          <a:bodyPr/>
          <a:lstStyle/>
          <a:p>
            <a:r>
              <a:rPr lang="en-US" altLang="zh-TW" dirty="0" smtClean="0"/>
              <a:t>Student: Pei-</a:t>
            </a:r>
            <a:r>
              <a:rPr lang="en-US" altLang="zh-TW" dirty="0" err="1" smtClean="0"/>
              <a:t>Hsuan</a:t>
            </a:r>
            <a:r>
              <a:rPr lang="en-US" altLang="zh-TW" dirty="0" smtClean="0"/>
              <a:t> Li  </a:t>
            </a:r>
          </a:p>
          <a:p>
            <a:r>
              <a:rPr lang="en-US" altLang="zh-TW" dirty="0" smtClean="0"/>
              <a:t>Advisor: Prof. Ying-Dar Lin</a:t>
            </a:r>
          </a:p>
          <a:p>
            <a:r>
              <a:rPr lang="en-US" altLang="zh-TW" dirty="0" smtClean="0"/>
              <a:t>Date: 2011/6/3</a:t>
            </a:r>
            <a:endParaRPr lang="zh-TW" altLang="en-US" dirty="0"/>
          </a:p>
        </p:txBody>
      </p:sp>
    </p:spTree>
    <p:extLst>
      <p:ext uri="{BB962C8B-B14F-4D97-AF65-F5344CB8AC3E}">
        <p14:creationId xmlns:p14="http://schemas.microsoft.com/office/powerpoint/2010/main" val="3371523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Related works</a:t>
            </a:r>
            <a:endParaRPr lang="zh-TW" altLang="en-US" dirty="0"/>
          </a:p>
        </p:txBody>
      </p:sp>
      <p:sp>
        <p:nvSpPr>
          <p:cNvPr id="3" name="內容版面配置區 2"/>
          <p:cNvSpPr>
            <a:spLocks noGrp="1"/>
          </p:cNvSpPr>
          <p:nvPr>
            <p:ph idx="1"/>
          </p:nvPr>
        </p:nvSpPr>
        <p:spPr/>
        <p:txBody>
          <a:bodyPr>
            <a:normAutofit fontScale="92500" lnSpcReduction="10000"/>
          </a:bodyPr>
          <a:lstStyle/>
          <a:p>
            <a:r>
              <a:rPr lang="en-US" altLang="zh-TW" dirty="0"/>
              <a:t>A number of studies investigated packet replay control and environment emulation issues</a:t>
            </a:r>
            <a:endParaRPr lang="en-US" altLang="zh-TW" dirty="0" smtClean="0"/>
          </a:p>
          <a:p>
            <a:pPr lvl="1"/>
            <a:r>
              <a:rPr lang="en-US" altLang="zh-TW" dirty="0" smtClean="0"/>
              <a:t>Categories </a:t>
            </a:r>
            <a:r>
              <a:rPr lang="en-US" altLang="zh-TW" dirty="0"/>
              <a:t>of Related </a:t>
            </a:r>
            <a:r>
              <a:rPr lang="en-US" altLang="zh-TW" dirty="0" smtClean="0"/>
              <a:t>works</a:t>
            </a:r>
          </a:p>
          <a:p>
            <a:pPr lvl="2"/>
            <a:r>
              <a:rPr lang="en-US" altLang="zh-TW" i="1" dirty="0"/>
              <a:t>M</a:t>
            </a:r>
            <a:r>
              <a:rPr lang="en-US" altLang="zh-TW" i="1" dirty="0" smtClean="0"/>
              <a:t>odel-based </a:t>
            </a:r>
            <a:r>
              <a:rPr lang="en-US" altLang="zh-TW" dirty="0" smtClean="0"/>
              <a:t>approaches:</a:t>
            </a:r>
            <a:endParaRPr lang="en-US" altLang="zh-TW" dirty="0"/>
          </a:p>
          <a:p>
            <a:pPr lvl="3"/>
            <a:r>
              <a:rPr lang="en-US" altLang="zh-TW" dirty="0" smtClean="0"/>
              <a:t>Utilize  </a:t>
            </a:r>
            <a:r>
              <a:rPr lang="en-US" altLang="zh-TW" dirty="0"/>
              <a:t>statistical  methodologies </a:t>
            </a:r>
            <a:endParaRPr lang="en-US" altLang="zh-TW" dirty="0" smtClean="0"/>
          </a:p>
          <a:p>
            <a:pPr lvl="4"/>
            <a:r>
              <a:rPr lang="en-US" altLang="zh-TW" dirty="0"/>
              <a:t>T</a:t>
            </a:r>
            <a:r>
              <a:rPr lang="en-US" altLang="zh-TW" dirty="0" smtClean="0"/>
              <a:t>raffic  patterns</a:t>
            </a:r>
          </a:p>
          <a:p>
            <a:pPr lvl="4"/>
            <a:r>
              <a:rPr lang="en-US" altLang="zh-TW" dirty="0" smtClean="0"/>
              <a:t>Environment effects </a:t>
            </a:r>
          </a:p>
          <a:p>
            <a:pPr lvl="3"/>
            <a:r>
              <a:rPr lang="en-US" altLang="zh-TW" dirty="0" smtClean="0"/>
              <a:t>Provide  </a:t>
            </a:r>
            <a:r>
              <a:rPr lang="en-US" altLang="zh-TW" dirty="0"/>
              <a:t>key  parameters  to  </a:t>
            </a:r>
            <a:r>
              <a:rPr lang="en-US" altLang="zh-TW" dirty="0" smtClean="0"/>
              <a:t>configure</a:t>
            </a:r>
          </a:p>
          <a:p>
            <a:pPr lvl="3"/>
            <a:r>
              <a:rPr lang="en-US" altLang="zh-TW" dirty="0"/>
              <a:t>Neglect c</a:t>
            </a:r>
            <a:r>
              <a:rPr lang="en-US" altLang="zh-TW" dirty="0" smtClean="0"/>
              <a:t>omplicated </a:t>
            </a:r>
            <a:r>
              <a:rPr lang="en-US" altLang="zh-TW" dirty="0"/>
              <a:t>details </a:t>
            </a:r>
            <a:endParaRPr lang="en-US" altLang="zh-TW" dirty="0" smtClean="0"/>
          </a:p>
          <a:p>
            <a:pPr lvl="2"/>
            <a:r>
              <a:rPr lang="en-US" altLang="zh-TW" i="1" dirty="0"/>
              <a:t>T</a:t>
            </a:r>
            <a:r>
              <a:rPr lang="en-US" altLang="zh-TW" i="1" dirty="0" smtClean="0"/>
              <a:t>race-based</a:t>
            </a:r>
            <a:r>
              <a:rPr lang="en-US" altLang="zh-TW" dirty="0" smtClean="0"/>
              <a:t> approaches:</a:t>
            </a:r>
          </a:p>
          <a:p>
            <a:pPr lvl="3"/>
            <a:r>
              <a:rPr lang="en-US" altLang="zh-TW" dirty="0"/>
              <a:t>replay  </a:t>
            </a:r>
            <a:endParaRPr lang="en-US" altLang="zh-TW" dirty="0" smtClean="0"/>
          </a:p>
          <a:p>
            <a:pPr lvl="4"/>
            <a:r>
              <a:rPr lang="en-US" altLang="zh-TW" dirty="0" smtClean="0"/>
              <a:t>uses  </a:t>
            </a:r>
            <a:r>
              <a:rPr lang="en-US" altLang="zh-TW" dirty="0"/>
              <a:t>the </a:t>
            </a:r>
            <a:r>
              <a:rPr lang="en-US" altLang="zh-TW" dirty="0" smtClean="0"/>
              <a:t>real </a:t>
            </a:r>
            <a:r>
              <a:rPr lang="en-US" altLang="zh-TW" dirty="0"/>
              <a:t>traffic  traces  and  environment </a:t>
            </a:r>
          </a:p>
          <a:p>
            <a:pPr lvl="3"/>
            <a:endParaRPr lang="en-US" altLang="zh-TW" dirty="0" smtClean="0"/>
          </a:p>
          <a:p>
            <a:pPr lvl="2"/>
            <a:endParaRPr lang="en-US" altLang="zh-TW" dirty="0" smtClean="0"/>
          </a:p>
          <a:p>
            <a:pPr lvl="2"/>
            <a:endParaRPr lang="zh-TW" altLang="en-US" dirty="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10</a:t>
            </a:fld>
            <a:endParaRPr lang="zh-TW" altLang="en-US"/>
          </a:p>
        </p:txBody>
      </p:sp>
    </p:spTree>
    <p:extLst>
      <p:ext uri="{BB962C8B-B14F-4D97-AF65-F5344CB8AC3E}">
        <p14:creationId xmlns:p14="http://schemas.microsoft.com/office/powerpoint/2010/main" val="16489203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162272"/>
            <a:ext cx="8229600" cy="1143000"/>
          </a:xfrm>
        </p:spPr>
        <p:txBody>
          <a:bodyPr>
            <a:normAutofit/>
          </a:bodyPr>
          <a:lstStyle/>
          <a:p>
            <a:r>
              <a:rPr lang="en-US" altLang="zh-TW" dirty="0" smtClean="0"/>
              <a:t>Categories of Related works</a:t>
            </a:r>
            <a:endParaRPr lang="zh-TW" altLang="en-US" dirty="0"/>
          </a:p>
        </p:txBody>
      </p:sp>
      <p:sp>
        <p:nvSpPr>
          <p:cNvPr id="3" name="內容版面配置區 2"/>
          <p:cNvSpPr>
            <a:spLocks noGrp="1"/>
          </p:cNvSpPr>
          <p:nvPr>
            <p:ph idx="1"/>
          </p:nvPr>
        </p:nvSpPr>
        <p:spPr>
          <a:xfrm>
            <a:off x="457200" y="722799"/>
            <a:ext cx="8229600" cy="4525963"/>
          </a:xfrm>
        </p:spPr>
        <p:txBody>
          <a:bodyPr/>
          <a:lstStyle/>
          <a:p>
            <a:endParaRPr lang="zh-TW" altLang="en-US" dirty="0"/>
          </a:p>
        </p:txBody>
      </p:sp>
      <p:sp>
        <p:nvSpPr>
          <p:cNvPr id="4" name="投影片編號版面配置區 3"/>
          <p:cNvSpPr>
            <a:spLocks noGrp="1"/>
          </p:cNvSpPr>
          <p:nvPr>
            <p:ph type="sldNum" sz="quarter" idx="12"/>
          </p:nvPr>
        </p:nvSpPr>
        <p:spPr>
          <a:xfrm>
            <a:off x="6553200" y="6376243"/>
            <a:ext cx="2133600" cy="365125"/>
          </a:xfrm>
        </p:spPr>
        <p:txBody>
          <a:bodyPr/>
          <a:lstStyle/>
          <a:p>
            <a:fld id="{241839FB-28C0-42C4-B85E-C961D2DA0168}" type="slidenum">
              <a:rPr lang="zh-TW" altLang="en-US" smtClean="0"/>
              <a:t>11</a:t>
            </a:fld>
            <a:endParaRPr lang="zh-TW" altLang="en-US" dirty="0"/>
          </a:p>
        </p:txBody>
      </p:sp>
      <p:graphicFrame>
        <p:nvGraphicFramePr>
          <p:cNvPr id="5" name="表格 4"/>
          <p:cNvGraphicFramePr>
            <a:graphicFrameLocks noGrp="1"/>
          </p:cNvGraphicFramePr>
          <p:nvPr>
            <p:extLst>
              <p:ext uri="{D42A27DB-BD31-4B8C-83A1-F6EECF244321}">
                <p14:modId xmlns:p14="http://schemas.microsoft.com/office/powerpoint/2010/main" val="1450958174"/>
              </p:ext>
            </p:extLst>
          </p:nvPr>
        </p:nvGraphicFramePr>
        <p:xfrm>
          <a:off x="251520" y="751399"/>
          <a:ext cx="7992888" cy="4769484"/>
        </p:xfrm>
        <a:graphic>
          <a:graphicData uri="http://schemas.openxmlformats.org/drawingml/2006/table">
            <a:tbl>
              <a:tblPr firstRow="1" bandRow="1">
                <a:tableStyleId>{5940675A-B579-460E-94D1-54222C63F5DA}</a:tableStyleId>
              </a:tblPr>
              <a:tblGrid>
                <a:gridCol w="1055664"/>
                <a:gridCol w="678641"/>
                <a:gridCol w="2501242"/>
                <a:gridCol w="3757341"/>
              </a:tblGrid>
              <a:tr h="288032">
                <a:tc>
                  <a:txBody>
                    <a:bodyPr/>
                    <a:lstStyle/>
                    <a:p>
                      <a:r>
                        <a:rPr lang="en-US" altLang="zh-TW" sz="1200" dirty="0" smtClean="0"/>
                        <a:t>Issue</a:t>
                      </a:r>
                      <a:endParaRPr lang="zh-TW" altLang="en-US" sz="1200" dirty="0"/>
                    </a:p>
                  </a:txBody>
                  <a:tcPr>
                    <a:solidFill>
                      <a:schemeClr val="bg1"/>
                    </a:solidFill>
                  </a:tcPr>
                </a:tc>
                <a:tc>
                  <a:txBody>
                    <a:bodyPr/>
                    <a:lstStyle/>
                    <a:p>
                      <a:r>
                        <a:rPr lang="en-US" altLang="zh-TW" sz="1200" dirty="0" smtClean="0"/>
                        <a:t>Type</a:t>
                      </a:r>
                      <a:endParaRPr lang="zh-TW" altLang="en-US" sz="1200" dirty="0"/>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Main idea</a:t>
                      </a:r>
                      <a:endParaRPr lang="zh-TW" altLang="en-US" sz="1200" dirty="0" smtClean="0"/>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Extension</a:t>
                      </a:r>
                      <a:endParaRPr lang="zh-TW" altLang="en-US" sz="1200" dirty="0" smtClean="0"/>
                    </a:p>
                  </a:txBody>
                  <a:tcPr>
                    <a:solidFill>
                      <a:schemeClr val="bg1"/>
                    </a:solidFill>
                  </a:tcPr>
                </a:tc>
              </a:tr>
              <a:tr h="388843">
                <a:tc rowSpan="4">
                  <a:txBody>
                    <a:bodyPr/>
                    <a:lstStyle/>
                    <a:p>
                      <a:r>
                        <a:rPr lang="en-US" altLang="zh-TW" sz="1200" kern="1200" dirty="0" smtClean="0">
                          <a:solidFill>
                            <a:schemeClr val="tx1"/>
                          </a:solidFill>
                          <a:effectLst/>
                          <a:latin typeface="+mn-lt"/>
                          <a:ea typeface="+mn-ea"/>
                          <a:cs typeface="+mn-cs"/>
                        </a:rPr>
                        <a:t>packet (reproduced)</a:t>
                      </a:r>
                    </a:p>
                    <a:p>
                      <a:r>
                        <a:rPr lang="en-US" altLang="zh-TW" sz="1200" kern="1200" dirty="0" smtClean="0">
                          <a:solidFill>
                            <a:schemeClr val="tx1"/>
                          </a:solidFill>
                          <a:effectLst/>
                          <a:latin typeface="+mn-lt"/>
                          <a:ea typeface="+mn-ea"/>
                          <a:cs typeface="+mn-cs"/>
                        </a:rPr>
                        <a:t>replay </a:t>
                      </a:r>
                    </a:p>
                    <a:p>
                      <a:r>
                        <a:rPr lang="en-US" altLang="zh-TW" sz="1200" kern="1200" dirty="0" smtClean="0">
                          <a:solidFill>
                            <a:schemeClr val="tx1"/>
                          </a:solidFill>
                          <a:effectLst/>
                          <a:latin typeface="+mn-lt"/>
                          <a:ea typeface="+mn-ea"/>
                          <a:cs typeface="+mn-cs"/>
                        </a:rPr>
                        <a:t>Control</a:t>
                      </a:r>
                      <a:endParaRPr lang="zh-TW" altLang="en-US" sz="1200" dirty="0"/>
                    </a:p>
                  </a:txBody>
                  <a:tcPr>
                    <a:solidFill>
                      <a:schemeClr val="bg1"/>
                    </a:solidFill>
                  </a:tcPr>
                </a:tc>
                <a:tc rowSpan="2">
                  <a:txBody>
                    <a:bodyPr/>
                    <a:lstStyle/>
                    <a:p>
                      <a:r>
                        <a:rPr lang="en-US" altLang="zh-TW" sz="1200" dirty="0" smtClean="0"/>
                        <a:t>Model-based</a:t>
                      </a:r>
                      <a:endParaRPr lang="zh-TW" altLang="en-US" sz="1200" dirty="0"/>
                    </a:p>
                  </a:txBody>
                  <a:tcPr>
                    <a:solidFill>
                      <a:schemeClr val="bg1"/>
                    </a:solidFill>
                  </a:tcPr>
                </a:tc>
                <a:tc>
                  <a:txBody>
                    <a:bodyPr/>
                    <a:lstStyle/>
                    <a:p>
                      <a:r>
                        <a:rPr lang="en-US" altLang="zh-TW" sz="1200" dirty="0" smtClean="0"/>
                        <a:t>Use matrices to compute network behaviors</a:t>
                      </a:r>
                      <a:endParaRPr lang="zh-TW" altLang="en-US" sz="1200" dirty="0"/>
                    </a:p>
                  </a:txBody>
                  <a:tcPr>
                    <a:lnB w="12700" cap="flat" cmpd="sng" algn="ctr">
                      <a:solidFill>
                        <a:schemeClr val="tx1"/>
                      </a:solidFill>
                      <a:prstDash val="solid"/>
                      <a:round/>
                      <a:headEnd type="none" w="med" len="med"/>
                      <a:tailEnd type="none" w="med" len="med"/>
                    </a:lnB>
                    <a:solidFill>
                      <a:schemeClr val="bg1"/>
                    </a:solidFill>
                  </a:tcPr>
                </a:tc>
                <a:tc>
                  <a:txBody>
                    <a:bodyPr/>
                    <a:lstStyle/>
                    <a:p>
                      <a:r>
                        <a:rPr lang="en-US" altLang="zh-TW" sz="1200" dirty="0" smtClean="0"/>
                        <a:t>Workload patterns[3]</a:t>
                      </a:r>
                      <a:endParaRPr lang="zh-TW" altLang="en-US" sz="1200" dirty="0"/>
                    </a:p>
                  </a:txBody>
                  <a:tcPr>
                    <a:lnB w="12700" cap="flat" cmpd="sng" algn="ctr">
                      <a:solidFill>
                        <a:schemeClr val="tx1"/>
                      </a:solidFill>
                      <a:prstDash val="solid"/>
                      <a:round/>
                      <a:headEnd type="none" w="med" len="med"/>
                      <a:tailEnd type="none" w="med" len="med"/>
                    </a:lnB>
                    <a:solidFill>
                      <a:schemeClr val="bg1"/>
                    </a:solidFill>
                  </a:tcPr>
                </a:tc>
              </a:tr>
              <a:tr h="388843">
                <a:tc vMerge="1">
                  <a:txBody>
                    <a:bodyPr/>
                    <a:lstStyle/>
                    <a:p>
                      <a:endParaRPr lang="zh-TW" altLang="en-US"/>
                    </a:p>
                  </a:txBody>
                  <a:tcPr/>
                </a:tc>
                <a:tc vMerge="1">
                  <a:txBody>
                    <a:bodyPr/>
                    <a:lstStyle/>
                    <a:p>
                      <a:endParaRPr lang="zh-TW" altLang="en-US"/>
                    </a:p>
                  </a:txBody>
                  <a:tcPr/>
                </a:tc>
                <a:tc>
                  <a:txBody>
                    <a:bodyPr/>
                    <a:lstStyle/>
                    <a:p>
                      <a:r>
                        <a:rPr lang="en-US" altLang="zh-TW" sz="1200" dirty="0" smtClean="0"/>
                        <a:t>Multi-level</a:t>
                      </a:r>
                      <a:r>
                        <a:rPr lang="zh-TW" altLang="en-US" sz="1200" baseline="0" dirty="0" smtClean="0"/>
                        <a:t> </a:t>
                      </a:r>
                      <a:r>
                        <a:rPr lang="en-US" altLang="zh-TW" sz="1200" baseline="0" dirty="0" smtClean="0"/>
                        <a:t>of trafﬁc entities</a:t>
                      </a:r>
                      <a:endParaRPr lang="zh-TW" altLang="en-US" sz="1200" dirty="0"/>
                    </a:p>
                  </a:txBody>
                  <a:tcPr>
                    <a:lnT w="12700" cap="flat" cmpd="sng" algn="ctr">
                      <a:solidFill>
                        <a:schemeClr val="tx1"/>
                      </a:solidFill>
                      <a:prstDash val="solid"/>
                      <a:round/>
                      <a:headEnd type="none" w="med" len="med"/>
                      <a:tailEnd type="none" w="med" len="med"/>
                    </a:lnT>
                    <a:solidFill>
                      <a:schemeClr val="bg1"/>
                    </a:solidFill>
                  </a:tcPr>
                </a:tc>
                <a:tc>
                  <a:txBody>
                    <a:bodyPr/>
                    <a:lstStyle/>
                    <a:p>
                      <a:r>
                        <a:rPr lang="en-US" altLang="zh-TW" sz="1200" dirty="0" smtClean="0"/>
                        <a:t>IP trafﬁc model [4][5]</a:t>
                      </a:r>
                      <a:endParaRPr lang="zh-TW" altLang="en-US" sz="1200" dirty="0"/>
                    </a:p>
                  </a:txBody>
                  <a:tcPr>
                    <a:lnT w="12700" cap="flat" cmpd="sng" algn="ctr">
                      <a:solidFill>
                        <a:schemeClr val="tx1"/>
                      </a:solidFill>
                      <a:prstDash val="solid"/>
                      <a:round/>
                      <a:headEnd type="none" w="med" len="med"/>
                      <a:tailEnd type="none" w="med" len="med"/>
                    </a:lnT>
                    <a:solidFill>
                      <a:schemeClr val="bg1"/>
                    </a:solidFill>
                  </a:tcPr>
                </a:tc>
              </a:tr>
              <a:tr h="388843">
                <a:tc vMerge="1">
                  <a:txBody>
                    <a:bodyPr/>
                    <a:lstStyle/>
                    <a:p>
                      <a:endParaRPr lang="zh-TW" altLang="en-US" dirty="0"/>
                    </a:p>
                  </a:txBody>
                  <a:tcPr/>
                </a:tc>
                <a:tc rowSpan="2">
                  <a:txBody>
                    <a:bodyPr/>
                    <a:lstStyle/>
                    <a:p>
                      <a:r>
                        <a:rPr lang="en-US" altLang="zh-TW" sz="1200" kern="1200" dirty="0" smtClean="0">
                          <a:solidFill>
                            <a:schemeClr val="tx1"/>
                          </a:solidFill>
                          <a:effectLst/>
                          <a:latin typeface="+mn-lt"/>
                          <a:ea typeface="+mn-ea"/>
                          <a:cs typeface="+mn-cs"/>
                        </a:rPr>
                        <a:t>Trace-based</a:t>
                      </a:r>
                      <a:r>
                        <a:rPr lang="en-US" altLang="zh-TW" sz="1200" b="1" kern="1200" dirty="0" smtClean="0">
                          <a:solidFill>
                            <a:schemeClr val="tx1"/>
                          </a:solidFill>
                          <a:effectLst/>
                          <a:latin typeface="+mn-lt"/>
                          <a:ea typeface="+mn-ea"/>
                          <a:cs typeface="+mn-cs"/>
                        </a:rPr>
                        <a:t> </a:t>
                      </a:r>
                      <a:endParaRPr lang="zh-TW" altLang="en-US" sz="1200" dirty="0"/>
                    </a:p>
                  </a:txBody>
                  <a:tcPr>
                    <a:solidFill>
                      <a:schemeClr val="bg1"/>
                    </a:solidFill>
                  </a:tcPr>
                </a:tc>
                <a:tc>
                  <a:txBody>
                    <a:bodyPr/>
                    <a:lstStyle/>
                    <a:p>
                      <a:r>
                        <a:rPr lang="en-US" altLang="zh-TW" sz="1200" dirty="0" smtClean="0"/>
                        <a:t>Bases</a:t>
                      </a:r>
                      <a:r>
                        <a:rPr lang="zh-TW" altLang="en-US" sz="1200" baseline="0" dirty="0" smtClean="0"/>
                        <a:t> </a:t>
                      </a:r>
                      <a:r>
                        <a:rPr lang="en-US" altLang="zh-TW" sz="1200" dirty="0" smtClean="0"/>
                        <a:t>on</a:t>
                      </a:r>
                      <a:r>
                        <a:rPr lang="en-US" altLang="zh-TW" sz="1200" baseline="0" dirty="0" smtClean="0"/>
                        <a:t> captured traffic and conﬁgurations</a:t>
                      </a:r>
                      <a:endParaRPr lang="zh-TW" altLang="en-US" sz="1200" dirty="0"/>
                    </a:p>
                  </a:txBody>
                  <a:tcPr>
                    <a:lnB w="12700" cap="flat" cmpd="sng" algn="ctr">
                      <a:solidFill>
                        <a:schemeClr val="tx1"/>
                      </a:solidFill>
                      <a:prstDash val="solid"/>
                      <a:round/>
                      <a:headEnd type="none" w="med" len="med"/>
                      <a:tailEnd type="none" w="med" len="med"/>
                    </a:lnB>
                    <a:solidFill>
                      <a:schemeClr val="bg1"/>
                    </a:solidFill>
                  </a:tcPr>
                </a:tc>
                <a:tc>
                  <a:txBody>
                    <a:bodyPr/>
                    <a:lstStyle/>
                    <a:p>
                      <a:r>
                        <a:rPr lang="en-US" altLang="zh-TW" sz="1200" baseline="0" dirty="0" smtClean="0"/>
                        <a:t>Selected traffic </a:t>
                      </a:r>
                      <a:r>
                        <a:rPr lang="en-US" altLang="zh-TW" sz="1200" dirty="0" smtClean="0"/>
                        <a:t>[6]</a:t>
                      </a:r>
                      <a:endParaRPr lang="zh-TW" altLang="en-US" sz="1200" dirty="0"/>
                    </a:p>
                  </a:txBody>
                  <a:tcPr>
                    <a:lnB w="12700" cap="flat" cmpd="sng" algn="ctr">
                      <a:solidFill>
                        <a:schemeClr val="tx1"/>
                      </a:solidFill>
                      <a:prstDash val="solid"/>
                      <a:round/>
                      <a:headEnd type="none" w="med" len="med"/>
                      <a:tailEnd type="none" w="med" len="med"/>
                    </a:lnB>
                    <a:solidFill>
                      <a:schemeClr val="bg1"/>
                    </a:solidFill>
                  </a:tcPr>
                </a:tc>
              </a:tr>
              <a:tr h="388843">
                <a:tc vMerge="1">
                  <a:txBody>
                    <a:bodyPr/>
                    <a:lstStyle/>
                    <a:p>
                      <a:endParaRPr lang="zh-TW" altLang="en-US"/>
                    </a:p>
                  </a:txBody>
                  <a:tcPr/>
                </a:tc>
                <a:tc vMerge="1">
                  <a:txBody>
                    <a:bodyPr/>
                    <a:lstStyle/>
                    <a:p>
                      <a:endParaRPr lang="zh-TW" altLang="en-US"/>
                    </a:p>
                  </a:txBody>
                  <a:tcPr/>
                </a:tc>
                <a:tc>
                  <a:txBody>
                    <a:bodyPr/>
                    <a:lstStyle/>
                    <a:p>
                      <a:r>
                        <a:rPr lang="en-US" altLang="zh-TW" sz="1200" dirty="0" smtClean="0"/>
                        <a:t>Traffic replay</a:t>
                      </a:r>
                      <a:endParaRPr lang="zh-TW" altLang="en-US" sz="1200" dirty="0"/>
                    </a:p>
                  </a:txBody>
                  <a:tcPr>
                    <a:lnT w="12700" cap="flat" cmpd="sng" algn="ctr">
                      <a:solidFill>
                        <a:schemeClr val="tx1"/>
                      </a:solidFill>
                      <a:prstDash val="solid"/>
                      <a:round/>
                      <a:headEnd type="none" w="med" len="med"/>
                      <a:tailEnd type="none" w="med" len="med"/>
                    </a:lnT>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Replay HTTP traffic[7]</a:t>
                      </a:r>
                      <a:endParaRPr lang="zh-TW" altLang="en-US" sz="1200" dirty="0" smtClean="0"/>
                    </a:p>
                  </a:txBody>
                  <a:tcPr>
                    <a:lnT w="12700" cap="flat" cmpd="sng" algn="ctr">
                      <a:solidFill>
                        <a:schemeClr val="tx1"/>
                      </a:solidFill>
                      <a:prstDash val="solid"/>
                      <a:round/>
                      <a:headEnd type="none" w="med" len="med"/>
                      <a:tailEnd type="none" w="med" len="med"/>
                    </a:lnT>
                    <a:solidFill>
                      <a:schemeClr val="bg1"/>
                    </a:solidFill>
                  </a:tcPr>
                </a:tc>
              </a:tr>
              <a:tr h="320040">
                <a:tc rowSpan="7">
                  <a:txBody>
                    <a:bodyPr/>
                    <a:lstStyle/>
                    <a:p>
                      <a:r>
                        <a:rPr lang="en-US" altLang="zh-TW" sz="1200" kern="1200" dirty="0" smtClean="0">
                          <a:solidFill>
                            <a:schemeClr val="tx1"/>
                          </a:solidFill>
                          <a:effectLst/>
                          <a:latin typeface="+mn-lt"/>
                          <a:ea typeface="+mn-ea"/>
                          <a:cs typeface="+mn-cs"/>
                        </a:rPr>
                        <a:t>environment emulation</a:t>
                      </a:r>
                      <a:endParaRPr lang="zh-TW" altLang="en-US" sz="1200" dirty="0"/>
                    </a:p>
                  </a:txBody>
                  <a:tcPr>
                    <a:solidFill>
                      <a:schemeClr val="bg1"/>
                    </a:solidFill>
                  </a:tcPr>
                </a:tc>
                <a:tc rowSpan="4">
                  <a:txBody>
                    <a:bodyPr/>
                    <a:lstStyle/>
                    <a:p>
                      <a:r>
                        <a:rPr lang="en-US" altLang="zh-TW" sz="1200" dirty="0" smtClean="0"/>
                        <a:t>Model-based</a:t>
                      </a:r>
                      <a:endParaRPr lang="zh-TW" altLang="en-US" sz="1200" dirty="0"/>
                    </a:p>
                  </a:txBody>
                  <a:tcPr>
                    <a:solidFill>
                      <a:schemeClr val="bg1"/>
                    </a:solidFill>
                  </a:tcPr>
                </a:tc>
                <a:tc rowSpan="2">
                  <a:txBody>
                    <a:bodyPr/>
                    <a:lstStyle/>
                    <a:p>
                      <a:r>
                        <a:rPr lang="en-US" altLang="zh-TW" sz="1200" kern="1200" dirty="0" smtClean="0">
                          <a:solidFill>
                            <a:schemeClr val="tx1"/>
                          </a:solidFill>
                          <a:effectLst/>
                          <a:latin typeface="+mn-lt"/>
                          <a:ea typeface="+mn-ea"/>
                          <a:cs typeface="+mn-cs"/>
                        </a:rPr>
                        <a:t>Get the </a:t>
                      </a:r>
                      <a:r>
                        <a:rPr lang="en-US" altLang="zh-TW" sz="1200" dirty="0" smtClean="0"/>
                        <a:t>deliver probability</a:t>
                      </a:r>
                      <a:r>
                        <a:rPr lang="en-US" altLang="zh-TW" sz="1200" baseline="0" dirty="0" smtClean="0"/>
                        <a:t> </a:t>
                      </a:r>
                      <a:r>
                        <a:rPr lang="en-US" altLang="zh-TW" sz="1200" kern="1200" dirty="0" smtClean="0">
                          <a:solidFill>
                            <a:schemeClr val="tx1"/>
                          </a:solidFill>
                          <a:effectLst/>
                          <a:latin typeface="+mn-lt"/>
                          <a:ea typeface="+mn-ea"/>
                          <a:cs typeface="+mn-cs"/>
                        </a:rPr>
                        <a:t>model </a:t>
                      </a:r>
                    </a:p>
                    <a:p>
                      <a:endParaRPr lang="en-US" altLang="zh-TW" sz="1200" dirty="0" smtClean="0"/>
                    </a:p>
                  </a:txBody>
                  <a:tcPr>
                    <a:lnB w="12700" cap="flat" cmpd="sng" algn="ctr">
                      <a:solidFill>
                        <a:schemeClr val="tx1"/>
                      </a:solidFill>
                      <a:prstDash val="solid"/>
                      <a:round/>
                      <a:headEnd type="none" w="med" len="med"/>
                      <a:tailEnd type="none" w="med" len="med"/>
                    </a:lnB>
                    <a:solidFill>
                      <a:schemeClr val="bg1"/>
                    </a:solidFill>
                  </a:tcPr>
                </a:tc>
                <a:tc>
                  <a:txBody>
                    <a:bodyPr/>
                    <a:lstStyle/>
                    <a:p>
                      <a:r>
                        <a:rPr lang="en-US" altLang="zh-TW" sz="1200" dirty="0" smtClean="0"/>
                        <a:t>MAC and PHY model [8]</a:t>
                      </a:r>
                      <a:endParaRPr lang="zh-TW" altLang="en-US" sz="1200" dirty="0"/>
                    </a:p>
                  </a:txBody>
                  <a:tcPr>
                    <a:lnB w="12700" cap="flat" cmpd="sng" algn="ctr">
                      <a:solidFill>
                        <a:schemeClr val="tx1"/>
                      </a:solidFill>
                      <a:prstDash val="solid"/>
                      <a:round/>
                      <a:headEnd type="none" w="med" len="med"/>
                      <a:tailEnd type="none" w="med" len="med"/>
                    </a:lnB>
                    <a:solidFill>
                      <a:schemeClr val="bg1"/>
                    </a:solidFill>
                  </a:tcPr>
                </a:tc>
              </a:tr>
              <a:tr h="320040">
                <a:tc vMerge="1">
                  <a:txBody>
                    <a:bodyPr/>
                    <a:lstStyle/>
                    <a:p>
                      <a:endParaRPr lang="zh-TW" altLang="en-US"/>
                    </a:p>
                  </a:txBody>
                  <a:tcPr/>
                </a:tc>
                <a:tc vMerge="1">
                  <a:txBody>
                    <a:bodyPr/>
                    <a:lstStyle/>
                    <a:p>
                      <a:endParaRPr lang="zh-TW" altLang="en-US"/>
                    </a:p>
                  </a:txBody>
                  <a:tcPr/>
                </a:tc>
                <a:tc vMerge="1">
                  <a:txBody>
                    <a:bodyPr/>
                    <a:lstStyle/>
                    <a:p>
                      <a:endParaRPr lang="zh-TW" altLang="en-US"/>
                    </a:p>
                  </a:txBody>
                  <a:tcPr/>
                </a:tc>
                <a:tc>
                  <a:txBody>
                    <a:bodyPr/>
                    <a:lstStyle/>
                    <a:p>
                      <a:r>
                        <a:rPr lang="en-US" altLang="zh-TW" sz="1200" dirty="0" smtClean="0"/>
                        <a:t>Use the SNR value [9]</a:t>
                      </a:r>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20040">
                <a:tc vMerge="1">
                  <a:txBody>
                    <a:bodyPr/>
                    <a:lstStyle/>
                    <a:p>
                      <a:endParaRPr lang="zh-TW" altLang="en-US"/>
                    </a:p>
                  </a:txBody>
                  <a:tcPr/>
                </a:tc>
                <a:tc vMerge="1">
                  <a:txBody>
                    <a:bodyPr/>
                    <a:lstStyle/>
                    <a:p>
                      <a:endParaRPr lang="zh-TW" altLang="en-US"/>
                    </a:p>
                  </a:txBody>
                  <a:tcPr/>
                </a:tc>
                <a:tc>
                  <a:txBody>
                    <a:bodyPr/>
                    <a:lstStyle/>
                    <a:p>
                      <a:r>
                        <a:rPr lang="en-US" altLang="zh-TW" sz="1200" kern="1200" dirty="0" smtClean="0">
                          <a:solidFill>
                            <a:schemeClr val="tx1"/>
                          </a:solidFill>
                          <a:effectLst/>
                          <a:latin typeface="+mn-lt"/>
                          <a:ea typeface="+mn-ea"/>
                          <a:cs typeface="+mn-cs"/>
                        </a:rPr>
                        <a:t>Get the </a:t>
                      </a:r>
                      <a:r>
                        <a:rPr lang="en-US" altLang="zh-TW" sz="1200" dirty="0" smtClean="0"/>
                        <a:t>error probability</a:t>
                      </a:r>
                      <a:r>
                        <a:rPr lang="en-US" altLang="zh-TW" sz="1200" baseline="0" dirty="0" smtClean="0"/>
                        <a:t> </a:t>
                      </a:r>
                      <a:r>
                        <a:rPr lang="en-US" altLang="zh-TW" sz="1200" kern="1200" dirty="0" smtClean="0">
                          <a:solidFill>
                            <a:schemeClr val="tx1"/>
                          </a:solidFill>
                          <a:effectLst/>
                          <a:latin typeface="+mn-lt"/>
                          <a:ea typeface="+mn-ea"/>
                          <a:cs typeface="+mn-cs"/>
                        </a:rPr>
                        <a:t>model </a:t>
                      </a:r>
                    </a:p>
                    <a:p>
                      <a:endParaRPr lang="en-US" altLang="zh-TW" sz="1200" dirty="0" smtClean="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TW" sz="1200" dirty="0" smtClean="0"/>
                        <a:t>Use trans. rate, data size, distance [10]</a:t>
                      </a:r>
                      <a:endParaRPr lang="zh-TW" alt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0020">
                <a:tc vMerge="1">
                  <a:txBody>
                    <a:bodyPr/>
                    <a:lstStyle/>
                    <a:p>
                      <a:endParaRPr lang="zh-TW" altLang="en-US"/>
                    </a:p>
                  </a:txBody>
                  <a:tcPr/>
                </a:tc>
                <a:tc vMerge="1">
                  <a:txBody>
                    <a:bodyPr/>
                    <a:lstStyle/>
                    <a:p>
                      <a:endParaRPr lang="zh-TW" altLang="en-US"/>
                    </a:p>
                  </a:txBody>
                  <a:tcPr/>
                </a:tc>
                <a:tc>
                  <a:txBody>
                    <a:bodyPr/>
                    <a:lstStyle/>
                    <a:p>
                      <a:r>
                        <a:rPr lang="en-US" altLang="zh-TW" sz="1200" kern="1200" dirty="0" smtClean="0">
                          <a:solidFill>
                            <a:schemeClr val="tx1"/>
                          </a:solidFill>
                          <a:effectLst/>
                          <a:latin typeface="+mn-lt"/>
                          <a:ea typeface="+mn-ea"/>
                          <a:cs typeface="+mn-cs"/>
                        </a:rPr>
                        <a:t>Use the user’s configuration</a:t>
                      </a:r>
                      <a:endParaRPr lang="zh-TW" alt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altLang="zh-TW" sz="1200" dirty="0" smtClean="0"/>
                        <a:t>Model mobility[11][12]</a:t>
                      </a:r>
                      <a:endParaRPr lang="zh-TW" alt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8843">
                <a:tc vMerge="1">
                  <a:txBody>
                    <a:bodyPr/>
                    <a:lstStyle/>
                    <a:p>
                      <a:endParaRPr lang="zh-TW" altLang="en-US"/>
                    </a:p>
                  </a:txBody>
                  <a:tcPr/>
                </a:tc>
                <a:tc rowSpan="3">
                  <a:txBody>
                    <a:bodyPr/>
                    <a:lstStyle/>
                    <a:p>
                      <a:r>
                        <a:rPr lang="en-US" altLang="zh-TW" sz="1200" kern="1200" dirty="0" smtClean="0">
                          <a:solidFill>
                            <a:schemeClr val="tx1"/>
                          </a:solidFill>
                          <a:effectLst/>
                          <a:latin typeface="+mn-lt"/>
                          <a:ea typeface="+mn-ea"/>
                          <a:cs typeface="+mn-cs"/>
                        </a:rPr>
                        <a:t>Trace-based</a:t>
                      </a:r>
                      <a:r>
                        <a:rPr lang="en-US" altLang="zh-TW" sz="1200" b="1" kern="1200" dirty="0" smtClean="0">
                          <a:solidFill>
                            <a:schemeClr val="tx1"/>
                          </a:solidFill>
                          <a:effectLst/>
                          <a:latin typeface="+mn-lt"/>
                          <a:ea typeface="+mn-ea"/>
                          <a:cs typeface="+mn-cs"/>
                        </a:rPr>
                        <a:t> </a:t>
                      </a:r>
                      <a:endParaRPr lang="zh-TW" altLang="en-US" sz="1200" dirty="0"/>
                    </a:p>
                  </a:txBody>
                  <a:tcP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Use different test scenarios </a:t>
                      </a:r>
                      <a:endParaRPr lang="zh-TW" alt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Changes</a:t>
                      </a:r>
                      <a:r>
                        <a:rPr lang="en-US" altLang="zh-TW" sz="1200" baseline="0" dirty="0" smtClean="0"/>
                        <a:t> </a:t>
                      </a:r>
                      <a:r>
                        <a:rPr lang="en-US" altLang="zh-TW" sz="1200" dirty="0" smtClean="0"/>
                        <a:t>the simulated</a:t>
                      </a:r>
                      <a:r>
                        <a:rPr lang="zh-TW" altLang="en-US" sz="1200" baseline="0" dirty="0" smtClean="0"/>
                        <a:t> </a:t>
                      </a:r>
                      <a:r>
                        <a:rPr lang="en-US" altLang="zh-TW" sz="1200" dirty="0" smtClean="0"/>
                        <a:t>environments by time [13]</a:t>
                      </a:r>
                      <a:endParaRPr lang="zh-TW" altLang="en-US" sz="1200" dirty="0" smtClean="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8843">
                <a:tc vMerge="1">
                  <a:txBody>
                    <a:bodyPr/>
                    <a:lstStyle/>
                    <a:p>
                      <a:endParaRPr lang="zh-TW" altLang="en-US" dirty="0"/>
                    </a:p>
                  </a:txBody>
                  <a:tcPr/>
                </a:tc>
                <a:tc vMerge="1">
                  <a:txBody>
                    <a:bodyPr/>
                    <a:lstStyle/>
                    <a:p>
                      <a:endParaRPr lang="zh-TW" altLang="en-US" sz="12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Replay RSS</a:t>
                      </a:r>
                      <a:r>
                        <a:rPr lang="en-US" altLang="zh-TW" sz="1200" baseline="0" dirty="0" smtClean="0"/>
                        <a:t> value </a:t>
                      </a:r>
                      <a:endParaRPr lang="zh-TW" alt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zh-TW" sz="12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baseline="0" dirty="0" smtClean="0"/>
                        <a:t>By time stamp [14]</a:t>
                      </a:r>
                      <a:endParaRPr lang="zh-TW" altLang="en-US" sz="1200" dirty="0" smtClean="0"/>
                    </a:p>
                    <a:p>
                      <a:endParaRPr lang="zh-TW" altLang="en-US" sz="1200" dirty="0"/>
                    </a:p>
                  </a:txBody>
                  <a:tcP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8843">
                <a:tc vMerge="1">
                  <a:txBody>
                    <a:bodyPr/>
                    <a:lstStyle/>
                    <a:p>
                      <a:endParaRPr lang="zh-TW" altLang="en-US"/>
                    </a:p>
                  </a:txBody>
                  <a:tcPr/>
                </a:tc>
                <a:tc vMerge="1">
                  <a:txBody>
                    <a:bodyPr/>
                    <a:lstStyle/>
                    <a:p>
                      <a:endParaRPr lang="zh-TW" altLang="en-US"/>
                    </a:p>
                  </a:txBody>
                  <a:tcPr/>
                </a:tc>
                <a:tc>
                  <a:txBody>
                    <a:bodyPr/>
                    <a:lstStyle/>
                    <a:p>
                      <a:r>
                        <a:rPr lang="en-US" altLang="zh-TW" sz="1200" dirty="0" smtClean="0"/>
                        <a:t>Attenuating the radio signals</a:t>
                      </a:r>
                      <a:endParaRPr lang="zh-TW" altLang="en-US" sz="1200" dirty="0"/>
                    </a:p>
                  </a:txBody>
                  <a:tcPr>
                    <a:lnT w="12700" cap="flat" cmpd="sng" algn="ctr">
                      <a:solidFill>
                        <a:schemeClr val="tx1"/>
                      </a:solidFill>
                      <a:prstDash val="solid"/>
                      <a:round/>
                      <a:headEnd type="none" w="med" len="med"/>
                      <a:tailEnd type="none" w="med" len="med"/>
                    </a:lnT>
                    <a:solidFill>
                      <a:schemeClr val="bg1"/>
                    </a:solidFill>
                  </a:tcPr>
                </a:tc>
                <a:tc>
                  <a:txBody>
                    <a:bodyPr/>
                    <a:lstStyle/>
                    <a:p>
                      <a:r>
                        <a:rPr lang="en-US" altLang="zh-TW" sz="1200" dirty="0" smtClean="0"/>
                        <a:t>large-scale-testbed and node</a:t>
                      </a:r>
                      <a:r>
                        <a:rPr lang="en-US" altLang="zh-TW" sz="1200" baseline="0" dirty="0" smtClean="0"/>
                        <a:t> mobility</a:t>
                      </a:r>
                      <a:r>
                        <a:rPr lang="en-US" altLang="zh-TW" sz="1200" dirty="0" smtClean="0"/>
                        <a:t>[15]</a:t>
                      </a:r>
                      <a:endParaRPr lang="zh-TW" altLang="en-US" sz="1200" dirty="0"/>
                    </a:p>
                  </a:txBody>
                  <a:tcPr>
                    <a:lnT w="12700" cap="flat" cmpd="sng" algn="ctr">
                      <a:solidFill>
                        <a:schemeClr val="tx1"/>
                      </a:solidFill>
                      <a:prstDash val="solid"/>
                      <a:round/>
                      <a:headEnd type="none" w="med" len="med"/>
                      <a:tailEnd type="none" w="med" len="med"/>
                    </a:lnT>
                    <a:solidFill>
                      <a:schemeClr val="bg1"/>
                    </a:solidFill>
                  </a:tcPr>
                </a:tc>
              </a:tr>
            </a:tbl>
          </a:graphicData>
        </a:graphic>
      </p:graphicFrame>
      <p:sp>
        <p:nvSpPr>
          <p:cNvPr id="6" name="矩形 5"/>
          <p:cNvSpPr/>
          <p:nvPr/>
        </p:nvSpPr>
        <p:spPr>
          <a:xfrm>
            <a:off x="1259632" y="1039431"/>
            <a:ext cx="3240361" cy="864096"/>
          </a:xfrm>
          <a:prstGeom prst="rect">
            <a:avLst/>
          </a:prstGeom>
          <a:noFill/>
          <a:ln w="57150">
            <a:solidFill>
              <a:schemeClr val="accent2">
                <a:lumMod val="40000"/>
                <a:lumOff val="6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TW" altLang="en-US"/>
          </a:p>
        </p:txBody>
      </p:sp>
      <p:sp>
        <p:nvSpPr>
          <p:cNvPr id="8" name="矩形 7"/>
          <p:cNvSpPr/>
          <p:nvPr/>
        </p:nvSpPr>
        <p:spPr>
          <a:xfrm>
            <a:off x="1259632" y="2695615"/>
            <a:ext cx="3240361" cy="1368152"/>
          </a:xfrm>
          <a:prstGeom prst="rect">
            <a:avLst/>
          </a:prstGeom>
          <a:noFill/>
          <a:ln w="57150">
            <a:solidFill>
              <a:schemeClr val="accent2">
                <a:lumMod val="40000"/>
                <a:lumOff val="6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TW" altLang="en-US"/>
          </a:p>
        </p:txBody>
      </p:sp>
      <p:sp>
        <p:nvSpPr>
          <p:cNvPr id="9" name="矩形 8"/>
          <p:cNvSpPr/>
          <p:nvPr/>
        </p:nvSpPr>
        <p:spPr>
          <a:xfrm>
            <a:off x="1259633" y="1903527"/>
            <a:ext cx="3240360" cy="792088"/>
          </a:xfrm>
          <a:prstGeom prst="rect">
            <a:avLst/>
          </a:prstGeom>
          <a:noFill/>
          <a:ln w="57150">
            <a:solidFill>
              <a:schemeClr val="accent2"/>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TW" altLang="en-US"/>
          </a:p>
        </p:txBody>
      </p:sp>
      <p:sp>
        <p:nvSpPr>
          <p:cNvPr id="10" name="矩形 9"/>
          <p:cNvSpPr/>
          <p:nvPr/>
        </p:nvSpPr>
        <p:spPr>
          <a:xfrm>
            <a:off x="1259632" y="4063767"/>
            <a:ext cx="3240361" cy="1512168"/>
          </a:xfrm>
          <a:prstGeom prst="rect">
            <a:avLst/>
          </a:prstGeom>
          <a:noFill/>
          <a:ln w="57150">
            <a:solidFill>
              <a:schemeClr val="accent2"/>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TW" altLang="en-US"/>
          </a:p>
        </p:txBody>
      </p:sp>
      <p:sp>
        <p:nvSpPr>
          <p:cNvPr id="12" name="內容版面配置區 2"/>
          <p:cNvSpPr txBox="1">
            <a:spLocks/>
          </p:cNvSpPr>
          <p:nvPr/>
        </p:nvSpPr>
        <p:spPr>
          <a:xfrm>
            <a:off x="251520" y="5575935"/>
            <a:ext cx="8229600" cy="1112786"/>
          </a:xfrm>
          <a:prstGeom prst="rect">
            <a:avLst/>
          </a:prstGeom>
        </p:spPr>
        <p:txBody>
          <a:bodyPr vert="horz" lIns="91440" tIns="45720" rIns="91440" bIns="45720" rtlCol="0">
            <a:normAutofit fontScale="5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TW" dirty="0" smtClean="0"/>
              <a:t> few previous studies considering  both of </a:t>
            </a:r>
          </a:p>
          <a:p>
            <a:pPr lvl="1"/>
            <a:r>
              <a:rPr lang="en-US" altLang="zh-TW" dirty="0" smtClean="0"/>
              <a:t>packet replay control </a:t>
            </a:r>
            <a:endParaRPr lang="en-US" altLang="zh-TW" dirty="0"/>
          </a:p>
          <a:p>
            <a:pPr lvl="1"/>
            <a:r>
              <a:rPr lang="en-US" altLang="zh-TW" dirty="0" smtClean="0"/>
              <a:t>environment emulation</a:t>
            </a:r>
          </a:p>
          <a:p>
            <a:r>
              <a:rPr lang="en-US" altLang="zh-TW" dirty="0"/>
              <a:t>In this work, we develop a tool named </a:t>
            </a:r>
            <a:r>
              <a:rPr lang="en-US" altLang="zh-TW" dirty="0" smtClean="0"/>
              <a:t>EDASR </a:t>
            </a:r>
            <a:r>
              <a:rPr lang="en-US" altLang="zh-TW" dirty="0"/>
              <a:t>to solve these </a:t>
            </a:r>
            <a:r>
              <a:rPr lang="en-US" altLang="zh-TW" dirty="0" smtClean="0"/>
              <a:t>problems.</a:t>
            </a:r>
            <a:endParaRPr lang="zh-TW" altLang="en-US" dirty="0"/>
          </a:p>
        </p:txBody>
      </p:sp>
    </p:spTree>
    <p:extLst>
      <p:ext uri="{BB962C8B-B14F-4D97-AF65-F5344CB8AC3E}">
        <p14:creationId xmlns:p14="http://schemas.microsoft.com/office/powerpoint/2010/main" val="1428069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Problem statement-</a:t>
            </a:r>
            <a:br>
              <a:rPr lang="en-US" altLang="zh-TW" dirty="0" smtClean="0"/>
            </a:br>
            <a:r>
              <a:rPr lang="en-US" altLang="zh-TW" dirty="0" smtClean="0"/>
              <a:t>Notations and </a:t>
            </a:r>
            <a:r>
              <a:rPr lang="en-US" altLang="zh-TW" dirty="0"/>
              <a:t>d</a:t>
            </a:r>
            <a:r>
              <a:rPr lang="en-US" altLang="zh-TW" dirty="0" smtClean="0"/>
              <a:t>efinitions </a:t>
            </a:r>
            <a:endParaRPr lang="zh-TW" altLang="en-US" dirty="0"/>
          </a:p>
        </p:txBody>
      </p:sp>
      <p:sp>
        <p:nvSpPr>
          <p:cNvPr id="3" name="內容版面配置區 2"/>
          <p:cNvSpPr>
            <a:spLocks noGrp="1"/>
          </p:cNvSpPr>
          <p:nvPr>
            <p:ph idx="1"/>
          </p:nvPr>
        </p:nvSpPr>
        <p:spPr>
          <a:xfrm>
            <a:off x="457200" y="1600201"/>
            <a:ext cx="8579296" cy="3484983"/>
          </a:xfrm>
        </p:spPr>
        <p:txBody>
          <a:bodyPr>
            <a:normAutofit fontScale="85000" lnSpcReduction="20000"/>
          </a:bodyPr>
          <a:lstStyle/>
          <a:p>
            <a:r>
              <a:rPr lang="en-US" altLang="zh-TW" dirty="0" smtClean="0"/>
              <a:t>Because </a:t>
            </a:r>
            <a:r>
              <a:rPr lang="en-US" altLang="zh-TW" dirty="0"/>
              <a:t>a single packet represents </a:t>
            </a:r>
            <a:r>
              <a:rPr lang="en-US" altLang="zh-TW" dirty="0" smtClean="0"/>
              <a:t>non meaningful </a:t>
            </a:r>
            <a:r>
              <a:rPr lang="en-US" altLang="zh-TW" dirty="0"/>
              <a:t>behaviors  </a:t>
            </a:r>
          </a:p>
          <a:p>
            <a:pPr lvl="1"/>
            <a:r>
              <a:rPr lang="en-US" altLang="zh-TW" dirty="0"/>
              <a:t>Define </a:t>
            </a:r>
            <a:r>
              <a:rPr lang="en-US" altLang="zh-TW" i="1" dirty="0" smtClean="0"/>
              <a:t>events</a:t>
            </a:r>
          </a:p>
          <a:p>
            <a:pPr lvl="2"/>
            <a:r>
              <a:rPr lang="en-US" altLang="zh-TW" dirty="0"/>
              <a:t>Refer to the protocol </a:t>
            </a:r>
            <a:r>
              <a:rPr lang="en-US" altLang="zh-TW" dirty="0" smtClean="0"/>
              <a:t>SPEC</a:t>
            </a:r>
            <a:endParaRPr lang="en-US" altLang="zh-TW" i="1" dirty="0"/>
          </a:p>
          <a:p>
            <a:pPr lvl="3"/>
            <a:r>
              <a:rPr lang="en-US" altLang="zh-TW" dirty="0" smtClean="0"/>
              <a:t>Represent </a:t>
            </a:r>
            <a:r>
              <a:rPr lang="en-US" altLang="zh-TW" dirty="0"/>
              <a:t>meaningful packet exchange sequences </a:t>
            </a:r>
          </a:p>
          <a:p>
            <a:pPr lvl="4"/>
            <a:r>
              <a:rPr lang="en-US" altLang="zh-TW" dirty="0"/>
              <a:t>Ex. RTS</a:t>
            </a:r>
            <a:r>
              <a:rPr lang="zh-TW" altLang="zh-TW" dirty="0"/>
              <a:t>→</a:t>
            </a:r>
            <a:r>
              <a:rPr lang="en-US" altLang="zh-TW" dirty="0"/>
              <a:t>CTS</a:t>
            </a:r>
            <a:r>
              <a:rPr lang="zh-TW" altLang="zh-TW" dirty="0"/>
              <a:t>→</a:t>
            </a:r>
            <a:r>
              <a:rPr lang="en-US" altLang="zh-TW" dirty="0"/>
              <a:t>Data</a:t>
            </a:r>
            <a:r>
              <a:rPr lang="zh-TW" altLang="zh-TW" dirty="0"/>
              <a:t>→</a:t>
            </a:r>
            <a:r>
              <a:rPr lang="en-US" altLang="zh-TW" dirty="0" smtClean="0"/>
              <a:t>ACK</a:t>
            </a:r>
          </a:p>
          <a:p>
            <a:pPr lvl="5"/>
            <a:r>
              <a:rPr lang="en-US" altLang="zh-TW" dirty="0" smtClean="0"/>
              <a:t>Atomic event</a:t>
            </a:r>
          </a:p>
          <a:p>
            <a:pPr lvl="4"/>
            <a:r>
              <a:rPr lang="en-US" altLang="zh-TW" dirty="0" smtClean="0"/>
              <a:t>Ex. Assoc. req.-&gt;ACK-&gt;----</a:t>
            </a:r>
            <a:r>
              <a:rPr lang="en-US" altLang="zh-TW" dirty="0" smtClean="0">
                <a:sym typeface="Wingdings" pitchFamily="2" charset="2"/>
              </a:rPr>
              <a:t></a:t>
            </a:r>
            <a:r>
              <a:rPr lang="en-US" altLang="zh-TW" dirty="0" smtClean="0"/>
              <a:t>Assoc. </a:t>
            </a:r>
            <a:r>
              <a:rPr lang="en-US" altLang="zh-TW" dirty="0" err="1" smtClean="0"/>
              <a:t>rsp</a:t>
            </a:r>
            <a:r>
              <a:rPr lang="en-US" altLang="zh-TW" dirty="0" smtClean="0"/>
              <a:t>.-&gt;ACK</a:t>
            </a:r>
          </a:p>
          <a:p>
            <a:pPr lvl="5"/>
            <a:r>
              <a:rPr lang="en-US" altLang="zh-TW" dirty="0" smtClean="0"/>
              <a:t>Non-atomic event</a:t>
            </a:r>
            <a:endParaRPr lang="zh-TW" altLang="zh-TW" dirty="0"/>
          </a:p>
          <a:p>
            <a:pPr lvl="2"/>
            <a:r>
              <a:rPr lang="en-US" altLang="zh-TW" dirty="0" smtClean="0"/>
              <a:t>A </a:t>
            </a:r>
            <a:r>
              <a:rPr lang="en-US" altLang="zh-TW" dirty="0"/>
              <a:t>given packet trace could be transformed into  a  series  of  </a:t>
            </a:r>
            <a:r>
              <a:rPr lang="en-US" altLang="zh-TW" dirty="0" smtClean="0"/>
              <a:t>event</a:t>
            </a:r>
          </a:p>
          <a:p>
            <a:pPr lvl="1"/>
            <a:r>
              <a:rPr lang="en-US" altLang="zh-TW" dirty="0" smtClean="0"/>
              <a:t>Definitions of parameters</a:t>
            </a:r>
          </a:p>
          <a:p>
            <a:pPr marL="914400" lvl="2" indent="0">
              <a:buNone/>
            </a:pPr>
            <a:endParaRPr lang="zh-TW" altLang="zh-TW" dirty="0"/>
          </a:p>
          <a:p>
            <a:pPr lvl="2"/>
            <a:endParaRPr lang="en-US" altLang="zh-TW" dirty="0"/>
          </a:p>
          <a:p>
            <a:endParaRPr lang="zh-TW" altLang="en-US" dirty="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12</a:t>
            </a:fld>
            <a:endParaRPr lang="zh-TW" altLang="en-US"/>
          </a:p>
        </p:txBody>
      </p:sp>
      <mc:AlternateContent xmlns:mc="http://schemas.openxmlformats.org/markup-compatibility/2006" xmlns:a14="http://schemas.microsoft.com/office/drawing/2010/main">
        <mc:Choice Requires="a14">
          <p:graphicFrame>
            <p:nvGraphicFramePr>
              <p:cNvPr id="5" name="表格 4"/>
              <p:cNvGraphicFramePr>
                <a:graphicFrameLocks noGrp="1"/>
              </p:cNvGraphicFramePr>
              <p:nvPr>
                <p:extLst>
                  <p:ext uri="{D42A27DB-BD31-4B8C-83A1-F6EECF244321}">
                    <p14:modId xmlns:p14="http://schemas.microsoft.com/office/powerpoint/2010/main" val="2356434494"/>
                  </p:ext>
                </p:extLst>
              </p:nvPr>
            </p:nvGraphicFramePr>
            <p:xfrm>
              <a:off x="539552" y="4936222"/>
              <a:ext cx="8064896" cy="1445106"/>
            </p:xfrm>
            <a:graphic>
              <a:graphicData uri="http://schemas.openxmlformats.org/drawingml/2006/table">
                <a:tbl>
                  <a:tblPr firstRow="1" firstCol="1" bandRow="1">
                    <a:tableStyleId>{5940675A-B579-460E-94D1-54222C63F5DA}</a:tableStyleId>
                  </a:tblPr>
                  <a:tblGrid>
                    <a:gridCol w="1008111"/>
                    <a:gridCol w="3384376"/>
                    <a:gridCol w="3672409"/>
                  </a:tblGrid>
                  <a:tr h="347826">
                    <a:tc>
                      <a:txBody>
                        <a:bodyPr/>
                        <a:lstStyle/>
                        <a:p>
                          <a:pPr algn="l">
                            <a:spcAft>
                              <a:spcPts val="0"/>
                            </a:spcAft>
                          </a:pPr>
                          <a:r>
                            <a:rPr lang="en-US" sz="1600" kern="100" dirty="0">
                              <a:effectLst/>
                            </a:rPr>
                            <a:t>Parameter</a:t>
                          </a:r>
                          <a:endParaRPr lang="zh-TW" sz="1600" kern="100" dirty="0">
                            <a:effectLst/>
                            <a:latin typeface="Calibri"/>
                            <a:ea typeface="新細明體"/>
                            <a:cs typeface="Times New Roman"/>
                          </a:endParaRPr>
                        </a:p>
                      </a:txBody>
                      <a:tcPr marL="68580" marR="68580" marT="0" marB="0"/>
                    </a:tc>
                    <a:tc>
                      <a:txBody>
                        <a:bodyPr/>
                        <a:lstStyle/>
                        <a:p>
                          <a:pPr algn="l">
                            <a:spcAft>
                              <a:spcPts val="0"/>
                            </a:spcAft>
                          </a:pPr>
                          <a:r>
                            <a:rPr lang="en-US" sz="1600" kern="100" dirty="0" smtClean="0">
                              <a:effectLst/>
                            </a:rPr>
                            <a:t>Value</a:t>
                          </a:r>
                          <a:endParaRPr lang="zh-TW" sz="1600" kern="100" dirty="0">
                            <a:effectLst/>
                            <a:latin typeface="Calibri"/>
                            <a:ea typeface="新細明體"/>
                            <a:cs typeface="Times New Roman"/>
                          </a:endParaRPr>
                        </a:p>
                      </a:txBody>
                      <a:tcPr marL="68580" marR="68580" marT="0" marB="0"/>
                    </a:tc>
                    <a:tc>
                      <a:txBody>
                        <a:bodyPr/>
                        <a:lstStyle/>
                        <a:p>
                          <a:pPr algn="l">
                            <a:spcAft>
                              <a:spcPts val="0"/>
                            </a:spcAft>
                          </a:pPr>
                          <a:r>
                            <a:rPr lang="en-US" sz="1600" kern="100" dirty="0">
                              <a:effectLst/>
                            </a:rPr>
                            <a:t>Description</a:t>
                          </a:r>
                          <a:endParaRPr lang="zh-TW" sz="1600" kern="100" dirty="0">
                            <a:effectLst/>
                            <a:latin typeface="Calibri"/>
                            <a:ea typeface="新細明體"/>
                            <a:cs typeface="Times New Roman"/>
                          </a:endParaRPr>
                        </a:p>
                      </a:txBody>
                      <a:tcPr marL="68580" marR="68580" marT="0" marB="0"/>
                    </a:tc>
                  </a:tr>
                  <a:tr h="347826">
                    <a:tc>
                      <a:txBody>
                        <a:bodyPr/>
                        <a:lstStyle/>
                        <a:p>
                          <a:pPr algn="l">
                            <a:spcAft>
                              <a:spcPts val="0"/>
                            </a:spcAft>
                          </a:pPr>
                          <a14:m>
                            <m:oMathPara xmlns:m="http://schemas.openxmlformats.org/officeDocument/2006/math">
                              <m:oMathParaPr>
                                <m:jc m:val="centerGroup"/>
                              </m:oMathParaPr>
                              <m:oMath xmlns:m="http://schemas.openxmlformats.org/officeDocument/2006/math">
                                <m:sSub>
                                  <m:sSubPr>
                                    <m:ctrlPr>
                                      <a:rPr lang="zh-TW" altLang="zh-TW" sz="1800" i="1" kern="1200" smtClean="0">
                                        <a:solidFill>
                                          <a:schemeClr val="tx1"/>
                                        </a:solidFill>
                                        <a:effectLst/>
                                        <a:latin typeface="Cambria Math"/>
                                        <a:ea typeface="+mn-ea"/>
                                        <a:cs typeface="+mn-cs"/>
                                      </a:rPr>
                                    </m:ctrlPr>
                                  </m:sSubPr>
                                  <m:e>
                                    <m:r>
                                      <a:rPr lang="en-US" altLang="zh-TW" sz="1800" i="1" kern="1200">
                                        <a:solidFill>
                                          <a:schemeClr val="tx1"/>
                                        </a:solidFill>
                                        <a:effectLst/>
                                        <a:latin typeface="Cambria Math"/>
                                        <a:ea typeface="+mn-ea"/>
                                        <a:cs typeface="+mn-cs"/>
                                      </a:rPr>
                                      <m:t>𝐸</m:t>
                                    </m:r>
                                  </m:e>
                                  <m:sub>
                                    <m:r>
                                      <a:rPr lang="en-US" altLang="zh-TW" sz="1800" i="1" kern="1200">
                                        <a:solidFill>
                                          <a:schemeClr val="tx1"/>
                                        </a:solidFill>
                                        <a:effectLst/>
                                        <a:latin typeface="Cambria Math"/>
                                        <a:ea typeface="+mn-ea"/>
                                        <a:cs typeface="+mn-cs"/>
                                      </a:rPr>
                                      <m:t>𝑅𝑒𝑎𝑙</m:t>
                                    </m:r>
                                  </m:sub>
                                </m:sSub>
                                <m:d>
                                  <m:dPr>
                                    <m:ctrlPr>
                                      <a:rPr lang="zh-TW" altLang="zh-TW" sz="1800" i="1" kern="1200">
                                        <a:solidFill>
                                          <a:schemeClr val="tx1"/>
                                        </a:solidFill>
                                        <a:effectLst/>
                                        <a:latin typeface="Cambria Math"/>
                                        <a:ea typeface="+mn-ea"/>
                                        <a:cs typeface="+mn-cs"/>
                                      </a:rPr>
                                    </m:ctrlPr>
                                  </m:dPr>
                                  <m:e>
                                    <m:r>
                                      <a:rPr lang="en-US" altLang="zh-TW" sz="1800" i="1" kern="1200">
                                        <a:solidFill>
                                          <a:schemeClr val="tx1"/>
                                        </a:solidFill>
                                        <a:effectLst/>
                                        <a:latin typeface="Cambria Math"/>
                                        <a:ea typeface="+mn-ea"/>
                                        <a:cs typeface="+mn-cs"/>
                                      </a:rPr>
                                      <m:t>𝑖</m:t>
                                    </m:r>
                                  </m:e>
                                </m:d>
                              </m:oMath>
                            </m:oMathPara>
                          </a14:m>
                          <a:endParaRPr lang="zh-TW" sz="1600" kern="100" dirty="0">
                            <a:effectLst/>
                            <a:latin typeface="Calibri"/>
                            <a:ea typeface="新細明體"/>
                            <a:cs typeface="Times New Roman"/>
                          </a:endParaRPr>
                        </a:p>
                      </a:txBody>
                      <a:tcPr marL="68580" marR="68580" marT="0" marB="0"/>
                    </a:tc>
                    <a:tc>
                      <a:txBody>
                        <a:bodyPr/>
                        <a:lstStyle/>
                        <a:p>
                          <a:pPr algn="l">
                            <a:spcAft>
                              <a:spcPts val="0"/>
                            </a:spcAft>
                          </a:pPr>
                          <a14:m>
                            <m:oMathPara xmlns:m="http://schemas.openxmlformats.org/officeDocument/2006/math">
                              <m:oMathParaPr>
                                <m:jc m:val="centerGroup"/>
                              </m:oMathParaPr>
                              <m:oMath xmlns:m="http://schemas.openxmlformats.org/officeDocument/2006/math">
                                <m:d>
                                  <m:dPr>
                                    <m:begChr m:val="{"/>
                                    <m:endChr m:val=""/>
                                    <m:ctrlPr>
                                      <a:rPr lang="zh-TW" altLang="zh-TW" sz="1800" i="1" kern="1200" smtClean="0">
                                        <a:solidFill>
                                          <a:schemeClr val="tx1"/>
                                        </a:solidFill>
                                        <a:effectLst/>
                                        <a:latin typeface="Cambria Math"/>
                                        <a:ea typeface="+mn-ea"/>
                                        <a:cs typeface="+mn-cs"/>
                                      </a:rPr>
                                    </m:ctrlPr>
                                  </m:dPr>
                                  <m:e>
                                    <m:eqArr>
                                      <m:eqArrPr>
                                        <m:ctrlPr>
                                          <a:rPr lang="zh-TW" altLang="zh-TW" sz="1800" i="1" kern="1200">
                                            <a:solidFill>
                                              <a:schemeClr val="tx1"/>
                                            </a:solidFill>
                                            <a:effectLst/>
                                            <a:latin typeface="Cambria Math"/>
                                            <a:ea typeface="+mn-ea"/>
                                            <a:cs typeface="+mn-cs"/>
                                          </a:rPr>
                                        </m:ctrlPr>
                                      </m:eqArrPr>
                                      <m:e>
                                        <m:r>
                                          <a:rPr lang="en-US" altLang="zh-TW" sz="1800" b="0" i="1" kern="1200" smtClean="0">
                                            <a:solidFill>
                                              <a:schemeClr val="tx1"/>
                                            </a:solidFill>
                                            <a:effectLst/>
                                            <a:latin typeface="Cambria Math"/>
                                            <a:ea typeface="+mn-ea"/>
                                            <a:cs typeface="+mn-cs"/>
                                          </a:rPr>
                                          <m:t>1</m:t>
                                        </m:r>
                                        <m:r>
                                          <a:rPr lang="en-US" altLang="zh-TW" sz="1800" i="1" kern="1200">
                                            <a:solidFill>
                                              <a:schemeClr val="tx1"/>
                                            </a:solidFill>
                                            <a:effectLst/>
                                            <a:latin typeface="Cambria Math"/>
                                            <a:ea typeface="+mn-ea"/>
                                            <a:cs typeface="+mn-cs"/>
                                          </a:rPr>
                                          <m:t>, </m:t>
                                        </m:r>
                                        <m:r>
                                          <a:rPr lang="en-US" altLang="zh-TW" sz="1800" i="1" kern="1200">
                                            <a:solidFill>
                                              <a:schemeClr val="tx1"/>
                                            </a:solidFill>
                                            <a:effectLst/>
                                            <a:latin typeface="Cambria Math"/>
                                            <a:ea typeface="+mn-ea"/>
                                            <a:cs typeface="+mn-cs"/>
                                          </a:rPr>
                                          <m:t>𝑖𝑓</m:t>
                                        </m:r>
                                        <m:r>
                                          <a:rPr lang="en-US" altLang="zh-TW" sz="1800" i="1" kern="1200">
                                            <a:solidFill>
                                              <a:schemeClr val="tx1"/>
                                            </a:solidFill>
                                            <a:effectLst/>
                                            <a:latin typeface="Cambria Math"/>
                                            <a:ea typeface="+mn-ea"/>
                                            <a:cs typeface="+mn-cs"/>
                                          </a:rPr>
                                          <m:t> </m:t>
                                        </m:r>
                                        <m:r>
                                          <a:rPr lang="en-US" altLang="zh-TW" sz="1800" i="1" kern="1200">
                                            <a:solidFill>
                                              <a:schemeClr val="tx1"/>
                                            </a:solidFill>
                                            <a:effectLst/>
                                            <a:latin typeface="Cambria Math"/>
                                            <a:ea typeface="+mn-ea"/>
                                            <a:cs typeface="+mn-cs"/>
                                          </a:rPr>
                                          <m:t>𝑡h𝑒</m:t>
                                        </m:r>
                                        <m:r>
                                          <a:rPr lang="en-US" altLang="zh-TW" sz="1800" i="1" kern="1200">
                                            <a:solidFill>
                                              <a:schemeClr val="tx1"/>
                                            </a:solidFill>
                                            <a:effectLst/>
                                            <a:latin typeface="Cambria Math"/>
                                            <a:ea typeface="+mn-ea"/>
                                            <a:cs typeface="+mn-cs"/>
                                          </a:rPr>
                                          <m:t> </m:t>
                                        </m:r>
                                        <m:r>
                                          <a:rPr lang="en-US" altLang="zh-TW" sz="1800" i="1" kern="1200">
                                            <a:solidFill>
                                              <a:schemeClr val="tx1"/>
                                            </a:solidFill>
                                            <a:effectLst/>
                                            <a:latin typeface="Cambria Math"/>
                                            <a:ea typeface="+mn-ea"/>
                                            <a:cs typeface="+mn-cs"/>
                                          </a:rPr>
                                          <m:t>𝑖𝑡h</m:t>
                                        </m:r>
                                        <m:r>
                                          <a:rPr lang="en-US" altLang="zh-TW" sz="1800" i="1" kern="1200">
                                            <a:solidFill>
                                              <a:schemeClr val="tx1"/>
                                            </a:solidFill>
                                            <a:effectLst/>
                                            <a:latin typeface="Cambria Math"/>
                                            <a:ea typeface="+mn-ea"/>
                                            <a:cs typeface="+mn-cs"/>
                                          </a:rPr>
                                          <m:t> </m:t>
                                        </m:r>
                                        <m:r>
                                          <a:rPr lang="en-US" altLang="zh-TW" sz="1800" i="1" kern="1200">
                                            <a:solidFill>
                                              <a:schemeClr val="tx1"/>
                                            </a:solidFill>
                                            <a:effectLst/>
                                            <a:latin typeface="Cambria Math"/>
                                            <a:ea typeface="+mn-ea"/>
                                            <a:cs typeface="+mn-cs"/>
                                          </a:rPr>
                                          <m:t>𝑒𝑣𝑒𝑛𝑡</m:t>
                                        </m:r>
                                        <m:r>
                                          <a:rPr lang="en-US" altLang="zh-TW" sz="1800" i="1" kern="1200">
                                            <a:solidFill>
                                              <a:schemeClr val="tx1"/>
                                            </a:solidFill>
                                            <a:effectLst/>
                                            <a:latin typeface="Cambria Math"/>
                                            <a:ea typeface="+mn-ea"/>
                                            <a:cs typeface="+mn-cs"/>
                                          </a:rPr>
                                          <m:t> </m:t>
                                        </m:r>
                                        <m:r>
                                          <a:rPr lang="en-US" altLang="zh-TW" sz="1800" i="1" kern="1200">
                                            <a:solidFill>
                                              <a:schemeClr val="tx1"/>
                                            </a:solidFill>
                                            <a:effectLst/>
                                            <a:latin typeface="Cambria Math"/>
                                            <a:ea typeface="+mn-ea"/>
                                            <a:cs typeface="+mn-cs"/>
                                          </a:rPr>
                                          <m:t>𝑖𝑠</m:t>
                                        </m:r>
                                        <m:r>
                                          <a:rPr lang="en-US" altLang="zh-TW" sz="1800" i="1" kern="1200">
                                            <a:solidFill>
                                              <a:schemeClr val="tx1"/>
                                            </a:solidFill>
                                            <a:effectLst/>
                                            <a:latin typeface="Cambria Math"/>
                                            <a:ea typeface="+mn-ea"/>
                                            <a:cs typeface="+mn-cs"/>
                                          </a:rPr>
                                          <m:t> </m:t>
                                        </m:r>
                                        <m:r>
                                          <a:rPr lang="en-US" altLang="zh-TW" sz="1800" i="1" kern="1200">
                                            <a:solidFill>
                                              <a:schemeClr val="tx1"/>
                                            </a:solidFill>
                                            <a:effectLst/>
                                            <a:latin typeface="Cambria Math"/>
                                            <a:ea typeface="+mn-ea"/>
                                            <a:cs typeface="+mn-cs"/>
                                          </a:rPr>
                                          <m:t>𝑠𝑢𝑐𝑐𝑒𝑑𝑑𝑒𝑑</m:t>
                                        </m:r>
                                      </m:e>
                                      <m:e>
                                        <m:r>
                                          <a:rPr lang="en-US" altLang="zh-TW" sz="1800" b="0" i="1" kern="1200" smtClean="0">
                                            <a:solidFill>
                                              <a:schemeClr val="tx1"/>
                                            </a:solidFill>
                                            <a:effectLst/>
                                            <a:latin typeface="Cambria Math"/>
                                            <a:ea typeface="+mn-ea"/>
                                            <a:cs typeface="+mn-cs"/>
                                          </a:rPr>
                                          <m:t>0,</m:t>
                                        </m:r>
                                        <m:r>
                                          <a:rPr lang="en-US" altLang="zh-TW" sz="1800" i="1" kern="1200">
                                            <a:solidFill>
                                              <a:schemeClr val="tx1"/>
                                            </a:solidFill>
                                            <a:effectLst/>
                                            <a:latin typeface="Cambria Math"/>
                                            <a:ea typeface="+mn-ea"/>
                                            <a:cs typeface="+mn-cs"/>
                                          </a:rPr>
                                          <m:t> </m:t>
                                        </m:r>
                                        <m:r>
                                          <a:rPr lang="en-US" altLang="zh-TW" sz="1800" i="1" kern="1200">
                                            <a:solidFill>
                                              <a:schemeClr val="tx1"/>
                                            </a:solidFill>
                                            <a:effectLst/>
                                            <a:latin typeface="Cambria Math"/>
                                            <a:ea typeface="+mn-ea"/>
                                            <a:cs typeface="+mn-cs"/>
                                          </a:rPr>
                                          <m:t>𝑜𝑡h𝑒𝑟𝑤𝑖𝑠𝑒</m:t>
                                        </m:r>
                                        <m:r>
                                          <a:rPr lang="en-US" altLang="zh-TW" sz="1800" i="1" kern="1200">
                                            <a:solidFill>
                                              <a:schemeClr val="tx1"/>
                                            </a:solidFill>
                                            <a:effectLst/>
                                            <a:latin typeface="Cambria Math"/>
                                            <a:ea typeface="+mn-ea"/>
                                            <a:cs typeface="+mn-cs"/>
                                          </a:rPr>
                                          <m:t>                                      </m:t>
                                        </m:r>
                                      </m:e>
                                    </m:eqArr>
                                  </m:e>
                                </m:d>
                              </m:oMath>
                            </m:oMathPara>
                          </a14:m>
                          <a:endParaRPr lang="zh-TW" sz="1600" kern="100" dirty="0">
                            <a:effectLst/>
                            <a:latin typeface="Calibri"/>
                            <a:ea typeface="新細明體"/>
                            <a:cs typeface="Times New Roman"/>
                          </a:endParaRPr>
                        </a:p>
                      </a:txBody>
                      <a:tcPr marL="68580" marR="68580" marT="0" marB="0"/>
                    </a:tc>
                    <a:tc>
                      <a:txBody>
                        <a:bodyPr/>
                        <a:lstStyle/>
                        <a:p>
                          <a:pPr algn="l">
                            <a:spcAft>
                              <a:spcPts val="0"/>
                            </a:spcAft>
                          </a:pPr>
                          <a:r>
                            <a:rPr lang="en-US" altLang="zh-TW" sz="1800" kern="1200" dirty="0" smtClean="0">
                              <a:solidFill>
                                <a:schemeClr val="tx1"/>
                              </a:solidFill>
                              <a:effectLst/>
                              <a:latin typeface="+mn-lt"/>
                              <a:ea typeface="+mn-ea"/>
                              <a:cs typeface="+mn-cs"/>
                            </a:rPr>
                            <a:t>the sequences of events captured in the real environment</a:t>
                          </a:r>
                          <a:endParaRPr lang="zh-TW" sz="1600" kern="100" dirty="0">
                            <a:effectLst/>
                            <a:latin typeface="Calibri"/>
                            <a:ea typeface="新細明體"/>
                            <a:cs typeface="Times New Roman"/>
                          </a:endParaRPr>
                        </a:p>
                      </a:txBody>
                      <a:tcPr marL="68580" marR="68580" marT="0" marB="0"/>
                    </a:tc>
                  </a:tr>
                  <a:tr h="347826">
                    <a:tc>
                      <a:txBody>
                        <a:bodyPr/>
                        <a:lstStyle/>
                        <a:p>
                          <a:pPr algn="l">
                            <a:spcAft>
                              <a:spcPts val="0"/>
                            </a:spcAft>
                          </a:pPr>
                          <a14:m>
                            <m:oMathPara xmlns:m="http://schemas.openxmlformats.org/officeDocument/2006/math">
                              <m:oMathParaPr>
                                <m:jc m:val="centerGroup"/>
                              </m:oMathParaPr>
                              <m:oMath xmlns:m="http://schemas.openxmlformats.org/officeDocument/2006/math">
                                <m:sSub>
                                  <m:sSubPr>
                                    <m:ctrlPr>
                                      <a:rPr lang="zh-TW" altLang="zh-TW" sz="1800" i="1" kern="1200" smtClean="0">
                                        <a:solidFill>
                                          <a:schemeClr val="tx1"/>
                                        </a:solidFill>
                                        <a:effectLst/>
                                        <a:latin typeface="Cambria Math"/>
                                        <a:ea typeface="+mn-ea"/>
                                        <a:cs typeface="+mn-cs"/>
                                      </a:rPr>
                                    </m:ctrlPr>
                                  </m:sSubPr>
                                  <m:e>
                                    <m:r>
                                      <a:rPr lang="en-US" altLang="zh-TW" sz="1800" i="1" kern="1200">
                                        <a:solidFill>
                                          <a:schemeClr val="tx1"/>
                                        </a:solidFill>
                                        <a:effectLst/>
                                        <a:latin typeface="Cambria Math"/>
                                        <a:ea typeface="+mn-ea"/>
                                        <a:cs typeface="+mn-cs"/>
                                      </a:rPr>
                                      <m:t>𝐸</m:t>
                                    </m:r>
                                  </m:e>
                                  <m:sub>
                                    <m:r>
                                      <a:rPr lang="en-US" altLang="zh-TW" sz="1800" i="1" kern="1200">
                                        <a:solidFill>
                                          <a:schemeClr val="tx1"/>
                                        </a:solidFill>
                                        <a:effectLst/>
                                        <a:latin typeface="Cambria Math"/>
                                        <a:ea typeface="+mn-ea"/>
                                        <a:cs typeface="+mn-cs"/>
                                      </a:rPr>
                                      <m:t>𝑅𝑒𝑝𝑙𝑎𝑦</m:t>
                                    </m:r>
                                  </m:sub>
                                </m:sSub>
                                <m:d>
                                  <m:dPr>
                                    <m:ctrlPr>
                                      <a:rPr lang="zh-TW" altLang="zh-TW" sz="1800" i="1" kern="1200">
                                        <a:solidFill>
                                          <a:schemeClr val="tx1"/>
                                        </a:solidFill>
                                        <a:effectLst/>
                                        <a:latin typeface="Cambria Math"/>
                                        <a:ea typeface="+mn-ea"/>
                                        <a:cs typeface="+mn-cs"/>
                                      </a:rPr>
                                    </m:ctrlPr>
                                  </m:dPr>
                                  <m:e>
                                    <m:r>
                                      <a:rPr lang="en-US" altLang="zh-TW" sz="1800" i="1" kern="1200">
                                        <a:solidFill>
                                          <a:schemeClr val="tx1"/>
                                        </a:solidFill>
                                        <a:effectLst/>
                                        <a:latin typeface="Cambria Math"/>
                                        <a:ea typeface="+mn-ea"/>
                                        <a:cs typeface="+mn-cs"/>
                                      </a:rPr>
                                      <m:t>𝑖</m:t>
                                    </m:r>
                                  </m:e>
                                </m:d>
                              </m:oMath>
                            </m:oMathPara>
                          </a14:m>
                          <a:endParaRPr lang="zh-TW" sz="1600" kern="100" dirty="0">
                            <a:effectLst/>
                            <a:latin typeface="Calibri"/>
                            <a:ea typeface="新細明體"/>
                            <a:cs typeface="Times New Roman"/>
                          </a:endParaRPr>
                        </a:p>
                      </a:txBody>
                      <a:tcPr marL="68580" marR="68580" marT="0" marB="0"/>
                    </a:tc>
                    <a:tc>
                      <a:txBody>
                        <a:bodyPr/>
                        <a:lstStyle/>
                        <a:p>
                          <a:pPr algn="l">
                            <a:spcAft>
                              <a:spcPts val="0"/>
                            </a:spcAft>
                          </a:pPr>
                          <a14:m>
                            <m:oMathPara xmlns:m="http://schemas.openxmlformats.org/officeDocument/2006/math">
                              <m:oMathParaPr>
                                <m:jc m:val="centerGroup"/>
                              </m:oMathParaPr>
                              <m:oMath xmlns:m="http://schemas.openxmlformats.org/officeDocument/2006/math">
                                <m:d>
                                  <m:dPr>
                                    <m:begChr m:val="{"/>
                                    <m:endChr m:val=""/>
                                    <m:ctrlPr>
                                      <a:rPr lang="zh-TW" altLang="zh-TW" sz="1800" i="1" kern="1200" smtClean="0">
                                        <a:solidFill>
                                          <a:schemeClr val="tx1"/>
                                        </a:solidFill>
                                        <a:effectLst/>
                                        <a:latin typeface="Cambria Math"/>
                                        <a:ea typeface="+mn-ea"/>
                                        <a:cs typeface="+mn-cs"/>
                                      </a:rPr>
                                    </m:ctrlPr>
                                  </m:dPr>
                                  <m:e>
                                    <m:eqArr>
                                      <m:eqArrPr>
                                        <m:ctrlPr>
                                          <a:rPr lang="zh-TW" altLang="zh-TW" sz="1800" i="1" kern="1200">
                                            <a:solidFill>
                                              <a:schemeClr val="tx1"/>
                                            </a:solidFill>
                                            <a:effectLst/>
                                            <a:latin typeface="Cambria Math"/>
                                            <a:ea typeface="+mn-ea"/>
                                            <a:cs typeface="+mn-cs"/>
                                          </a:rPr>
                                        </m:ctrlPr>
                                      </m:eqArrPr>
                                      <m:e>
                                        <m:r>
                                          <a:rPr lang="en-US" altLang="zh-TW" sz="1800" b="0" i="1" kern="1200" smtClean="0">
                                            <a:solidFill>
                                              <a:schemeClr val="tx1"/>
                                            </a:solidFill>
                                            <a:effectLst/>
                                            <a:latin typeface="Cambria Math"/>
                                            <a:ea typeface="+mn-ea"/>
                                            <a:cs typeface="+mn-cs"/>
                                          </a:rPr>
                                          <m:t>1</m:t>
                                        </m:r>
                                        <m:r>
                                          <a:rPr lang="en-US" altLang="zh-TW" sz="1800" i="1" kern="1200">
                                            <a:solidFill>
                                              <a:schemeClr val="tx1"/>
                                            </a:solidFill>
                                            <a:effectLst/>
                                            <a:latin typeface="Cambria Math"/>
                                            <a:ea typeface="+mn-ea"/>
                                            <a:cs typeface="+mn-cs"/>
                                          </a:rPr>
                                          <m:t>, </m:t>
                                        </m:r>
                                        <m:r>
                                          <a:rPr lang="en-US" altLang="zh-TW" sz="1800" i="1" kern="1200">
                                            <a:solidFill>
                                              <a:schemeClr val="tx1"/>
                                            </a:solidFill>
                                            <a:effectLst/>
                                            <a:latin typeface="Cambria Math"/>
                                            <a:ea typeface="+mn-ea"/>
                                            <a:cs typeface="+mn-cs"/>
                                          </a:rPr>
                                          <m:t>𝑖𝑓</m:t>
                                        </m:r>
                                        <m:r>
                                          <a:rPr lang="en-US" altLang="zh-TW" sz="1800" i="1" kern="1200">
                                            <a:solidFill>
                                              <a:schemeClr val="tx1"/>
                                            </a:solidFill>
                                            <a:effectLst/>
                                            <a:latin typeface="Cambria Math"/>
                                            <a:ea typeface="+mn-ea"/>
                                            <a:cs typeface="+mn-cs"/>
                                          </a:rPr>
                                          <m:t> </m:t>
                                        </m:r>
                                        <m:r>
                                          <a:rPr lang="en-US" altLang="zh-TW" sz="1800" i="1" kern="1200">
                                            <a:solidFill>
                                              <a:schemeClr val="tx1"/>
                                            </a:solidFill>
                                            <a:effectLst/>
                                            <a:latin typeface="Cambria Math"/>
                                            <a:ea typeface="+mn-ea"/>
                                            <a:cs typeface="+mn-cs"/>
                                          </a:rPr>
                                          <m:t>𝑡h𝑒</m:t>
                                        </m:r>
                                        <m:r>
                                          <a:rPr lang="en-US" altLang="zh-TW" sz="1800" i="1" kern="1200">
                                            <a:solidFill>
                                              <a:schemeClr val="tx1"/>
                                            </a:solidFill>
                                            <a:effectLst/>
                                            <a:latin typeface="Cambria Math"/>
                                            <a:ea typeface="+mn-ea"/>
                                            <a:cs typeface="+mn-cs"/>
                                          </a:rPr>
                                          <m:t> </m:t>
                                        </m:r>
                                        <m:r>
                                          <a:rPr lang="en-US" altLang="zh-TW" sz="1800" i="1" kern="1200">
                                            <a:solidFill>
                                              <a:schemeClr val="tx1"/>
                                            </a:solidFill>
                                            <a:effectLst/>
                                            <a:latin typeface="Cambria Math"/>
                                            <a:ea typeface="+mn-ea"/>
                                            <a:cs typeface="+mn-cs"/>
                                          </a:rPr>
                                          <m:t>𝑖𝑡h</m:t>
                                        </m:r>
                                        <m:r>
                                          <a:rPr lang="en-US" altLang="zh-TW" sz="1800" i="1" kern="1200">
                                            <a:solidFill>
                                              <a:schemeClr val="tx1"/>
                                            </a:solidFill>
                                            <a:effectLst/>
                                            <a:latin typeface="Cambria Math"/>
                                            <a:ea typeface="+mn-ea"/>
                                            <a:cs typeface="+mn-cs"/>
                                          </a:rPr>
                                          <m:t> </m:t>
                                        </m:r>
                                        <m:r>
                                          <a:rPr lang="en-US" altLang="zh-TW" sz="1800" i="1" kern="1200">
                                            <a:solidFill>
                                              <a:schemeClr val="tx1"/>
                                            </a:solidFill>
                                            <a:effectLst/>
                                            <a:latin typeface="Cambria Math"/>
                                            <a:ea typeface="+mn-ea"/>
                                            <a:cs typeface="+mn-cs"/>
                                          </a:rPr>
                                          <m:t>𝑒𝑣𝑒𝑛𝑡</m:t>
                                        </m:r>
                                        <m:r>
                                          <a:rPr lang="en-US" altLang="zh-TW" sz="1800" i="1" kern="1200">
                                            <a:solidFill>
                                              <a:schemeClr val="tx1"/>
                                            </a:solidFill>
                                            <a:effectLst/>
                                            <a:latin typeface="Cambria Math"/>
                                            <a:ea typeface="+mn-ea"/>
                                            <a:cs typeface="+mn-cs"/>
                                          </a:rPr>
                                          <m:t> </m:t>
                                        </m:r>
                                        <m:r>
                                          <a:rPr lang="en-US" altLang="zh-TW" sz="1800" i="1" kern="1200">
                                            <a:solidFill>
                                              <a:schemeClr val="tx1"/>
                                            </a:solidFill>
                                            <a:effectLst/>
                                            <a:latin typeface="Cambria Math"/>
                                            <a:ea typeface="+mn-ea"/>
                                            <a:cs typeface="+mn-cs"/>
                                          </a:rPr>
                                          <m:t>𝑖𝑠</m:t>
                                        </m:r>
                                        <m:r>
                                          <a:rPr lang="en-US" altLang="zh-TW" sz="1800" i="1" kern="1200">
                                            <a:solidFill>
                                              <a:schemeClr val="tx1"/>
                                            </a:solidFill>
                                            <a:effectLst/>
                                            <a:latin typeface="Cambria Math"/>
                                            <a:ea typeface="+mn-ea"/>
                                            <a:cs typeface="+mn-cs"/>
                                          </a:rPr>
                                          <m:t> </m:t>
                                        </m:r>
                                        <m:r>
                                          <a:rPr lang="en-US" altLang="zh-TW" sz="1800" i="1" kern="1200">
                                            <a:solidFill>
                                              <a:schemeClr val="tx1"/>
                                            </a:solidFill>
                                            <a:effectLst/>
                                            <a:latin typeface="Cambria Math"/>
                                            <a:ea typeface="+mn-ea"/>
                                            <a:cs typeface="+mn-cs"/>
                                          </a:rPr>
                                          <m:t>𝑠𝑢𝑐𝑐𝑒𝑑𝑑𝑒𝑑</m:t>
                                        </m:r>
                                      </m:e>
                                      <m:e>
                                        <m:r>
                                          <a:rPr lang="en-US" altLang="zh-TW" sz="1800" b="0" i="1" kern="1200" smtClean="0">
                                            <a:solidFill>
                                              <a:schemeClr val="tx1"/>
                                            </a:solidFill>
                                            <a:effectLst/>
                                            <a:latin typeface="Cambria Math"/>
                                            <a:ea typeface="+mn-ea"/>
                                            <a:cs typeface="+mn-cs"/>
                                          </a:rPr>
                                          <m:t>0,</m:t>
                                        </m:r>
                                        <m:r>
                                          <a:rPr lang="en-US" altLang="zh-TW" sz="1800" i="1" kern="1200">
                                            <a:solidFill>
                                              <a:schemeClr val="tx1"/>
                                            </a:solidFill>
                                            <a:effectLst/>
                                            <a:latin typeface="Cambria Math"/>
                                            <a:ea typeface="+mn-ea"/>
                                            <a:cs typeface="+mn-cs"/>
                                          </a:rPr>
                                          <m:t> </m:t>
                                        </m:r>
                                        <m:r>
                                          <a:rPr lang="en-US" altLang="zh-TW" sz="1800" i="1" kern="1200">
                                            <a:solidFill>
                                              <a:schemeClr val="tx1"/>
                                            </a:solidFill>
                                            <a:effectLst/>
                                            <a:latin typeface="Cambria Math"/>
                                            <a:ea typeface="+mn-ea"/>
                                            <a:cs typeface="+mn-cs"/>
                                          </a:rPr>
                                          <m:t>𝑜𝑡h𝑒𝑟𝑤𝑖𝑠𝑒</m:t>
                                        </m:r>
                                        <m:r>
                                          <a:rPr lang="en-US" altLang="zh-TW" sz="1800" i="1" kern="1200">
                                            <a:solidFill>
                                              <a:schemeClr val="tx1"/>
                                            </a:solidFill>
                                            <a:effectLst/>
                                            <a:latin typeface="Cambria Math"/>
                                            <a:ea typeface="+mn-ea"/>
                                            <a:cs typeface="+mn-cs"/>
                                          </a:rPr>
                                          <m:t>                                      </m:t>
                                        </m:r>
                                      </m:e>
                                    </m:eqArr>
                                  </m:e>
                                </m:d>
                              </m:oMath>
                            </m:oMathPara>
                          </a14:m>
                          <a:endParaRPr lang="zh-TW" sz="1600" kern="100" dirty="0">
                            <a:effectLst/>
                            <a:latin typeface="Calibri"/>
                            <a:ea typeface="新細明體"/>
                            <a:cs typeface="Times New Roman"/>
                          </a:endParaRPr>
                        </a:p>
                      </a:txBody>
                      <a:tcPr marL="68580" marR="68580" marT="0" marB="0"/>
                    </a:tc>
                    <a:tc>
                      <a:txBody>
                        <a:bodyPr/>
                        <a:lstStyle/>
                        <a:p>
                          <a:pPr algn="l">
                            <a:spcAft>
                              <a:spcPts val="0"/>
                            </a:spcAft>
                          </a:pPr>
                          <a:r>
                            <a:rPr lang="en-US" altLang="zh-TW" sz="1800" kern="1200" dirty="0" smtClean="0">
                              <a:solidFill>
                                <a:schemeClr val="tx1"/>
                              </a:solidFill>
                              <a:effectLst/>
                              <a:latin typeface="+mn-lt"/>
                              <a:ea typeface="+mn-ea"/>
                              <a:cs typeface="+mn-cs"/>
                            </a:rPr>
                            <a:t>the sequences of events reproduced by traffic replay</a:t>
                          </a:r>
                          <a:endParaRPr lang="zh-TW" sz="1600" kern="100" dirty="0">
                            <a:effectLst/>
                            <a:latin typeface="Calibri"/>
                            <a:ea typeface="新細明體"/>
                            <a:cs typeface="Times New Roman"/>
                          </a:endParaRPr>
                        </a:p>
                      </a:txBody>
                      <a:tcPr marL="68580" marR="68580" marT="0" marB="0"/>
                    </a:tc>
                  </a:tr>
                </a:tbl>
              </a:graphicData>
            </a:graphic>
          </p:graphicFrame>
        </mc:Choice>
        <mc:Fallback xmlns="">
          <p:graphicFrame>
            <p:nvGraphicFramePr>
              <p:cNvPr id="5" name="表格 4"/>
              <p:cNvGraphicFramePr>
                <a:graphicFrameLocks noGrp="1"/>
              </p:cNvGraphicFramePr>
              <p:nvPr>
                <p:extLst>
                  <p:ext uri="{D42A27DB-BD31-4B8C-83A1-F6EECF244321}">
                    <p14:modId xmlns:p14="http://schemas.microsoft.com/office/powerpoint/2010/main" val="2356434494"/>
                  </p:ext>
                </p:extLst>
              </p:nvPr>
            </p:nvGraphicFramePr>
            <p:xfrm>
              <a:off x="539552" y="4936222"/>
              <a:ext cx="8064896" cy="1445106"/>
            </p:xfrm>
            <a:graphic>
              <a:graphicData uri="http://schemas.openxmlformats.org/drawingml/2006/table">
                <a:tbl>
                  <a:tblPr firstRow="1" firstCol="1" bandRow="1">
                    <a:tableStyleId>{5940675A-B579-460E-94D1-54222C63F5DA}</a:tableStyleId>
                  </a:tblPr>
                  <a:tblGrid>
                    <a:gridCol w="1008111"/>
                    <a:gridCol w="3384376"/>
                    <a:gridCol w="3672409"/>
                  </a:tblGrid>
                  <a:tr h="347826">
                    <a:tc>
                      <a:txBody>
                        <a:bodyPr/>
                        <a:lstStyle/>
                        <a:p>
                          <a:pPr algn="l">
                            <a:spcAft>
                              <a:spcPts val="0"/>
                            </a:spcAft>
                          </a:pPr>
                          <a:r>
                            <a:rPr lang="en-US" sz="1600" kern="100" dirty="0">
                              <a:effectLst/>
                            </a:rPr>
                            <a:t>Parameter</a:t>
                          </a:r>
                          <a:endParaRPr lang="zh-TW" sz="1600" kern="100" dirty="0">
                            <a:effectLst/>
                            <a:latin typeface="Calibri"/>
                            <a:ea typeface="新細明體"/>
                            <a:cs typeface="Times New Roman"/>
                          </a:endParaRPr>
                        </a:p>
                      </a:txBody>
                      <a:tcPr marL="68580" marR="68580" marT="0" marB="0"/>
                    </a:tc>
                    <a:tc>
                      <a:txBody>
                        <a:bodyPr/>
                        <a:lstStyle/>
                        <a:p>
                          <a:pPr algn="l">
                            <a:spcAft>
                              <a:spcPts val="0"/>
                            </a:spcAft>
                          </a:pPr>
                          <a:r>
                            <a:rPr lang="en-US" sz="1600" kern="100" dirty="0" smtClean="0">
                              <a:effectLst/>
                            </a:rPr>
                            <a:t>Value</a:t>
                          </a:r>
                          <a:endParaRPr lang="zh-TW" sz="1600" kern="100" dirty="0">
                            <a:effectLst/>
                            <a:latin typeface="Calibri"/>
                            <a:ea typeface="新細明體"/>
                            <a:cs typeface="Times New Roman"/>
                          </a:endParaRPr>
                        </a:p>
                      </a:txBody>
                      <a:tcPr marL="68580" marR="68580" marT="0" marB="0"/>
                    </a:tc>
                    <a:tc>
                      <a:txBody>
                        <a:bodyPr/>
                        <a:lstStyle/>
                        <a:p>
                          <a:pPr algn="l">
                            <a:spcAft>
                              <a:spcPts val="0"/>
                            </a:spcAft>
                          </a:pPr>
                          <a:r>
                            <a:rPr lang="en-US" sz="1600" kern="100" dirty="0">
                              <a:effectLst/>
                            </a:rPr>
                            <a:t>Description</a:t>
                          </a:r>
                          <a:endParaRPr lang="zh-TW" sz="1600" kern="100" dirty="0">
                            <a:effectLst/>
                            <a:latin typeface="Calibri"/>
                            <a:ea typeface="新細明體"/>
                            <a:cs typeface="Times New Roman"/>
                          </a:endParaRPr>
                        </a:p>
                      </a:txBody>
                      <a:tcPr marL="68580" marR="68580" marT="0" marB="0"/>
                    </a:tc>
                  </a:tr>
                  <a:tr h="548640">
                    <a:tc>
                      <a:txBody>
                        <a:bodyPr/>
                        <a:lstStyle/>
                        <a:p>
                          <a:endParaRPr lang="zh-TW"/>
                        </a:p>
                      </a:txBody>
                      <a:tcPr marL="68580" marR="68580" marT="0" marB="0">
                        <a:blipFill rotWithShape="1">
                          <a:blip r:embed="rId3"/>
                          <a:stretch>
                            <a:fillRect l="-606" t="-75556" r="-701818" b="-125556"/>
                          </a:stretch>
                        </a:blipFill>
                      </a:tcPr>
                    </a:tc>
                    <a:tc>
                      <a:txBody>
                        <a:bodyPr/>
                        <a:lstStyle/>
                        <a:p>
                          <a:endParaRPr lang="zh-TW"/>
                        </a:p>
                      </a:txBody>
                      <a:tcPr marL="68580" marR="68580" marT="0" marB="0">
                        <a:blipFill rotWithShape="1">
                          <a:blip r:embed="rId3"/>
                          <a:stretch>
                            <a:fillRect l="-29910" t="-75556" r="-108649" b="-125556"/>
                          </a:stretch>
                        </a:blipFill>
                      </a:tcPr>
                    </a:tc>
                    <a:tc>
                      <a:txBody>
                        <a:bodyPr/>
                        <a:lstStyle/>
                        <a:p>
                          <a:pPr algn="l">
                            <a:spcAft>
                              <a:spcPts val="0"/>
                            </a:spcAft>
                          </a:pPr>
                          <a:r>
                            <a:rPr lang="en-US" altLang="zh-TW" sz="1800" kern="1200" dirty="0" smtClean="0">
                              <a:solidFill>
                                <a:schemeClr val="tx1"/>
                              </a:solidFill>
                              <a:effectLst/>
                              <a:latin typeface="+mn-lt"/>
                              <a:ea typeface="+mn-ea"/>
                              <a:cs typeface="+mn-cs"/>
                            </a:rPr>
                            <a:t>the sequences of events captured in the real environment</a:t>
                          </a:r>
                          <a:endParaRPr lang="zh-TW" sz="1600" kern="100" dirty="0">
                            <a:effectLst/>
                            <a:latin typeface="Calibri"/>
                            <a:ea typeface="新細明體"/>
                            <a:cs typeface="Times New Roman"/>
                          </a:endParaRPr>
                        </a:p>
                      </a:txBody>
                      <a:tcPr marL="68580" marR="68580" marT="0" marB="0"/>
                    </a:tc>
                  </a:tr>
                  <a:tr h="548640">
                    <a:tc>
                      <a:txBody>
                        <a:bodyPr/>
                        <a:lstStyle/>
                        <a:p>
                          <a:endParaRPr lang="zh-TW"/>
                        </a:p>
                      </a:txBody>
                      <a:tcPr marL="68580" marR="68580" marT="0" marB="0">
                        <a:blipFill rotWithShape="1">
                          <a:blip r:embed="rId3"/>
                          <a:stretch>
                            <a:fillRect l="-606" t="-175556" r="-701818" b="-25556"/>
                          </a:stretch>
                        </a:blipFill>
                      </a:tcPr>
                    </a:tc>
                    <a:tc>
                      <a:txBody>
                        <a:bodyPr/>
                        <a:lstStyle/>
                        <a:p>
                          <a:endParaRPr lang="zh-TW"/>
                        </a:p>
                      </a:txBody>
                      <a:tcPr marL="68580" marR="68580" marT="0" marB="0">
                        <a:blipFill rotWithShape="1">
                          <a:blip r:embed="rId3"/>
                          <a:stretch>
                            <a:fillRect l="-29910" t="-175556" r="-108649" b="-25556"/>
                          </a:stretch>
                        </a:blipFill>
                      </a:tcPr>
                    </a:tc>
                    <a:tc>
                      <a:txBody>
                        <a:bodyPr/>
                        <a:lstStyle/>
                        <a:p>
                          <a:pPr algn="l">
                            <a:spcAft>
                              <a:spcPts val="0"/>
                            </a:spcAft>
                          </a:pPr>
                          <a:r>
                            <a:rPr lang="en-US" altLang="zh-TW" sz="1800" kern="1200" dirty="0" smtClean="0">
                              <a:solidFill>
                                <a:schemeClr val="tx1"/>
                              </a:solidFill>
                              <a:effectLst/>
                              <a:latin typeface="+mn-lt"/>
                              <a:ea typeface="+mn-ea"/>
                              <a:cs typeface="+mn-cs"/>
                            </a:rPr>
                            <a:t>the sequences of events reproduced by traffic replay</a:t>
                          </a:r>
                          <a:endParaRPr lang="zh-TW" sz="1600" kern="100" dirty="0">
                            <a:effectLst/>
                            <a:latin typeface="Calibri"/>
                            <a:ea typeface="新細明體"/>
                            <a:cs typeface="Times New Roman"/>
                          </a:endParaRPr>
                        </a:p>
                      </a:txBody>
                      <a:tcPr marL="68580" marR="68580" marT="0" marB="0"/>
                    </a:tc>
                  </a:tr>
                </a:tbl>
              </a:graphicData>
            </a:graphic>
          </p:graphicFrame>
        </mc:Fallback>
      </mc:AlternateContent>
    </p:spTree>
    <p:extLst>
      <p:ext uri="{BB962C8B-B14F-4D97-AF65-F5344CB8AC3E}">
        <p14:creationId xmlns:p14="http://schemas.microsoft.com/office/powerpoint/2010/main" val="216260241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a:t>Problem </a:t>
            </a:r>
            <a:r>
              <a:rPr lang="en-US" altLang="zh-TW" dirty="0" smtClean="0"/>
              <a:t>statement-</a:t>
            </a:r>
            <a:br>
              <a:rPr lang="en-US" altLang="zh-TW" dirty="0" smtClean="0"/>
            </a:br>
            <a:r>
              <a:rPr lang="en-US" altLang="zh-TW" dirty="0" smtClean="0"/>
              <a:t>Constraints and Variables</a:t>
            </a:r>
            <a:br>
              <a:rPr lang="en-US" altLang="zh-TW" dirty="0" smtClean="0"/>
            </a:br>
            <a:endParaRPr lang="zh-TW" altLang="en-US" dirty="0"/>
          </a:p>
        </p:txBody>
      </p:sp>
      <mc:AlternateContent xmlns:mc="http://schemas.openxmlformats.org/markup-compatibility/2006" xmlns:a14="http://schemas.microsoft.com/office/drawing/2010/main">
        <mc:Choice Requires="a14">
          <p:sp>
            <p:nvSpPr>
              <p:cNvPr id="3" name="內容版面配置區 2"/>
              <p:cNvSpPr>
                <a:spLocks noGrp="1"/>
              </p:cNvSpPr>
              <p:nvPr>
                <p:ph idx="1"/>
              </p:nvPr>
            </p:nvSpPr>
            <p:spPr/>
            <p:txBody>
              <a:bodyPr>
                <a:normAutofit/>
              </a:bodyPr>
              <a:lstStyle/>
              <a:p>
                <a:r>
                  <a:rPr lang="en-US" altLang="zh-TW" dirty="0" smtClean="0"/>
                  <a:t>Given </a:t>
                </a:r>
                <a:r>
                  <a:rPr lang="en-US" altLang="zh-TW" dirty="0"/>
                  <a:t>constraints</a:t>
                </a:r>
              </a:p>
              <a:p>
                <a:pPr lvl="1"/>
                <a:r>
                  <a:rPr lang="en-US" altLang="zh-TW" dirty="0"/>
                  <a:t>Given the captured packets and corresponding environment </a:t>
                </a:r>
                <a:r>
                  <a:rPr lang="en-US" altLang="zh-TW" dirty="0" smtClean="0"/>
                  <a:t>information</a:t>
                </a:r>
              </a:p>
              <a:p>
                <a:r>
                  <a:rPr lang="en-US" altLang="zh-TW" dirty="0" smtClean="0"/>
                  <a:t>Variables</a:t>
                </a:r>
              </a:p>
              <a:p>
                <a:pPr lvl="1"/>
                <a:r>
                  <a:rPr lang="en-US" altLang="zh-TW" dirty="0"/>
                  <a:t>To partition the packets into a series of events </a:t>
                </a:r>
                <a14:m>
                  <m:oMath xmlns:m="http://schemas.openxmlformats.org/officeDocument/2006/math">
                    <m:sSub>
                      <m:sSubPr>
                        <m:ctrlPr>
                          <a:rPr lang="zh-TW" altLang="zh-TW" i="1">
                            <a:latin typeface="Cambria Math"/>
                          </a:rPr>
                        </m:ctrlPr>
                      </m:sSubPr>
                      <m:e>
                        <m:r>
                          <a:rPr lang="en-US" altLang="zh-TW" i="1">
                            <a:latin typeface="Cambria Math"/>
                          </a:rPr>
                          <m:t>𝐸</m:t>
                        </m:r>
                      </m:e>
                      <m:sub>
                        <m:r>
                          <a:rPr lang="en-US" altLang="zh-TW" i="1">
                            <a:latin typeface="Cambria Math"/>
                          </a:rPr>
                          <m:t>𝑅𝑒𝑎𝑙</m:t>
                        </m:r>
                      </m:sub>
                    </m:sSub>
                  </m:oMath>
                </a14:m>
                <a:endParaRPr lang="zh-TW" altLang="zh-TW" dirty="0"/>
              </a:p>
              <a:p>
                <a:pPr lvl="1"/>
                <a:r>
                  <a:rPr lang="en-US" altLang="zh-TW" dirty="0"/>
                  <a:t>To reproduce the captured packets with the corresponding environment information</a:t>
                </a:r>
                <a:endParaRPr lang="zh-TW" altLang="zh-TW" dirty="0"/>
              </a:p>
              <a:p>
                <a:pPr lvl="2"/>
                <a:r>
                  <a:rPr lang="en-US" altLang="zh-TW" dirty="0"/>
                  <a:t>The results of replay is transformed into </a:t>
                </a:r>
                <a14:m>
                  <m:oMath xmlns:m="http://schemas.openxmlformats.org/officeDocument/2006/math">
                    <m:sSub>
                      <m:sSubPr>
                        <m:ctrlPr>
                          <a:rPr lang="zh-TW" altLang="zh-TW" i="1">
                            <a:latin typeface="Cambria Math"/>
                          </a:rPr>
                        </m:ctrlPr>
                      </m:sSubPr>
                      <m:e>
                        <m:r>
                          <a:rPr lang="en-US" altLang="zh-TW" i="1">
                            <a:latin typeface="Cambria Math"/>
                          </a:rPr>
                          <m:t>𝐸</m:t>
                        </m:r>
                      </m:e>
                      <m:sub>
                        <m:r>
                          <a:rPr lang="en-US" altLang="zh-TW" i="1">
                            <a:latin typeface="Cambria Math"/>
                          </a:rPr>
                          <m:t>𝑅𝑒𝑝𝑙𝑎𝑦</m:t>
                        </m:r>
                      </m:sub>
                    </m:sSub>
                  </m:oMath>
                </a14:m>
                <a:endParaRPr lang="zh-TW" altLang="zh-TW" dirty="0"/>
              </a:p>
              <a:p>
                <a:pPr marL="914400" lvl="2" indent="0">
                  <a:buNone/>
                </a:pPr>
                <a:endParaRPr lang="en-US" altLang="zh-TW" dirty="0"/>
              </a:p>
              <a:p>
                <a:pPr lvl="1"/>
                <a:endParaRPr lang="en-US" altLang="zh-TW" dirty="0" smtClean="0"/>
              </a:p>
              <a:p>
                <a:endParaRPr lang="en-US" altLang="zh-TW" dirty="0" smtClean="0"/>
              </a:p>
              <a:p>
                <a:pPr lvl="1"/>
                <a:endParaRPr lang="zh-TW" altLang="en-US" dirty="0"/>
              </a:p>
            </p:txBody>
          </p:sp>
        </mc:Choice>
        <mc:Fallback xmlns="">
          <p:sp>
            <p:nvSpPr>
              <p:cNvPr id="3" name="內容版面配置區 2"/>
              <p:cNvSpPr>
                <a:spLocks noGrp="1" noRot="1" noChangeAspect="1" noMove="1" noResize="1" noEditPoints="1" noAdjustHandles="1" noChangeArrowheads="1" noChangeShapeType="1" noTextEdit="1"/>
              </p:cNvSpPr>
              <p:nvPr>
                <p:ph idx="1"/>
              </p:nvPr>
            </p:nvSpPr>
            <p:spPr>
              <a:blipFill rotWithShape="1">
                <a:blip r:embed="rId3"/>
                <a:stretch>
                  <a:fillRect l="-1630" t="-1752" b="-943"/>
                </a:stretch>
              </a:blipFill>
            </p:spPr>
            <p:txBody>
              <a:bodyPr/>
              <a:lstStyle/>
              <a:p>
                <a:r>
                  <a:rPr lang="zh-TW" altLang="en-US">
                    <a:noFill/>
                  </a:rPr>
                  <a:t> </a:t>
                </a:r>
              </a:p>
            </p:txBody>
          </p:sp>
        </mc:Fallback>
      </mc:AlternateContent>
      <p:sp>
        <p:nvSpPr>
          <p:cNvPr id="4" name="投影片編號版面配置區 3"/>
          <p:cNvSpPr>
            <a:spLocks noGrp="1"/>
          </p:cNvSpPr>
          <p:nvPr>
            <p:ph type="sldNum" sz="quarter" idx="12"/>
          </p:nvPr>
        </p:nvSpPr>
        <p:spPr/>
        <p:txBody>
          <a:bodyPr/>
          <a:lstStyle/>
          <a:p>
            <a:fld id="{241839FB-28C0-42C4-B85E-C961D2DA0168}" type="slidenum">
              <a:rPr lang="zh-TW" altLang="en-US" smtClean="0"/>
              <a:t>13</a:t>
            </a:fld>
            <a:endParaRPr lang="zh-TW" altLang="en-US"/>
          </a:p>
        </p:txBody>
      </p:sp>
    </p:spTree>
    <p:extLst>
      <p:ext uri="{BB962C8B-B14F-4D97-AF65-F5344CB8AC3E}">
        <p14:creationId xmlns:p14="http://schemas.microsoft.com/office/powerpoint/2010/main" val="67442525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a:t>Problem </a:t>
            </a:r>
            <a:r>
              <a:rPr lang="en-US" altLang="zh-TW" dirty="0" smtClean="0"/>
              <a:t>statement-</a:t>
            </a:r>
            <a:br>
              <a:rPr lang="en-US" altLang="zh-TW" dirty="0" smtClean="0"/>
            </a:br>
            <a:r>
              <a:rPr lang="en-US" altLang="zh-TW" dirty="0" smtClean="0"/>
              <a:t>Objective</a:t>
            </a:r>
            <a:endParaRPr lang="zh-TW" altLang="en-US" dirty="0"/>
          </a:p>
        </p:txBody>
      </p:sp>
      <mc:AlternateContent xmlns:mc="http://schemas.openxmlformats.org/markup-compatibility/2006" xmlns:a14="http://schemas.microsoft.com/office/drawing/2010/main">
        <mc:Choice Requires="a14">
          <p:sp>
            <p:nvSpPr>
              <p:cNvPr id="3" name="內容版面配置區 2"/>
              <p:cNvSpPr>
                <a:spLocks noGrp="1"/>
              </p:cNvSpPr>
              <p:nvPr>
                <p:ph idx="1"/>
              </p:nvPr>
            </p:nvSpPr>
            <p:spPr>
              <a:xfrm>
                <a:off x="457200" y="1600200"/>
                <a:ext cx="8507288" cy="4997152"/>
              </a:xfrm>
            </p:spPr>
            <p:txBody>
              <a:bodyPr>
                <a:normAutofit/>
              </a:bodyPr>
              <a:lstStyle/>
              <a:p>
                <a:r>
                  <a:rPr lang="en-US" altLang="zh-TW" dirty="0" smtClean="0"/>
                  <a:t>Objective</a:t>
                </a:r>
              </a:p>
              <a:p>
                <a:pPr lvl="1"/>
                <a:r>
                  <a:rPr lang="en-US" altLang="zh-TW" dirty="0" smtClean="0"/>
                  <a:t>Intend </a:t>
                </a:r>
                <a:r>
                  <a:rPr lang="en-US" altLang="zh-TW" dirty="0"/>
                  <a:t>to make </a:t>
                </a:r>
                <a14:m>
                  <m:oMath xmlns:m="http://schemas.openxmlformats.org/officeDocument/2006/math">
                    <m:sSub>
                      <m:sSubPr>
                        <m:ctrlPr>
                          <a:rPr lang="zh-TW" altLang="zh-TW" i="1">
                            <a:latin typeface="Cambria Math"/>
                          </a:rPr>
                        </m:ctrlPr>
                      </m:sSubPr>
                      <m:e>
                        <m:r>
                          <a:rPr lang="en-US" altLang="zh-TW" i="1">
                            <a:latin typeface="Cambria Math"/>
                          </a:rPr>
                          <m:t>𝐸</m:t>
                        </m:r>
                      </m:e>
                      <m:sub>
                        <m:r>
                          <a:rPr lang="en-US" altLang="zh-TW" i="1">
                            <a:latin typeface="Cambria Math"/>
                          </a:rPr>
                          <m:t>𝑅𝑒𝑝𝑙𝑎𝑦</m:t>
                        </m:r>
                      </m:sub>
                    </m:sSub>
                  </m:oMath>
                </a14:m>
                <a:r>
                  <a:rPr lang="en-US" altLang="zh-TW" dirty="0"/>
                  <a:t> as consistent as possible with </a:t>
                </a:r>
                <a14:m>
                  <m:oMath xmlns:m="http://schemas.openxmlformats.org/officeDocument/2006/math">
                    <m:sSub>
                      <m:sSubPr>
                        <m:ctrlPr>
                          <a:rPr lang="zh-TW" altLang="zh-TW" i="1">
                            <a:latin typeface="Cambria Math"/>
                          </a:rPr>
                        </m:ctrlPr>
                      </m:sSubPr>
                      <m:e>
                        <m:r>
                          <a:rPr lang="en-US" altLang="zh-TW" i="1">
                            <a:latin typeface="Cambria Math"/>
                          </a:rPr>
                          <m:t>𝐸</m:t>
                        </m:r>
                      </m:e>
                      <m:sub>
                        <m:r>
                          <a:rPr lang="en-US" altLang="zh-TW" i="1">
                            <a:latin typeface="Cambria Math"/>
                          </a:rPr>
                          <m:t>𝑅𝑒𝑎𝑙</m:t>
                        </m:r>
                      </m:sub>
                    </m:sSub>
                  </m:oMath>
                </a14:m>
                <a:endParaRPr lang="en-US" altLang="zh-TW" dirty="0" smtClean="0"/>
              </a:p>
              <a:p>
                <a:pPr lvl="2"/>
                <a14:m>
                  <m:oMath xmlns:m="http://schemas.openxmlformats.org/officeDocument/2006/math">
                    <m:sSub>
                      <m:sSubPr>
                        <m:ctrlPr>
                          <a:rPr lang="zh-TW" altLang="zh-TW" i="1">
                            <a:latin typeface="Cambria Math"/>
                          </a:rPr>
                        </m:ctrlPr>
                      </m:sSubPr>
                      <m:e>
                        <m:r>
                          <a:rPr lang="en-US" altLang="zh-TW" i="1">
                            <a:latin typeface="Cambria Math"/>
                          </a:rPr>
                          <m:t>𝐸</m:t>
                        </m:r>
                      </m:e>
                      <m:sub>
                        <m:r>
                          <a:rPr lang="en-US" altLang="zh-TW" i="1">
                            <a:latin typeface="Cambria Math"/>
                          </a:rPr>
                          <m:t>𝑅𝑒𝑎𝑙</m:t>
                        </m:r>
                      </m:sub>
                    </m:sSub>
                    <m:d>
                      <m:dPr>
                        <m:ctrlPr>
                          <a:rPr lang="zh-TW" altLang="zh-TW" i="1">
                            <a:latin typeface="Cambria Math"/>
                          </a:rPr>
                        </m:ctrlPr>
                      </m:dPr>
                      <m:e>
                        <m:r>
                          <a:rPr lang="en-US" altLang="zh-TW" i="1">
                            <a:latin typeface="Cambria Math"/>
                          </a:rPr>
                          <m:t>𝑖</m:t>
                        </m:r>
                      </m:e>
                    </m:d>
                    <m:r>
                      <a:rPr lang="en-US" altLang="zh-TW" i="1">
                        <a:latin typeface="Cambria Math"/>
                      </a:rPr>
                      <m:t>=</m:t>
                    </m:r>
                    <m:sSub>
                      <m:sSubPr>
                        <m:ctrlPr>
                          <a:rPr lang="zh-TW" altLang="zh-TW" i="1">
                            <a:latin typeface="Cambria Math"/>
                          </a:rPr>
                        </m:ctrlPr>
                      </m:sSubPr>
                      <m:e>
                        <m:r>
                          <a:rPr lang="en-US" altLang="zh-TW" i="1">
                            <a:latin typeface="Cambria Math"/>
                          </a:rPr>
                          <m:t>𝐸</m:t>
                        </m:r>
                      </m:e>
                      <m:sub>
                        <m:r>
                          <a:rPr lang="en-US" altLang="zh-TW" i="1">
                            <a:latin typeface="Cambria Math"/>
                          </a:rPr>
                          <m:t>𝑅𝑒𝑝𝑙𝑎𝑦</m:t>
                        </m:r>
                      </m:sub>
                    </m:sSub>
                    <m:d>
                      <m:dPr>
                        <m:ctrlPr>
                          <a:rPr lang="zh-TW" altLang="zh-TW" i="1">
                            <a:latin typeface="Cambria Math"/>
                          </a:rPr>
                        </m:ctrlPr>
                      </m:dPr>
                      <m:e>
                        <m:r>
                          <a:rPr lang="en-US" altLang="zh-TW" i="1">
                            <a:latin typeface="Cambria Math"/>
                          </a:rPr>
                          <m:t>𝑖</m:t>
                        </m:r>
                      </m:e>
                    </m:d>
                    <m:r>
                      <a:rPr lang="en-US" altLang="zh-TW" i="1">
                        <a:latin typeface="Cambria Math"/>
                      </a:rPr>
                      <m:t>, </m:t>
                    </m:r>
                    <m:r>
                      <a:rPr lang="en-US" altLang="zh-TW">
                        <a:latin typeface="Cambria Math"/>
                      </a:rPr>
                      <m:t>∀</m:t>
                    </m:r>
                    <m:r>
                      <a:rPr lang="en-US" altLang="zh-TW" i="1">
                        <a:latin typeface="Cambria Math"/>
                      </a:rPr>
                      <m:t>𝑖</m:t>
                    </m:r>
                  </m:oMath>
                </a14:m>
                <a:r>
                  <a:rPr lang="en-US" altLang="zh-TW" dirty="0"/>
                  <a:t>.</a:t>
                </a:r>
                <a:endParaRPr lang="en-US" altLang="zh-TW" dirty="0" smtClean="0"/>
              </a:p>
              <a:p>
                <a:pPr lvl="1"/>
                <a:r>
                  <a:rPr lang="en-US" altLang="zh-TW" dirty="0"/>
                  <a:t>To quantify the approximate level of traffic replay</a:t>
                </a:r>
                <a:endParaRPr lang="en-US" altLang="zh-TW" dirty="0" smtClean="0"/>
              </a:p>
              <a:p>
                <a:pPr lvl="2"/>
                <a:r>
                  <a:rPr lang="en-US" altLang="zh-TW" dirty="0"/>
                  <a:t>compares each </a:t>
                </a:r>
                <a:r>
                  <a:rPr lang="en-US" altLang="zh-TW" dirty="0" smtClean="0"/>
                  <a:t>event by the </a:t>
                </a:r>
                <a:r>
                  <a:rPr lang="en-US" altLang="zh-TW" dirty="0"/>
                  <a:t>p</a:t>
                </a:r>
                <a:r>
                  <a:rPr lang="en-US" altLang="zh-TW" dirty="0" smtClean="0"/>
                  <a:t>erformance metric:</a:t>
                </a:r>
              </a:p>
              <a:p>
                <a:pPr lvl="3"/>
                <a:r>
                  <a:rPr lang="en-US" altLang="zh-TW" i="1" dirty="0" smtClean="0"/>
                  <a:t>Reproduction </a:t>
                </a:r>
                <a:r>
                  <a:rPr lang="en-US" altLang="zh-TW" i="1" dirty="0"/>
                  <a:t>ratio </a:t>
                </a:r>
                <a:endParaRPr lang="en-US" altLang="zh-TW" i="1" dirty="0" smtClean="0"/>
              </a:p>
              <a:p>
                <a:pPr lvl="4"/>
                <a14:m>
                  <m:oMath xmlns:m="http://schemas.openxmlformats.org/officeDocument/2006/math">
                    <m:f>
                      <m:fPr>
                        <m:ctrlPr>
                          <a:rPr lang="zh-TW" altLang="zh-TW" i="1">
                            <a:latin typeface="Cambria Math"/>
                          </a:rPr>
                        </m:ctrlPr>
                      </m:fPr>
                      <m:num>
                        <m:nary>
                          <m:naryPr>
                            <m:chr m:val="∑"/>
                            <m:limLoc m:val="subSup"/>
                            <m:ctrlPr>
                              <a:rPr lang="zh-TW" altLang="zh-TW" i="1">
                                <a:latin typeface="Cambria Math"/>
                              </a:rPr>
                            </m:ctrlPr>
                          </m:naryPr>
                          <m:sub>
                            <m:r>
                              <a:rPr lang="en-US" altLang="zh-TW" i="1">
                                <a:latin typeface="Cambria Math"/>
                              </a:rPr>
                              <m:t>𝑖</m:t>
                            </m:r>
                            <m:r>
                              <a:rPr lang="en-US" altLang="zh-TW" i="1">
                                <a:latin typeface="Cambria Math"/>
                              </a:rPr>
                              <m:t>=1</m:t>
                            </m:r>
                          </m:sub>
                          <m:sup>
                            <m:r>
                              <a:rPr lang="en-US" altLang="zh-TW" i="1">
                                <a:latin typeface="Cambria Math"/>
                              </a:rPr>
                              <m:t>𝑛</m:t>
                            </m:r>
                          </m:sup>
                          <m:e>
                            <m:sSub>
                              <m:sSubPr>
                                <m:ctrlPr>
                                  <a:rPr lang="zh-TW" altLang="zh-TW" i="1">
                                    <a:latin typeface="Cambria Math"/>
                                  </a:rPr>
                                </m:ctrlPr>
                              </m:sSubPr>
                              <m:e>
                                <m:r>
                                  <a:rPr lang="en-US" altLang="zh-TW" i="1">
                                    <a:latin typeface="Cambria Math"/>
                                  </a:rPr>
                                  <m:t>𝐸</m:t>
                                </m:r>
                              </m:e>
                              <m:sub>
                                <m:r>
                                  <a:rPr lang="en-US" altLang="zh-TW" i="1">
                                    <a:latin typeface="Cambria Math"/>
                                  </a:rPr>
                                  <m:t>𝑅𝑒𝑝𝑙𝑎𝑦</m:t>
                                </m:r>
                              </m:sub>
                            </m:sSub>
                            <m:d>
                              <m:dPr>
                                <m:ctrlPr>
                                  <a:rPr lang="zh-TW" altLang="zh-TW" i="1">
                                    <a:latin typeface="Cambria Math"/>
                                  </a:rPr>
                                </m:ctrlPr>
                              </m:dPr>
                              <m:e>
                                <m:r>
                                  <a:rPr lang="en-US" altLang="zh-TW" i="1">
                                    <a:latin typeface="Cambria Math"/>
                                  </a:rPr>
                                  <m:t>𝑖</m:t>
                                </m:r>
                              </m:e>
                            </m:d>
                            <m:r>
                              <a:rPr lang="zh-TW" altLang="zh-TW" i="1">
                                <a:latin typeface="Cambria Math"/>
                              </a:rPr>
                              <m:t>⊕</m:t>
                            </m:r>
                            <m:sSub>
                              <m:sSubPr>
                                <m:ctrlPr>
                                  <a:rPr lang="zh-TW" altLang="zh-TW" i="1">
                                    <a:latin typeface="Cambria Math"/>
                                  </a:rPr>
                                </m:ctrlPr>
                              </m:sSubPr>
                              <m:e>
                                <m:r>
                                  <a:rPr lang="en-US" altLang="zh-TW" i="1">
                                    <a:latin typeface="Cambria Math"/>
                                  </a:rPr>
                                  <m:t>𝐸</m:t>
                                </m:r>
                              </m:e>
                              <m:sub>
                                <m:r>
                                  <a:rPr lang="en-US" altLang="zh-TW" i="1">
                                    <a:latin typeface="Cambria Math"/>
                                  </a:rPr>
                                  <m:t>𝑅𝑒𝑎𝑙</m:t>
                                </m:r>
                              </m:sub>
                            </m:sSub>
                            <m:d>
                              <m:dPr>
                                <m:ctrlPr>
                                  <a:rPr lang="zh-TW" altLang="zh-TW" i="1">
                                    <a:latin typeface="Cambria Math"/>
                                  </a:rPr>
                                </m:ctrlPr>
                              </m:dPr>
                              <m:e>
                                <m:r>
                                  <a:rPr lang="en-US" altLang="zh-TW" i="1">
                                    <a:latin typeface="Cambria Math"/>
                                  </a:rPr>
                                  <m:t>𝑖</m:t>
                                </m:r>
                              </m:e>
                            </m:d>
                          </m:e>
                        </m:nary>
                      </m:num>
                      <m:den>
                        <m:r>
                          <a:rPr lang="en-US" altLang="zh-TW" i="1">
                            <a:latin typeface="Cambria Math"/>
                          </a:rPr>
                          <m:t>𝑛</m:t>
                        </m:r>
                      </m:den>
                    </m:f>
                    <m:r>
                      <a:rPr lang="en-US" altLang="zh-TW">
                        <a:latin typeface="Cambria Math"/>
                      </a:rPr>
                      <m:t>×100%</m:t>
                    </m:r>
                  </m:oMath>
                </a14:m>
                <a:endParaRPr lang="en-US" altLang="zh-TW" dirty="0" smtClean="0"/>
              </a:p>
              <a:p>
                <a:pPr lvl="4"/>
                <a14:m>
                  <m:oMath xmlns:m="http://schemas.openxmlformats.org/officeDocument/2006/math">
                    <m:r>
                      <a:rPr lang="en-US" altLang="zh-TW" i="1">
                        <a:latin typeface="Cambria Math"/>
                      </a:rPr>
                      <m:t>𝑛</m:t>
                    </m:r>
                  </m:oMath>
                </a14:m>
                <a:r>
                  <a:rPr lang="en-US" altLang="zh-TW" dirty="0"/>
                  <a:t> is the number of events of </a:t>
                </a:r>
                <a14:m>
                  <m:oMath xmlns:m="http://schemas.openxmlformats.org/officeDocument/2006/math">
                    <m:sSub>
                      <m:sSubPr>
                        <m:ctrlPr>
                          <a:rPr lang="zh-TW" altLang="zh-TW" i="1">
                            <a:latin typeface="Cambria Math"/>
                          </a:rPr>
                        </m:ctrlPr>
                      </m:sSubPr>
                      <m:e>
                        <m:r>
                          <a:rPr lang="en-US" altLang="zh-TW" i="1">
                            <a:latin typeface="Cambria Math"/>
                          </a:rPr>
                          <m:t>𝐸</m:t>
                        </m:r>
                      </m:e>
                      <m:sub>
                        <m:r>
                          <a:rPr lang="en-US" altLang="zh-TW" i="1">
                            <a:latin typeface="Cambria Math"/>
                          </a:rPr>
                          <m:t>𝑅𝑒𝑎𝑙</m:t>
                        </m:r>
                      </m:sub>
                    </m:sSub>
                  </m:oMath>
                </a14:m>
                <a:endParaRPr lang="en-US" altLang="zh-TW" dirty="0" smtClean="0"/>
              </a:p>
              <a:p>
                <a:pPr lvl="1"/>
                <a:endParaRPr lang="en-US" altLang="zh-TW" dirty="0" smtClean="0"/>
              </a:p>
              <a:p>
                <a:pPr lvl="4"/>
                <a:endParaRPr lang="zh-TW" altLang="zh-TW" dirty="0"/>
              </a:p>
              <a:p>
                <a:pPr lvl="2"/>
                <a:endParaRPr lang="en-US" altLang="zh-TW" dirty="0" smtClean="0"/>
              </a:p>
              <a:p>
                <a:pPr lvl="1"/>
                <a:endParaRPr lang="zh-TW" altLang="en-US" dirty="0"/>
              </a:p>
            </p:txBody>
          </p:sp>
        </mc:Choice>
        <mc:Fallback xmlns="">
          <p:sp>
            <p:nvSpPr>
              <p:cNvPr id="3" name="內容版面配置區 2"/>
              <p:cNvSpPr>
                <a:spLocks noGrp="1" noRot="1" noChangeAspect="1" noMove="1" noResize="1" noEditPoints="1" noAdjustHandles="1" noChangeArrowheads="1" noChangeShapeType="1" noTextEdit="1"/>
              </p:cNvSpPr>
              <p:nvPr>
                <p:ph idx="1"/>
              </p:nvPr>
            </p:nvSpPr>
            <p:spPr>
              <a:xfrm>
                <a:off x="457200" y="1600200"/>
                <a:ext cx="8507288" cy="4997152"/>
              </a:xfrm>
              <a:blipFill rotWithShape="1">
                <a:blip r:embed="rId3"/>
                <a:stretch>
                  <a:fillRect l="-1576" t="-1587"/>
                </a:stretch>
              </a:blipFill>
            </p:spPr>
            <p:txBody>
              <a:bodyPr/>
              <a:lstStyle/>
              <a:p>
                <a:r>
                  <a:rPr lang="zh-TW" altLang="en-US">
                    <a:noFill/>
                  </a:rPr>
                  <a:t> </a:t>
                </a:r>
              </a:p>
            </p:txBody>
          </p:sp>
        </mc:Fallback>
      </mc:AlternateContent>
      <p:sp>
        <p:nvSpPr>
          <p:cNvPr id="4" name="投影片編號版面配置區 3"/>
          <p:cNvSpPr>
            <a:spLocks noGrp="1"/>
          </p:cNvSpPr>
          <p:nvPr>
            <p:ph type="sldNum" sz="quarter" idx="12"/>
          </p:nvPr>
        </p:nvSpPr>
        <p:spPr/>
        <p:txBody>
          <a:bodyPr/>
          <a:lstStyle/>
          <a:p>
            <a:fld id="{241839FB-28C0-42C4-B85E-C961D2DA0168}" type="slidenum">
              <a:rPr lang="zh-TW" altLang="en-US" smtClean="0"/>
              <a:t>14</a:t>
            </a:fld>
            <a:endParaRPr lang="zh-TW" altLang="en-US"/>
          </a:p>
        </p:txBody>
      </p:sp>
    </p:spTree>
    <p:extLst>
      <p:ext uri="{BB962C8B-B14F-4D97-AF65-F5344CB8AC3E}">
        <p14:creationId xmlns:p14="http://schemas.microsoft.com/office/powerpoint/2010/main" val="50269660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物件 4"/>
          <p:cNvGraphicFramePr>
            <a:graphicFrameLocks noChangeAspect="1"/>
          </p:cNvGraphicFramePr>
          <p:nvPr>
            <p:extLst>
              <p:ext uri="{D42A27DB-BD31-4B8C-83A1-F6EECF244321}">
                <p14:modId xmlns:p14="http://schemas.microsoft.com/office/powerpoint/2010/main" val="3431751689"/>
              </p:ext>
            </p:extLst>
          </p:nvPr>
        </p:nvGraphicFramePr>
        <p:xfrm>
          <a:off x="3974885" y="1219247"/>
          <a:ext cx="5277635" cy="5522121"/>
        </p:xfrm>
        <a:graphic>
          <a:graphicData uri="http://schemas.openxmlformats.org/presentationml/2006/ole">
            <mc:AlternateContent xmlns:mc="http://schemas.openxmlformats.org/markup-compatibility/2006">
              <mc:Choice xmlns:v="urn:schemas-microsoft-com:vml" Requires="v">
                <p:oleObj spid="_x0000_s7424" name="Visio" r:id="rId4" imgW="4353606" imgH="4621533" progId="Visio.Drawing.11">
                  <p:embed/>
                </p:oleObj>
              </mc:Choice>
              <mc:Fallback>
                <p:oleObj name="Visio" r:id="rId4" imgW="4353606" imgH="4621533" progId="Visio.Drawing.11">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4885" y="1219247"/>
                        <a:ext cx="5277635" cy="5522121"/>
                      </a:xfrm>
                      <a:prstGeom prst="rect">
                        <a:avLst/>
                      </a:prstGeom>
                      <a:noFill/>
                    </p:spPr>
                  </p:pic>
                </p:oleObj>
              </mc:Fallback>
            </mc:AlternateContent>
          </a:graphicData>
        </a:graphic>
      </p:graphicFrame>
      <p:sp>
        <p:nvSpPr>
          <p:cNvPr id="2" name="標題 1"/>
          <p:cNvSpPr>
            <a:spLocks noGrp="1"/>
          </p:cNvSpPr>
          <p:nvPr>
            <p:ph type="title"/>
          </p:nvPr>
        </p:nvSpPr>
        <p:spPr>
          <a:xfrm>
            <a:off x="457200" y="557808"/>
            <a:ext cx="8229600" cy="1143000"/>
          </a:xfrm>
        </p:spPr>
        <p:txBody>
          <a:bodyPr>
            <a:normAutofit fontScale="90000"/>
          </a:bodyPr>
          <a:lstStyle/>
          <a:p>
            <a:r>
              <a:rPr lang="en-US" altLang="zh-TW" dirty="0" smtClean="0"/>
              <a:t>Event-driven </a:t>
            </a:r>
            <a:r>
              <a:rPr lang="en-US" altLang="zh-TW" dirty="0"/>
              <a:t>automata-synchronized </a:t>
            </a:r>
            <a:r>
              <a:rPr lang="en-US" altLang="zh-TW" dirty="0" smtClean="0"/>
              <a:t>replay(EDASR)-</a:t>
            </a:r>
            <a:br>
              <a:rPr lang="en-US" altLang="zh-TW" dirty="0" smtClean="0"/>
            </a:br>
            <a:r>
              <a:rPr lang="en-US" altLang="zh-TW" dirty="0" smtClean="0"/>
              <a:t>Overview</a:t>
            </a:r>
            <a:br>
              <a:rPr lang="en-US" altLang="zh-TW" dirty="0" smtClean="0"/>
            </a:br>
            <a:endParaRPr lang="zh-TW" altLang="en-US" dirty="0"/>
          </a:p>
        </p:txBody>
      </p:sp>
      <mc:AlternateContent xmlns:mc="http://schemas.openxmlformats.org/markup-compatibility/2006" xmlns:a14="http://schemas.microsoft.com/office/drawing/2010/main">
        <mc:Choice Requires="a14">
          <p:sp>
            <p:nvSpPr>
              <p:cNvPr id="3" name="內容版面配置區 2"/>
              <p:cNvSpPr>
                <a:spLocks noGrp="1"/>
              </p:cNvSpPr>
              <p:nvPr>
                <p:ph idx="1"/>
              </p:nvPr>
            </p:nvSpPr>
            <p:spPr>
              <a:xfrm>
                <a:off x="-108520" y="1808212"/>
                <a:ext cx="5256584" cy="5257800"/>
              </a:xfrm>
            </p:spPr>
            <p:txBody>
              <a:bodyPr>
                <a:normAutofit fontScale="70000" lnSpcReduction="20000"/>
              </a:bodyPr>
              <a:lstStyle/>
              <a:p>
                <a:r>
                  <a:rPr lang="en-US" altLang="zh-TW" dirty="0" smtClean="0"/>
                  <a:t>Capture:</a:t>
                </a:r>
              </a:p>
              <a:p>
                <a:pPr lvl="1"/>
                <a:r>
                  <a:rPr lang="en-US" altLang="zh-TW" dirty="0"/>
                  <a:t>R</a:t>
                </a:r>
                <a:r>
                  <a:rPr lang="en-US" altLang="zh-TW" dirty="0" smtClean="0"/>
                  <a:t>ecord </a:t>
                </a:r>
                <a:r>
                  <a:rPr lang="en-US" altLang="zh-TW" b="1" dirty="0" smtClean="0"/>
                  <a:t>traffic traces </a:t>
                </a:r>
                <a:r>
                  <a:rPr lang="en-US" altLang="zh-TW" dirty="0" smtClean="0"/>
                  <a:t>at the transmitter</a:t>
                </a:r>
              </a:p>
              <a:p>
                <a:pPr lvl="1"/>
                <a:r>
                  <a:rPr lang="en-US" altLang="zh-TW" dirty="0"/>
                  <a:t>R</a:t>
                </a:r>
                <a:r>
                  <a:rPr lang="en-US" altLang="zh-TW" dirty="0" smtClean="0"/>
                  <a:t>ecord </a:t>
                </a:r>
                <a:r>
                  <a:rPr lang="en-US" altLang="zh-TW" b="1" dirty="0" err="1" smtClean="0"/>
                  <a:t>env</a:t>
                </a:r>
                <a:r>
                  <a:rPr lang="en-US" altLang="zh-TW" b="1" dirty="0" smtClean="0"/>
                  <a:t>. factor </a:t>
                </a:r>
                <a:r>
                  <a:rPr lang="en-US" altLang="zh-TW" dirty="0" smtClean="0"/>
                  <a:t>at the receiver</a:t>
                </a:r>
              </a:p>
              <a:p>
                <a:r>
                  <a:rPr lang="en-US" altLang="zh-TW" dirty="0" smtClean="0"/>
                  <a:t>Transform traffic into events:</a:t>
                </a:r>
              </a:p>
              <a:p>
                <a:pPr lvl="1"/>
                <a:r>
                  <a:rPr lang="en-US" altLang="zh-TW" dirty="0" smtClean="0"/>
                  <a:t>For evaluation</a:t>
                </a:r>
              </a:p>
              <a:p>
                <a:pPr lvl="3"/>
                <a14:m>
                  <m:oMath xmlns:m="http://schemas.openxmlformats.org/officeDocument/2006/math">
                    <m:sSub>
                      <m:sSubPr>
                        <m:ctrlPr>
                          <a:rPr lang="zh-TW" altLang="zh-TW" b="1" i="1">
                            <a:latin typeface="Cambria Math"/>
                          </a:rPr>
                        </m:ctrlPr>
                      </m:sSubPr>
                      <m:e>
                        <m:r>
                          <a:rPr lang="en-US" altLang="zh-TW" b="1" i="1">
                            <a:latin typeface="Cambria Math"/>
                          </a:rPr>
                          <m:t>𝑬</m:t>
                        </m:r>
                      </m:e>
                      <m:sub>
                        <m:r>
                          <a:rPr lang="en-US" altLang="zh-TW" b="1" i="1">
                            <a:latin typeface="Cambria Math"/>
                          </a:rPr>
                          <m:t>𝑹𝒆𝒂𝒍</m:t>
                        </m:r>
                      </m:sub>
                    </m:sSub>
                  </m:oMath>
                </a14:m>
                <a:r>
                  <a:rPr lang="zh-TW" altLang="zh-TW" b="1" dirty="0"/>
                  <a:t> </a:t>
                </a:r>
                <a14:m>
                  <m:oMath xmlns:m="http://schemas.openxmlformats.org/officeDocument/2006/math">
                    <m:d>
                      <m:dPr>
                        <m:ctrlPr>
                          <a:rPr lang="zh-TW" altLang="zh-TW" b="1" i="1">
                            <a:latin typeface="Cambria Math"/>
                          </a:rPr>
                        </m:ctrlPr>
                      </m:dPr>
                      <m:e>
                        <m:r>
                          <a:rPr lang="en-US" altLang="zh-TW" b="1" i="1">
                            <a:latin typeface="Cambria Math"/>
                          </a:rPr>
                          <m:t>𝒊</m:t>
                        </m:r>
                      </m:e>
                    </m:d>
                  </m:oMath>
                </a14:m>
                <a:r>
                  <a:rPr lang="en-US" altLang="zh-TW" b="1" dirty="0"/>
                  <a:t> </a:t>
                </a:r>
                <a:endParaRPr lang="en-US" altLang="zh-TW" b="1" dirty="0" smtClean="0"/>
              </a:p>
              <a:p>
                <a:pPr lvl="3"/>
                <a14:m>
                  <m:oMath xmlns:m="http://schemas.openxmlformats.org/officeDocument/2006/math">
                    <m:sSub>
                      <m:sSubPr>
                        <m:ctrlPr>
                          <a:rPr lang="zh-TW" altLang="zh-TW" b="1" i="1">
                            <a:latin typeface="Cambria Math"/>
                          </a:rPr>
                        </m:ctrlPr>
                      </m:sSubPr>
                      <m:e>
                        <m:r>
                          <a:rPr lang="en-US" altLang="zh-TW" b="1" i="1">
                            <a:latin typeface="Cambria Math"/>
                          </a:rPr>
                          <m:t>𝑬</m:t>
                        </m:r>
                      </m:e>
                      <m:sub>
                        <m:r>
                          <a:rPr lang="en-US" altLang="zh-TW" b="1" i="1">
                            <a:latin typeface="Cambria Math"/>
                          </a:rPr>
                          <m:t>𝑹𝒆𝒑𝒍𝒂𝒚</m:t>
                        </m:r>
                      </m:sub>
                    </m:sSub>
                    <m:d>
                      <m:dPr>
                        <m:ctrlPr>
                          <a:rPr lang="zh-TW" altLang="zh-TW" b="1" i="1">
                            <a:latin typeface="Cambria Math"/>
                          </a:rPr>
                        </m:ctrlPr>
                      </m:dPr>
                      <m:e>
                        <m:r>
                          <a:rPr lang="en-US" altLang="zh-TW" b="1" i="1">
                            <a:latin typeface="Cambria Math"/>
                          </a:rPr>
                          <m:t>𝒊</m:t>
                        </m:r>
                      </m:e>
                    </m:d>
                  </m:oMath>
                </a14:m>
                <a:endParaRPr lang="en-US" altLang="zh-TW" b="1" dirty="0"/>
              </a:p>
              <a:p>
                <a:pPr lvl="1"/>
                <a:r>
                  <a:rPr lang="en-US" altLang="zh-TW" dirty="0" smtClean="0"/>
                  <a:t>For reply</a:t>
                </a:r>
              </a:p>
              <a:p>
                <a:pPr lvl="3"/>
                <a:r>
                  <a:rPr lang="en-US" altLang="zh-TW" b="1" dirty="0" smtClean="0"/>
                  <a:t>Replay </a:t>
                </a:r>
                <a:r>
                  <a:rPr lang="en-US" altLang="zh-TW" b="1" dirty="0"/>
                  <a:t>event </a:t>
                </a:r>
                <a:r>
                  <a:rPr lang="en-US" altLang="zh-TW" b="1" dirty="0" smtClean="0"/>
                  <a:t>sequences</a:t>
                </a:r>
              </a:p>
              <a:p>
                <a:r>
                  <a:rPr lang="en-US" altLang="zh-TW" dirty="0" smtClean="0"/>
                  <a:t>Replay:</a:t>
                </a:r>
              </a:p>
              <a:p>
                <a:pPr lvl="1"/>
                <a:r>
                  <a:rPr lang="en-US" altLang="zh-TW" dirty="0" smtClean="0"/>
                  <a:t>Coordination </a:t>
                </a:r>
              </a:p>
              <a:p>
                <a:pPr lvl="2"/>
                <a:r>
                  <a:rPr lang="en-US" altLang="zh-TW" b="1" dirty="0" smtClean="0"/>
                  <a:t>replay </a:t>
                </a:r>
                <a:r>
                  <a:rPr lang="en-US" altLang="zh-TW" b="1" dirty="0"/>
                  <a:t>event sequences </a:t>
                </a:r>
                <a:endParaRPr lang="en-US" altLang="zh-TW" dirty="0"/>
              </a:p>
              <a:p>
                <a:pPr lvl="2"/>
                <a:r>
                  <a:rPr lang="en-US" altLang="zh-TW" b="1" dirty="0" smtClean="0"/>
                  <a:t>environment effects </a:t>
                </a:r>
              </a:p>
              <a:p>
                <a:r>
                  <a:rPr lang="en-US" altLang="zh-TW" dirty="0" smtClean="0"/>
                  <a:t>Evaluate the capability of EDASR</a:t>
                </a:r>
              </a:p>
              <a:p>
                <a:pPr lvl="2"/>
                <a:r>
                  <a:rPr lang="en-US" altLang="zh-TW" dirty="0" smtClean="0"/>
                  <a:t>Use </a:t>
                </a:r>
                <a14:m>
                  <m:oMath xmlns:m="http://schemas.openxmlformats.org/officeDocument/2006/math">
                    <m:sSub>
                      <m:sSubPr>
                        <m:ctrlPr>
                          <a:rPr lang="zh-TW" altLang="zh-TW" b="1" i="1">
                            <a:latin typeface="Cambria Math"/>
                          </a:rPr>
                        </m:ctrlPr>
                      </m:sSubPr>
                      <m:e>
                        <m:r>
                          <a:rPr lang="en-US" altLang="zh-TW" b="1" i="1">
                            <a:latin typeface="Cambria Math"/>
                          </a:rPr>
                          <m:t>𝑬</m:t>
                        </m:r>
                      </m:e>
                      <m:sub>
                        <m:r>
                          <a:rPr lang="en-US" altLang="zh-TW" b="1" i="1">
                            <a:latin typeface="Cambria Math"/>
                          </a:rPr>
                          <m:t>𝑹𝒆𝒑𝒍𝒂𝒚</m:t>
                        </m:r>
                      </m:sub>
                    </m:sSub>
                  </m:oMath>
                </a14:m>
                <a:r>
                  <a:rPr lang="en-US" altLang="zh-TW" b="1" dirty="0"/>
                  <a:t> </a:t>
                </a:r>
                <a:r>
                  <a:rPr lang="en-US" altLang="zh-TW" dirty="0"/>
                  <a:t>and </a:t>
                </a:r>
                <a14:m>
                  <m:oMath xmlns:m="http://schemas.openxmlformats.org/officeDocument/2006/math">
                    <m:sSub>
                      <m:sSubPr>
                        <m:ctrlPr>
                          <a:rPr lang="zh-TW" altLang="zh-TW" b="1" i="1">
                            <a:latin typeface="Cambria Math"/>
                          </a:rPr>
                        </m:ctrlPr>
                      </m:sSubPr>
                      <m:e>
                        <m:r>
                          <a:rPr lang="en-US" altLang="zh-TW" b="1" i="1">
                            <a:latin typeface="Cambria Math"/>
                          </a:rPr>
                          <m:t>𝑬</m:t>
                        </m:r>
                      </m:e>
                      <m:sub>
                        <m:r>
                          <a:rPr lang="en-US" altLang="zh-TW" b="1" i="1">
                            <a:latin typeface="Cambria Math"/>
                          </a:rPr>
                          <m:t>𝑹𝒆𝒂𝒍</m:t>
                        </m:r>
                      </m:sub>
                    </m:sSub>
                  </m:oMath>
                </a14:m>
                <a:r>
                  <a:rPr lang="en-US" altLang="zh-TW" b="1" dirty="0"/>
                  <a:t> </a:t>
                </a:r>
                <a:endParaRPr lang="en-US" altLang="zh-TW" dirty="0"/>
              </a:p>
              <a:p>
                <a:pPr lvl="2"/>
                <a:r>
                  <a:rPr lang="en-US" altLang="zh-TW" dirty="0"/>
                  <a:t>C</a:t>
                </a:r>
                <a:r>
                  <a:rPr lang="en-US" altLang="zh-TW" dirty="0" smtClean="0"/>
                  <a:t>ompute the </a:t>
                </a:r>
                <a:r>
                  <a:rPr lang="en-US" altLang="zh-TW" dirty="0"/>
                  <a:t>reproduction ratio</a:t>
                </a:r>
                <a:endParaRPr lang="en-US" altLang="zh-TW" dirty="0" smtClean="0"/>
              </a:p>
              <a:p>
                <a:pPr lvl="3"/>
                <a:endParaRPr lang="en-US" altLang="zh-TW" dirty="0" smtClean="0"/>
              </a:p>
              <a:p>
                <a:pPr marL="457200" lvl="1" indent="0">
                  <a:buNone/>
                </a:pPr>
                <a:endParaRPr lang="zh-TW" altLang="en-US" dirty="0"/>
              </a:p>
            </p:txBody>
          </p:sp>
        </mc:Choice>
        <mc:Fallback xmlns="">
          <p:sp>
            <p:nvSpPr>
              <p:cNvPr id="3" name="內容版面配置區 2"/>
              <p:cNvSpPr>
                <a:spLocks noGrp="1" noRot="1" noChangeAspect="1" noMove="1" noResize="1" noEditPoints="1" noAdjustHandles="1" noChangeArrowheads="1" noChangeShapeType="1" noTextEdit="1"/>
              </p:cNvSpPr>
              <p:nvPr>
                <p:ph idx="1"/>
              </p:nvPr>
            </p:nvSpPr>
            <p:spPr>
              <a:xfrm>
                <a:off x="-108520" y="1808212"/>
                <a:ext cx="5256584" cy="5257800"/>
              </a:xfrm>
              <a:blipFill rotWithShape="1">
                <a:blip r:embed="rId6"/>
                <a:stretch>
                  <a:fillRect l="-1276" t="-1856"/>
                </a:stretch>
              </a:blipFill>
            </p:spPr>
            <p:txBody>
              <a:bodyPr/>
              <a:lstStyle/>
              <a:p>
                <a:r>
                  <a:rPr lang="zh-TW" altLang="en-US">
                    <a:noFill/>
                  </a:rPr>
                  <a:t> </a:t>
                </a:r>
              </a:p>
            </p:txBody>
          </p:sp>
        </mc:Fallback>
      </mc:AlternateContent>
      <p:sp>
        <p:nvSpPr>
          <p:cNvPr id="4" name="投影片編號版面配置區 3"/>
          <p:cNvSpPr>
            <a:spLocks noGrp="1"/>
          </p:cNvSpPr>
          <p:nvPr>
            <p:ph type="sldNum" sz="quarter" idx="12"/>
          </p:nvPr>
        </p:nvSpPr>
        <p:spPr/>
        <p:txBody>
          <a:bodyPr/>
          <a:lstStyle/>
          <a:p>
            <a:fld id="{241839FB-28C0-42C4-B85E-C961D2DA0168}" type="slidenum">
              <a:rPr lang="zh-TW" altLang="en-US" smtClean="0"/>
              <a:t>15</a:t>
            </a:fld>
            <a:endParaRPr lang="zh-TW" altLang="en-US"/>
          </a:p>
        </p:txBody>
      </p:sp>
      <p:grpSp>
        <p:nvGrpSpPr>
          <p:cNvPr id="27" name="群組 26"/>
          <p:cNvGrpSpPr/>
          <p:nvPr/>
        </p:nvGrpSpPr>
        <p:grpSpPr>
          <a:xfrm>
            <a:off x="1359294" y="1988840"/>
            <a:ext cx="4686310" cy="2952328"/>
            <a:chOff x="2051721" y="1988840"/>
            <a:chExt cx="4686310" cy="2952328"/>
          </a:xfrm>
        </p:grpSpPr>
        <p:cxnSp>
          <p:nvCxnSpPr>
            <p:cNvPr id="22" name="直線接點 21"/>
            <p:cNvCxnSpPr/>
            <p:nvPr/>
          </p:nvCxnSpPr>
          <p:spPr>
            <a:xfrm flipH="1">
              <a:off x="5984507" y="4930656"/>
              <a:ext cx="753524" cy="10512"/>
            </a:xfrm>
            <a:prstGeom prst="line">
              <a:avLst/>
            </a:prstGeom>
            <a:ln>
              <a:solidFill>
                <a:schemeClr val="accent3">
                  <a:lumMod val="60000"/>
                  <a:lumOff val="40000"/>
                </a:schemeClr>
              </a:solidFill>
            </a:ln>
          </p:spPr>
          <p:style>
            <a:lnRef idx="2">
              <a:schemeClr val="accent3"/>
            </a:lnRef>
            <a:fillRef idx="0">
              <a:schemeClr val="accent3"/>
            </a:fillRef>
            <a:effectRef idx="1">
              <a:schemeClr val="accent3"/>
            </a:effectRef>
            <a:fontRef idx="minor">
              <a:schemeClr val="tx1"/>
            </a:fontRef>
          </p:style>
        </p:cxnSp>
        <p:grpSp>
          <p:nvGrpSpPr>
            <p:cNvPr id="26" name="群組 25"/>
            <p:cNvGrpSpPr/>
            <p:nvPr/>
          </p:nvGrpSpPr>
          <p:grpSpPr>
            <a:xfrm>
              <a:off x="2051721" y="1988840"/>
              <a:ext cx="4680520" cy="2952328"/>
              <a:chOff x="2051721" y="1988840"/>
              <a:chExt cx="4680520" cy="2952328"/>
            </a:xfrm>
          </p:grpSpPr>
          <p:cxnSp>
            <p:nvCxnSpPr>
              <p:cNvPr id="10" name="直線接點 9"/>
              <p:cNvCxnSpPr/>
              <p:nvPr/>
            </p:nvCxnSpPr>
            <p:spPr>
              <a:xfrm flipV="1">
                <a:off x="5984507" y="1988840"/>
                <a:ext cx="0" cy="2952328"/>
              </a:xfrm>
              <a:prstGeom prst="line">
                <a:avLst/>
              </a:prstGeom>
              <a:ln>
                <a:solidFill>
                  <a:schemeClr val="accent3">
                    <a:lumMod val="60000"/>
                    <a:lumOff val="40000"/>
                  </a:schemeClr>
                </a:solidFill>
              </a:ln>
            </p:spPr>
            <p:style>
              <a:lnRef idx="2">
                <a:schemeClr val="accent3"/>
              </a:lnRef>
              <a:fillRef idx="0">
                <a:schemeClr val="accent3"/>
              </a:fillRef>
              <a:effectRef idx="1">
                <a:schemeClr val="accent3"/>
              </a:effectRef>
              <a:fontRef idx="minor">
                <a:schemeClr val="tx1"/>
              </a:fontRef>
            </p:style>
          </p:cxnSp>
          <p:cxnSp>
            <p:nvCxnSpPr>
              <p:cNvPr id="12" name="直線單箭頭接點 11"/>
              <p:cNvCxnSpPr/>
              <p:nvPr/>
            </p:nvCxnSpPr>
            <p:spPr>
              <a:xfrm flipH="1">
                <a:off x="2051721" y="1988840"/>
                <a:ext cx="3932786" cy="0"/>
              </a:xfrm>
              <a:prstGeom prst="straightConnector1">
                <a:avLst/>
              </a:prstGeom>
              <a:ln>
                <a:solidFill>
                  <a:schemeClr val="accent3">
                    <a:lumMod val="60000"/>
                    <a:lumOff val="40000"/>
                  </a:schemeClr>
                </a:solidFill>
                <a:tailEnd type="arrow"/>
              </a:ln>
            </p:spPr>
            <p:style>
              <a:lnRef idx="2">
                <a:schemeClr val="accent3"/>
              </a:lnRef>
              <a:fillRef idx="0">
                <a:schemeClr val="accent3"/>
              </a:fillRef>
              <a:effectRef idx="1">
                <a:schemeClr val="accent3"/>
              </a:effectRef>
              <a:fontRef idx="minor">
                <a:schemeClr val="tx1"/>
              </a:fontRef>
            </p:style>
          </p:cxnSp>
          <p:cxnSp>
            <p:nvCxnSpPr>
              <p:cNvPr id="25" name="直線接點 24"/>
              <p:cNvCxnSpPr/>
              <p:nvPr/>
            </p:nvCxnSpPr>
            <p:spPr>
              <a:xfrm flipH="1">
                <a:off x="5984507" y="2276872"/>
                <a:ext cx="747734" cy="0"/>
              </a:xfrm>
              <a:prstGeom prst="line">
                <a:avLst/>
              </a:prstGeom>
              <a:ln>
                <a:solidFill>
                  <a:schemeClr val="accent3">
                    <a:lumMod val="60000"/>
                    <a:lumOff val="40000"/>
                  </a:schemeClr>
                </a:solidFill>
              </a:ln>
            </p:spPr>
            <p:style>
              <a:lnRef idx="2">
                <a:schemeClr val="accent3"/>
              </a:lnRef>
              <a:fillRef idx="0">
                <a:schemeClr val="accent3"/>
              </a:fillRef>
              <a:effectRef idx="1">
                <a:schemeClr val="accent3"/>
              </a:effectRef>
              <a:fontRef idx="minor">
                <a:schemeClr val="tx1"/>
              </a:fontRef>
            </p:style>
          </p:cxnSp>
        </p:grpSp>
      </p:grpSp>
      <p:grpSp>
        <p:nvGrpSpPr>
          <p:cNvPr id="48" name="群組 47"/>
          <p:cNvGrpSpPr/>
          <p:nvPr/>
        </p:nvGrpSpPr>
        <p:grpSpPr>
          <a:xfrm>
            <a:off x="3635896" y="3068960"/>
            <a:ext cx="2409708" cy="2386776"/>
            <a:chOff x="3707904" y="2924944"/>
            <a:chExt cx="2409708" cy="2386776"/>
          </a:xfrm>
        </p:grpSpPr>
        <p:cxnSp>
          <p:nvCxnSpPr>
            <p:cNvPr id="29" name="直線接點 28"/>
            <p:cNvCxnSpPr/>
            <p:nvPr/>
          </p:nvCxnSpPr>
          <p:spPr>
            <a:xfrm flipH="1" flipV="1">
              <a:off x="5521449" y="5301208"/>
              <a:ext cx="596163" cy="10512"/>
            </a:xfrm>
            <a:prstGeom prst="line">
              <a:avLst/>
            </a:prstGeom>
            <a:ln>
              <a:solidFill>
                <a:schemeClr val="accent3">
                  <a:lumMod val="75000"/>
                </a:schemeClr>
              </a:solidFill>
            </a:ln>
          </p:spPr>
          <p:style>
            <a:lnRef idx="2">
              <a:schemeClr val="accent3"/>
            </a:lnRef>
            <a:fillRef idx="0">
              <a:schemeClr val="accent3"/>
            </a:fillRef>
            <a:effectRef idx="1">
              <a:schemeClr val="accent3"/>
            </a:effectRef>
            <a:fontRef idx="minor">
              <a:schemeClr val="tx1"/>
            </a:fontRef>
          </p:style>
        </p:cxnSp>
        <p:cxnSp>
          <p:nvCxnSpPr>
            <p:cNvPr id="32" name="直線單箭頭接點 31"/>
            <p:cNvCxnSpPr/>
            <p:nvPr/>
          </p:nvCxnSpPr>
          <p:spPr>
            <a:xfrm flipH="1">
              <a:off x="3707904" y="2924944"/>
              <a:ext cx="2403917" cy="0"/>
            </a:xfrm>
            <a:prstGeom prst="straightConnector1">
              <a:avLst/>
            </a:prstGeom>
            <a:ln>
              <a:solidFill>
                <a:schemeClr val="accent3">
                  <a:lumMod val="75000"/>
                </a:schemeClr>
              </a:solidFill>
              <a:tailEnd type="arrow"/>
            </a:ln>
          </p:spPr>
          <p:style>
            <a:lnRef idx="2">
              <a:schemeClr val="accent3"/>
            </a:lnRef>
            <a:fillRef idx="0">
              <a:schemeClr val="accent3"/>
            </a:fillRef>
            <a:effectRef idx="1">
              <a:schemeClr val="accent3"/>
            </a:effectRef>
            <a:fontRef idx="minor">
              <a:schemeClr val="tx1"/>
            </a:fontRef>
          </p:style>
        </p:cxnSp>
        <p:cxnSp>
          <p:nvCxnSpPr>
            <p:cNvPr id="38" name="直線接點 37"/>
            <p:cNvCxnSpPr/>
            <p:nvPr/>
          </p:nvCxnSpPr>
          <p:spPr>
            <a:xfrm flipV="1">
              <a:off x="5508104" y="2935456"/>
              <a:ext cx="0" cy="2376264"/>
            </a:xfrm>
            <a:prstGeom prst="line">
              <a:avLst/>
            </a:prstGeom>
            <a:ln>
              <a:solidFill>
                <a:schemeClr val="accent3">
                  <a:lumMod val="75000"/>
                </a:schemeClr>
              </a:solidFill>
            </a:ln>
          </p:spPr>
          <p:style>
            <a:lnRef idx="2">
              <a:schemeClr val="accent3"/>
            </a:lnRef>
            <a:fillRef idx="0">
              <a:schemeClr val="accent3"/>
            </a:fillRef>
            <a:effectRef idx="1">
              <a:schemeClr val="accent3"/>
            </a:effectRef>
            <a:fontRef idx="minor">
              <a:schemeClr val="tx1"/>
            </a:fontRef>
          </p:style>
        </p:cxnSp>
      </p:grpSp>
      <p:grpSp>
        <p:nvGrpSpPr>
          <p:cNvPr id="58" name="群組 57"/>
          <p:cNvGrpSpPr/>
          <p:nvPr/>
        </p:nvGrpSpPr>
        <p:grpSpPr>
          <a:xfrm>
            <a:off x="1342552" y="4264156"/>
            <a:ext cx="4689707" cy="329292"/>
            <a:chOff x="1342552" y="4264156"/>
            <a:chExt cx="4689707" cy="329292"/>
          </a:xfrm>
        </p:grpSpPr>
        <p:grpSp>
          <p:nvGrpSpPr>
            <p:cNvPr id="54" name="群組 53"/>
            <p:cNvGrpSpPr/>
            <p:nvPr/>
          </p:nvGrpSpPr>
          <p:grpSpPr>
            <a:xfrm>
              <a:off x="1342552" y="4264156"/>
              <a:ext cx="3733503" cy="329292"/>
              <a:chOff x="1846608" y="3754844"/>
              <a:chExt cx="4440986" cy="329292"/>
            </a:xfrm>
          </p:grpSpPr>
          <p:cxnSp>
            <p:nvCxnSpPr>
              <p:cNvPr id="51" name="直線單箭頭接點 50"/>
              <p:cNvCxnSpPr/>
              <p:nvPr/>
            </p:nvCxnSpPr>
            <p:spPr>
              <a:xfrm flipH="1">
                <a:off x="1846608" y="4077072"/>
                <a:ext cx="4440986" cy="0"/>
              </a:xfrm>
              <a:prstGeom prst="straightConnector1">
                <a:avLst/>
              </a:prstGeom>
              <a:ln>
                <a:solidFill>
                  <a:srgbClr val="00B050"/>
                </a:solidFill>
                <a:tailEnd type="arrow"/>
              </a:ln>
            </p:spPr>
            <p:style>
              <a:lnRef idx="2">
                <a:schemeClr val="accent3"/>
              </a:lnRef>
              <a:fillRef idx="0">
                <a:schemeClr val="accent3"/>
              </a:fillRef>
              <a:effectRef idx="1">
                <a:schemeClr val="accent3"/>
              </a:effectRef>
              <a:fontRef idx="minor">
                <a:schemeClr val="tx1"/>
              </a:fontRef>
            </p:style>
          </p:cxnSp>
          <p:cxnSp>
            <p:nvCxnSpPr>
              <p:cNvPr id="53" name="直線接點 52"/>
              <p:cNvCxnSpPr/>
              <p:nvPr/>
            </p:nvCxnSpPr>
            <p:spPr>
              <a:xfrm flipV="1">
                <a:off x="6287593" y="3754844"/>
                <a:ext cx="0" cy="329292"/>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grpSp>
        <p:cxnSp>
          <p:nvCxnSpPr>
            <p:cNvPr id="57" name="直線接點 56"/>
            <p:cNvCxnSpPr/>
            <p:nvPr/>
          </p:nvCxnSpPr>
          <p:spPr>
            <a:xfrm>
              <a:off x="5076055" y="4264156"/>
              <a:ext cx="956204" cy="0"/>
            </a:xfrm>
            <a:prstGeom prst="line">
              <a:avLst/>
            </a:prstGeom>
            <a:ln>
              <a:solidFill>
                <a:srgbClr val="00B050"/>
              </a:solidFill>
            </a:ln>
          </p:spPr>
          <p:style>
            <a:lnRef idx="2">
              <a:schemeClr val="accent3"/>
            </a:lnRef>
            <a:fillRef idx="0">
              <a:schemeClr val="accent3"/>
            </a:fillRef>
            <a:effectRef idx="1">
              <a:schemeClr val="accent3"/>
            </a:effectRef>
            <a:fontRef idx="minor">
              <a:schemeClr val="tx1"/>
            </a:fontRef>
          </p:style>
        </p:cxnSp>
      </p:grpSp>
      <p:grpSp>
        <p:nvGrpSpPr>
          <p:cNvPr id="67" name="群組 66"/>
          <p:cNvGrpSpPr/>
          <p:nvPr/>
        </p:nvGrpSpPr>
        <p:grpSpPr>
          <a:xfrm>
            <a:off x="4067946" y="5693848"/>
            <a:ext cx="1679576" cy="975512"/>
            <a:chOff x="4217417" y="6051404"/>
            <a:chExt cx="1679576" cy="975512"/>
          </a:xfrm>
        </p:grpSpPr>
        <p:cxnSp>
          <p:nvCxnSpPr>
            <p:cNvPr id="62" name="直線單箭頭接點 61"/>
            <p:cNvCxnSpPr/>
            <p:nvPr/>
          </p:nvCxnSpPr>
          <p:spPr>
            <a:xfrm flipH="1">
              <a:off x="4217417" y="6051404"/>
              <a:ext cx="1679576" cy="0"/>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cxnSp>
          <p:nvCxnSpPr>
            <p:cNvPr id="66" name="直線接點 65"/>
            <p:cNvCxnSpPr/>
            <p:nvPr/>
          </p:nvCxnSpPr>
          <p:spPr>
            <a:xfrm flipV="1">
              <a:off x="5888857" y="6051404"/>
              <a:ext cx="0" cy="975512"/>
            </a:xfrm>
            <a:prstGeom prst="line">
              <a:avLst/>
            </a:prstGeom>
          </p:spPr>
          <p:style>
            <a:lnRef idx="2">
              <a:schemeClr val="accent3"/>
            </a:lnRef>
            <a:fillRef idx="0">
              <a:schemeClr val="accent3"/>
            </a:fillRef>
            <a:effectRef idx="1">
              <a:schemeClr val="accent3"/>
            </a:effectRef>
            <a:fontRef idx="minor">
              <a:schemeClr val="tx1"/>
            </a:fontRef>
          </p:style>
        </p:cxnSp>
      </p:grpSp>
      <p:cxnSp>
        <p:nvCxnSpPr>
          <p:cNvPr id="81" name="直線接點 80"/>
          <p:cNvCxnSpPr/>
          <p:nvPr/>
        </p:nvCxnSpPr>
        <p:spPr>
          <a:xfrm>
            <a:off x="5739386" y="6669360"/>
            <a:ext cx="333134" cy="0"/>
          </a:xfrm>
          <a:prstGeom prst="line">
            <a:avLst/>
          </a:prstGeom>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3543305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nodeType="clickEffect">
                                  <p:stCondLst>
                                    <p:cond delay="0"/>
                                  </p:stCondLst>
                                  <p:childTnLst>
                                    <p:set>
                                      <p:cBhvr>
                                        <p:cTn id="11" dur="1" fill="hold">
                                          <p:stCondLst>
                                            <p:cond delay="0"/>
                                          </p:stCondLst>
                                        </p:cTn>
                                        <p:tgtEl>
                                          <p:spTgt spid="27"/>
                                        </p:tgtEl>
                                        <p:attrNameLst>
                                          <p:attrName>style.visibility</p:attrName>
                                        </p:attrNameLst>
                                      </p:cBhvr>
                                      <p:to>
                                        <p:strVal val="hidden"/>
                                      </p:to>
                                    </p:set>
                                  </p:childTnLst>
                                </p:cTn>
                              </p:par>
                            </p:childTnLst>
                          </p:cTn>
                        </p:par>
                        <p:par>
                          <p:cTn id="12" fill="hold">
                            <p:stCondLst>
                              <p:cond delay="0"/>
                            </p:stCondLst>
                            <p:childTnLst>
                              <p:par>
                                <p:cTn id="13" presetID="10" presetClass="entr" presetSubtype="0" fill="hold" nodeType="after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xit" presetSubtype="0" fill="hold" nodeType="clickEffect">
                                  <p:stCondLst>
                                    <p:cond delay="0"/>
                                  </p:stCondLst>
                                  <p:childTnLst>
                                    <p:set>
                                      <p:cBhvr>
                                        <p:cTn id="19" dur="1" fill="hold">
                                          <p:stCondLst>
                                            <p:cond delay="0"/>
                                          </p:stCondLst>
                                        </p:cTn>
                                        <p:tgtEl>
                                          <p:spTgt spid="48"/>
                                        </p:tgtEl>
                                        <p:attrNameLst>
                                          <p:attrName>style.visibility</p:attrName>
                                        </p:attrNameLst>
                                      </p:cBhvr>
                                      <p:to>
                                        <p:strVal val="hidden"/>
                                      </p:to>
                                    </p:set>
                                  </p:childTnLst>
                                </p:cTn>
                              </p:par>
                            </p:childTnLst>
                          </p:cTn>
                        </p:par>
                        <p:par>
                          <p:cTn id="20" fill="hold">
                            <p:stCondLst>
                              <p:cond delay="0"/>
                            </p:stCondLst>
                            <p:childTnLst>
                              <p:par>
                                <p:cTn id="21" presetID="10" presetClass="entr" presetSubtype="0"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nodeType="clickEffect">
                                  <p:stCondLst>
                                    <p:cond delay="0"/>
                                  </p:stCondLst>
                                  <p:childTnLst>
                                    <p:set>
                                      <p:cBhvr>
                                        <p:cTn id="27" dur="1" fill="hold">
                                          <p:stCondLst>
                                            <p:cond delay="0"/>
                                          </p:stCondLst>
                                        </p:cTn>
                                        <p:tgtEl>
                                          <p:spTgt spid="58"/>
                                        </p:tgtEl>
                                        <p:attrNameLst>
                                          <p:attrName>style.visibility</p:attrName>
                                        </p:attrNameLst>
                                      </p:cBhvr>
                                      <p:to>
                                        <p:strVal val="hidden"/>
                                      </p:to>
                                    </p:set>
                                  </p:childTnLst>
                                </p:cTn>
                              </p:par>
                            </p:childTnLst>
                          </p:cTn>
                        </p:par>
                        <p:par>
                          <p:cTn id="28" fill="hold">
                            <p:stCondLst>
                              <p:cond delay="0"/>
                            </p:stCondLst>
                            <p:childTnLst>
                              <p:par>
                                <p:cTn id="29" presetID="10" presetClass="entr" presetSubtype="0" fill="hold" nodeType="afterEffect">
                                  <p:stCondLst>
                                    <p:cond delay="0"/>
                                  </p:stCondLst>
                                  <p:childTnLst>
                                    <p:set>
                                      <p:cBhvr>
                                        <p:cTn id="30" dur="1" fill="hold">
                                          <p:stCondLst>
                                            <p:cond delay="0"/>
                                          </p:stCondLst>
                                        </p:cTn>
                                        <p:tgtEl>
                                          <p:spTgt spid="67"/>
                                        </p:tgtEl>
                                        <p:attrNameLst>
                                          <p:attrName>style.visibility</p:attrName>
                                        </p:attrNameLst>
                                      </p:cBhvr>
                                      <p:to>
                                        <p:strVal val="visible"/>
                                      </p:to>
                                    </p:set>
                                    <p:animEffect transition="in" filter="fade">
                                      <p:cBhvr>
                                        <p:cTn id="31" dur="500"/>
                                        <p:tgtEl>
                                          <p:spTgt spid="6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67"/>
                                        </p:tgtEl>
                                      </p:cBhvr>
                                    </p:animEffect>
                                    <p:set>
                                      <p:cBhvr>
                                        <p:cTn id="36" dur="1" fill="hold">
                                          <p:stCondLst>
                                            <p:cond delay="499"/>
                                          </p:stCondLst>
                                        </p:cTn>
                                        <p:tgtEl>
                                          <p:spTgt spid="6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0" y="274638"/>
            <a:ext cx="6444208" cy="1143000"/>
          </a:xfrm>
        </p:spPr>
        <p:txBody>
          <a:bodyPr>
            <a:normAutofit fontScale="90000"/>
          </a:bodyPr>
          <a:lstStyle/>
          <a:p>
            <a:r>
              <a:rPr lang="en-US" altLang="zh-TW" dirty="0" smtClean="0"/>
              <a:t>Capture traffic traces and environment effects</a:t>
            </a:r>
            <a:endParaRPr lang="zh-TW" altLang="en-US" dirty="0"/>
          </a:p>
        </p:txBody>
      </p:sp>
      <p:sp>
        <p:nvSpPr>
          <p:cNvPr id="3" name="內容版面配置區 2"/>
          <p:cNvSpPr>
            <a:spLocks noGrp="1"/>
          </p:cNvSpPr>
          <p:nvPr>
            <p:ph idx="1"/>
          </p:nvPr>
        </p:nvSpPr>
        <p:spPr>
          <a:xfrm>
            <a:off x="97160" y="1538021"/>
            <a:ext cx="8147248" cy="3187123"/>
          </a:xfrm>
        </p:spPr>
        <p:txBody>
          <a:bodyPr>
            <a:normAutofit lnSpcReduction="10000"/>
          </a:bodyPr>
          <a:lstStyle/>
          <a:p>
            <a:r>
              <a:rPr lang="en-US" altLang="zh-TW" dirty="0" smtClean="0"/>
              <a:t>the variance of wireless communication </a:t>
            </a:r>
            <a:r>
              <a:rPr lang="en-US" altLang="zh-TW" dirty="0"/>
              <a:t>systems</a:t>
            </a:r>
            <a:endParaRPr lang="en-US" altLang="zh-TW" dirty="0" smtClean="0"/>
          </a:p>
          <a:p>
            <a:pPr lvl="1"/>
            <a:r>
              <a:rPr lang="en-US" altLang="zh-TW" dirty="0"/>
              <a:t>T</a:t>
            </a:r>
            <a:r>
              <a:rPr lang="en-US" altLang="zh-TW" dirty="0" smtClean="0"/>
              <a:t>he </a:t>
            </a:r>
            <a:r>
              <a:rPr lang="en-US" altLang="zh-TW" dirty="0"/>
              <a:t>packets and environment effects </a:t>
            </a:r>
            <a:endParaRPr lang="en-US" altLang="zh-TW" dirty="0" smtClean="0"/>
          </a:p>
          <a:p>
            <a:pPr lvl="2"/>
            <a:r>
              <a:rPr lang="en-US" altLang="zh-TW" dirty="0"/>
              <a:t>S</a:t>
            </a:r>
            <a:r>
              <a:rPr lang="en-US" altLang="zh-TW" dirty="0" smtClean="0"/>
              <a:t>een </a:t>
            </a:r>
            <a:r>
              <a:rPr lang="en-US" altLang="zh-TW" dirty="0"/>
              <a:t>by the transmitter and the receiver could be </a:t>
            </a:r>
            <a:r>
              <a:rPr lang="en-US" altLang="zh-TW" dirty="0" smtClean="0"/>
              <a:t>different</a:t>
            </a:r>
          </a:p>
          <a:p>
            <a:pPr lvl="2"/>
            <a:r>
              <a:rPr lang="en-US" altLang="zh-TW" dirty="0"/>
              <a:t>Record </a:t>
            </a:r>
            <a:r>
              <a:rPr lang="en-US" altLang="zh-TW" b="1" dirty="0"/>
              <a:t>traffic traces </a:t>
            </a:r>
            <a:r>
              <a:rPr lang="en-US" altLang="zh-TW" dirty="0"/>
              <a:t>at the transmitter</a:t>
            </a:r>
          </a:p>
          <a:p>
            <a:pPr lvl="2"/>
            <a:r>
              <a:rPr lang="en-US" altLang="zh-TW" dirty="0"/>
              <a:t>Record </a:t>
            </a:r>
            <a:r>
              <a:rPr lang="en-US" altLang="zh-TW" b="1" dirty="0" err="1"/>
              <a:t>env</a:t>
            </a:r>
            <a:r>
              <a:rPr lang="en-US" altLang="zh-TW" b="1" dirty="0"/>
              <a:t>. factor </a:t>
            </a:r>
            <a:r>
              <a:rPr lang="en-US" altLang="zh-TW" dirty="0"/>
              <a:t>at the receiver</a:t>
            </a:r>
          </a:p>
          <a:p>
            <a:pPr marL="914400" lvl="2" indent="0">
              <a:buNone/>
            </a:pPr>
            <a:endParaRPr lang="en-US" altLang="zh-TW" dirty="0" smtClean="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16</a:t>
            </a:fld>
            <a:endParaRPr lang="zh-TW" altLang="en-US"/>
          </a:p>
        </p:txBody>
      </p:sp>
      <p:pic>
        <p:nvPicPr>
          <p:cNvPr id="174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58913" y="-32006"/>
            <a:ext cx="2819400"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6904516" y="599694"/>
            <a:ext cx="1843947" cy="525049"/>
          </a:xfrm>
          <a:prstGeom prst="rect">
            <a:avLst/>
          </a:prstGeom>
          <a:noFill/>
          <a:ln w="76200">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6" name="矩形 5"/>
          <p:cNvSpPr/>
          <p:nvPr/>
        </p:nvSpPr>
        <p:spPr>
          <a:xfrm>
            <a:off x="4427984" y="5013176"/>
            <a:ext cx="1368152" cy="576064"/>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altLang="zh-TW" b="1" dirty="0" err="1" smtClean="0"/>
              <a:t>Env</a:t>
            </a:r>
            <a:r>
              <a:rPr lang="en-US" altLang="zh-TW" b="1" dirty="0"/>
              <a:t>. factor</a:t>
            </a:r>
            <a:endParaRPr lang="zh-TW" altLang="en-US" dirty="0"/>
          </a:p>
        </p:txBody>
      </p:sp>
      <p:sp>
        <p:nvSpPr>
          <p:cNvPr id="8" name="矩形 7"/>
          <p:cNvSpPr/>
          <p:nvPr/>
        </p:nvSpPr>
        <p:spPr>
          <a:xfrm>
            <a:off x="6372200" y="5013176"/>
            <a:ext cx="1368152" cy="576064"/>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altLang="zh-TW" b="1" dirty="0"/>
              <a:t>traffic traces</a:t>
            </a:r>
            <a:endParaRPr lang="zh-TW" altLang="en-US" dirty="0"/>
          </a:p>
        </p:txBody>
      </p:sp>
      <p:cxnSp>
        <p:nvCxnSpPr>
          <p:cNvPr id="9" name="直線單箭頭接點 8"/>
          <p:cNvCxnSpPr/>
          <p:nvPr/>
        </p:nvCxnSpPr>
        <p:spPr>
          <a:xfrm>
            <a:off x="5112060" y="5589240"/>
            <a:ext cx="0" cy="57606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11" name="直線單箭頭接點 10"/>
          <p:cNvCxnSpPr/>
          <p:nvPr/>
        </p:nvCxnSpPr>
        <p:spPr>
          <a:xfrm>
            <a:off x="7059193" y="5589240"/>
            <a:ext cx="0" cy="576064"/>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2" name="矩形 11"/>
          <p:cNvSpPr/>
          <p:nvPr/>
        </p:nvSpPr>
        <p:spPr>
          <a:xfrm>
            <a:off x="4439008" y="6237312"/>
            <a:ext cx="1368152" cy="576064"/>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altLang="zh-TW" b="1" dirty="0" err="1" smtClean="0"/>
              <a:t>Env</a:t>
            </a:r>
            <a:r>
              <a:rPr lang="en-US" altLang="zh-TW" b="1" dirty="0"/>
              <a:t>. factor</a:t>
            </a:r>
            <a:endParaRPr lang="zh-TW" altLang="en-US" dirty="0"/>
          </a:p>
        </p:txBody>
      </p:sp>
      <p:sp>
        <p:nvSpPr>
          <p:cNvPr id="13" name="矩形 12"/>
          <p:cNvSpPr/>
          <p:nvPr/>
        </p:nvSpPr>
        <p:spPr>
          <a:xfrm>
            <a:off x="6372200" y="6217197"/>
            <a:ext cx="1368152" cy="576064"/>
          </a:xfrm>
          <a:prstGeom prst="rect">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altLang="zh-TW" b="1" dirty="0"/>
              <a:t>traffic traces</a:t>
            </a:r>
            <a:endParaRPr lang="zh-TW" altLang="en-US" dirty="0"/>
          </a:p>
        </p:txBody>
      </p:sp>
      <p:cxnSp>
        <p:nvCxnSpPr>
          <p:cNvPr id="14" name="直線接點 13"/>
          <p:cNvCxnSpPr/>
          <p:nvPr/>
        </p:nvCxnSpPr>
        <p:spPr>
          <a:xfrm>
            <a:off x="2627784" y="5877272"/>
            <a:ext cx="5544616" cy="0"/>
          </a:xfrm>
          <a:prstGeom prst="line">
            <a:avLst/>
          </a:prstGeom>
          <a:ln>
            <a:prstDash val="dash"/>
          </a:ln>
        </p:spPr>
        <p:style>
          <a:lnRef idx="1">
            <a:schemeClr val="dk1"/>
          </a:lnRef>
          <a:fillRef idx="0">
            <a:schemeClr val="dk1"/>
          </a:fillRef>
          <a:effectRef idx="0">
            <a:schemeClr val="dk1"/>
          </a:effectRef>
          <a:fontRef idx="minor">
            <a:schemeClr val="tx1"/>
          </a:fontRef>
        </p:style>
      </p:cxnSp>
      <p:sp>
        <p:nvSpPr>
          <p:cNvPr id="16" name="文字方塊 15"/>
          <p:cNvSpPr txBox="1"/>
          <p:nvPr/>
        </p:nvSpPr>
        <p:spPr>
          <a:xfrm>
            <a:off x="2735335" y="5498648"/>
            <a:ext cx="1844479" cy="369332"/>
          </a:xfrm>
          <a:prstGeom prst="rect">
            <a:avLst/>
          </a:prstGeom>
          <a:noFill/>
        </p:spPr>
        <p:txBody>
          <a:bodyPr wrap="none" rtlCol="0">
            <a:spAutoFit/>
          </a:bodyPr>
          <a:lstStyle/>
          <a:p>
            <a:r>
              <a:rPr lang="en-US" altLang="zh-TW" dirty="0" smtClean="0"/>
              <a:t>Real environment</a:t>
            </a:r>
            <a:endParaRPr lang="zh-TW" altLang="en-US" dirty="0"/>
          </a:p>
        </p:txBody>
      </p:sp>
      <p:sp>
        <p:nvSpPr>
          <p:cNvPr id="18" name="文字方塊 17"/>
          <p:cNvSpPr txBox="1"/>
          <p:nvPr/>
        </p:nvSpPr>
        <p:spPr>
          <a:xfrm>
            <a:off x="2757577" y="5877272"/>
            <a:ext cx="806311" cy="369332"/>
          </a:xfrm>
          <a:prstGeom prst="rect">
            <a:avLst/>
          </a:prstGeom>
          <a:noFill/>
        </p:spPr>
        <p:txBody>
          <a:bodyPr wrap="none" rtlCol="0">
            <a:spAutoFit/>
          </a:bodyPr>
          <a:lstStyle/>
          <a:p>
            <a:r>
              <a:rPr lang="en-US" altLang="zh-TW" dirty="0" smtClean="0"/>
              <a:t>Replay</a:t>
            </a:r>
            <a:endParaRPr lang="zh-TW" altLang="en-US" dirty="0"/>
          </a:p>
        </p:txBody>
      </p:sp>
      <p:pic>
        <p:nvPicPr>
          <p:cNvPr id="1741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0232" y="4365104"/>
            <a:ext cx="619125" cy="61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7" name="物件 16"/>
          <p:cNvGraphicFramePr>
            <a:graphicFrameLocks noChangeAspect="1"/>
          </p:cNvGraphicFramePr>
          <p:nvPr>
            <p:extLst>
              <p:ext uri="{D42A27DB-BD31-4B8C-83A1-F6EECF244321}">
                <p14:modId xmlns:p14="http://schemas.microsoft.com/office/powerpoint/2010/main" val="1375211124"/>
              </p:ext>
            </p:extLst>
          </p:nvPr>
        </p:nvGraphicFramePr>
        <p:xfrm>
          <a:off x="4860032" y="4509120"/>
          <a:ext cx="515937" cy="706438"/>
        </p:xfrm>
        <a:graphic>
          <a:graphicData uri="http://schemas.openxmlformats.org/presentationml/2006/ole">
            <mc:AlternateContent xmlns:mc="http://schemas.openxmlformats.org/markup-compatibility/2006">
              <mc:Choice xmlns:v="urn:schemas-microsoft-com:vml" Requires="v">
                <p:oleObj spid="_x0000_s17470" name="Visio" r:id="rId6" imgW="516667" imgH="707226" progId="Visio.Drawing.11">
                  <p:embed/>
                </p:oleObj>
              </mc:Choice>
              <mc:Fallback>
                <p:oleObj name="Visio" r:id="rId6" imgW="516667" imgH="707226" progId="Visio.Drawing.11">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60032" y="4509120"/>
                        <a:ext cx="515937" cy="706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 name="文字方塊 20"/>
          <p:cNvSpPr txBox="1"/>
          <p:nvPr/>
        </p:nvSpPr>
        <p:spPr>
          <a:xfrm>
            <a:off x="7271470" y="4293096"/>
            <a:ext cx="1765025" cy="646331"/>
          </a:xfrm>
          <a:prstGeom prst="rect">
            <a:avLst/>
          </a:prstGeom>
          <a:noFill/>
        </p:spPr>
        <p:txBody>
          <a:bodyPr wrap="square" rtlCol="0">
            <a:spAutoFit/>
          </a:bodyPr>
          <a:lstStyle/>
          <a:p>
            <a:r>
              <a:rPr lang="en-US" altLang="zh-TW" dirty="0" smtClean="0"/>
              <a:t>STA</a:t>
            </a:r>
          </a:p>
          <a:p>
            <a:pPr marL="0" lvl="2"/>
            <a:r>
              <a:rPr lang="en-US" altLang="zh-TW" dirty="0" smtClean="0"/>
              <a:t>(transmitter)</a:t>
            </a:r>
            <a:endParaRPr lang="zh-TW" altLang="en-US" dirty="0"/>
          </a:p>
        </p:txBody>
      </p:sp>
      <p:sp>
        <p:nvSpPr>
          <p:cNvPr id="22" name="文字方塊 21"/>
          <p:cNvSpPr txBox="1"/>
          <p:nvPr/>
        </p:nvSpPr>
        <p:spPr>
          <a:xfrm>
            <a:off x="3851920" y="4449886"/>
            <a:ext cx="1081899" cy="923330"/>
          </a:xfrm>
          <a:prstGeom prst="rect">
            <a:avLst/>
          </a:prstGeom>
          <a:noFill/>
        </p:spPr>
        <p:txBody>
          <a:bodyPr wrap="none" rtlCol="0">
            <a:spAutoFit/>
          </a:bodyPr>
          <a:lstStyle/>
          <a:p>
            <a:r>
              <a:rPr lang="en-US" altLang="zh-TW" dirty="0" smtClean="0"/>
              <a:t>AP</a:t>
            </a:r>
          </a:p>
          <a:p>
            <a:pPr marL="0" lvl="2"/>
            <a:r>
              <a:rPr lang="en-US" altLang="zh-TW" dirty="0" smtClean="0"/>
              <a:t>(receiver)</a:t>
            </a:r>
            <a:endParaRPr lang="en-US" altLang="zh-TW" dirty="0"/>
          </a:p>
          <a:p>
            <a:endParaRPr lang="zh-TW" altLang="en-US" dirty="0"/>
          </a:p>
        </p:txBody>
      </p:sp>
      <p:pic>
        <p:nvPicPr>
          <p:cNvPr id="17414"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64857" y="4641328"/>
            <a:ext cx="1095375" cy="66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97144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repeatCount="indefinite" fill="hold" nodeType="clickEffect">
                                  <p:stCondLst>
                                    <p:cond delay="0"/>
                                  </p:stCondLst>
                                  <p:endCondLst>
                                    <p:cond evt="onNext" delay="0">
                                      <p:tgtEl>
                                        <p:sldTgt/>
                                      </p:tgtEl>
                                    </p:cond>
                                  </p:endCondLst>
                                  <p:childTnLst>
                                    <p:set>
                                      <p:cBhvr>
                                        <p:cTn id="6" dur="1" fill="hold">
                                          <p:stCondLst>
                                            <p:cond delay="0"/>
                                          </p:stCondLst>
                                        </p:cTn>
                                        <p:tgtEl>
                                          <p:spTgt spid="17414"/>
                                        </p:tgtEl>
                                        <p:attrNameLst>
                                          <p:attrName>style.visibility</p:attrName>
                                        </p:attrNameLst>
                                      </p:cBhvr>
                                      <p:to>
                                        <p:strVal val="visible"/>
                                      </p:to>
                                    </p:set>
                                    <p:animEffect transition="in" filter="wipe(right)">
                                      <p:cBhvr>
                                        <p:cTn id="7" dur="2000"/>
                                        <p:tgtEl>
                                          <p:spTgt spid="17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5122912" cy="1143000"/>
          </a:xfrm>
        </p:spPr>
        <p:txBody>
          <a:bodyPr>
            <a:normAutofit fontScale="90000"/>
          </a:bodyPr>
          <a:lstStyle/>
          <a:p>
            <a:r>
              <a:rPr lang="en-US" altLang="zh-TW" dirty="0"/>
              <a:t>Transform traces into events</a:t>
            </a:r>
            <a:endParaRPr lang="zh-TW" altLang="en-US" dirty="0"/>
          </a:p>
        </p:txBody>
      </p:sp>
      <p:sp>
        <p:nvSpPr>
          <p:cNvPr id="3" name="內容版面配置區 2"/>
          <p:cNvSpPr>
            <a:spLocks noGrp="1"/>
          </p:cNvSpPr>
          <p:nvPr>
            <p:ph idx="1"/>
          </p:nvPr>
        </p:nvSpPr>
        <p:spPr>
          <a:xfrm>
            <a:off x="457200" y="1412776"/>
            <a:ext cx="8229600" cy="4525963"/>
          </a:xfrm>
        </p:spPr>
        <p:txBody>
          <a:bodyPr>
            <a:normAutofit/>
          </a:bodyPr>
          <a:lstStyle/>
          <a:p>
            <a:pPr marL="342900" lvl="2" indent="-342900"/>
            <a:r>
              <a:rPr lang="en-US" altLang="zh-TW" sz="2600" dirty="0" smtClean="0"/>
              <a:t>Event analysis</a:t>
            </a:r>
          </a:p>
          <a:p>
            <a:pPr marL="800100" lvl="3" indent="-342900"/>
            <a:r>
              <a:rPr lang="en-US" altLang="zh-TW" dirty="0" smtClean="0"/>
              <a:t>Follow the protocol</a:t>
            </a:r>
          </a:p>
          <a:p>
            <a:pPr lvl="3"/>
            <a:r>
              <a:rPr lang="en-US" altLang="zh-TW" dirty="0"/>
              <a:t>Atomic </a:t>
            </a:r>
            <a:r>
              <a:rPr lang="en-US" altLang="zh-TW" dirty="0" smtClean="0"/>
              <a:t>events</a:t>
            </a:r>
          </a:p>
          <a:p>
            <a:pPr lvl="4"/>
            <a:r>
              <a:rPr lang="en-US" altLang="zh-TW" dirty="0"/>
              <a:t>The following packets occupy the </a:t>
            </a:r>
            <a:r>
              <a:rPr lang="en-US" altLang="zh-TW" dirty="0" smtClean="0"/>
              <a:t>channel</a:t>
            </a:r>
            <a:endParaRPr lang="en-US" altLang="zh-TW" dirty="0"/>
          </a:p>
          <a:p>
            <a:pPr lvl="3"/>
            <a:r>
              <a:rPr lang="en-US" altLang="zh-TW" dirty="0"/>
              <a:t>Non-atomic </a:t>
            </a:r>
            <a:r>
              <a:rPr lang="en-US" altLang="zh-TW" dirty="0" smtClean="0"/>
              <a:t>events</a:t>
            </a:r>
          </a:p>
          <a:p>
            <a:pPr lvl="4"/>
            <a:r>
              <a:rPr lang="en-US" altLang="zh-TW" dirty="0"/>
              <a:t>DUT need to respond the </a:t>
            </a:r>
            <a:r>
              <a:rPr lang="en-US" altLang="zh-TW" dirty="0" smtClean="0"/>
              <a:t>request</a:t>
            </a:r>
          </a:p>
          <a:p>
            <a:pPr marL="1371600" lvl="5" indent="0">
              <a:buNone/>
            </a:pPr>
            <a:endParaRPr lang="en-US" altLang="zh-TW" dirty="0" smtClean="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17</a:t>
            </a:fld>
            <a:endParaRPr lang="zh-TW" altLang="en-US"/>
          </a:p>
        </p:txBody>
      </p:sp>
      <p:pic>
        <p:nvPicPr>
          <p:cNvPr id="184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75" y="3933056"/>
            <a:ext cx="5780037" cy="1397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19672" y="5535784"/>
            <a:ext cx="4635061" cy="1205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1260648" y="3851756"/>
            <a:ext cx="3321899" cy="369332"/>
          </a:xfrm>
          <a:prstGeom prst="rect">
            <a:avLst/>
          </a:prstGeom>
        </p:spPr>
        <p:txBody>
          <a:bodyPr wrap="square">
            <a:spAutoFit/>
          </a:bodyPr>
          <a:lstStyle/>
          <a:p>
            <a:pPr lvl="3"/>
            <a:r>
              <a:rPr lang="en-US" altLang="zh-TW" dirty="0"/>
              <a:t>Atomic events</a:t>
            </a:r>
          </a:p>
        </p:txBody>
      </p:sp>
      <p:sp>
        <p:nvSpPr>
          <p:cNvPr id="8" name="矩形 7"/>
          <p:cNvSpPr/>
          <p:nvPr/>
        </p:nvSpPr>
        <p:spPr>
          <a:xfrm>
            <a:off x="-1108248" y="5518973"/>
            <a:ext cx="3321899" cy="646331"/>
          </a:xfrm>
          <a:prstGeom prst="rect">
            <a:avLst/>
          </a:prstGeom>
        </p:spPr>
        <p:txBody>
          <a:bodyPr wrap="square">
            <a:spAutoFit/>
          </a:bodyPr>
          <a:lstStyle/>
          <a:p>
            <a:pPr lvl="3"/>
            <a:r>
              <a:rPr lang="en-US" altLang="zh-TW" dirty="0" smtClean="0"/>
              <a:t>Non-atomic </a:t>
            </a:r>
          </a:p>
          <a:p>
            <a:pPr lvl="3"/>
            <a:r>
              <a:rPr lang="en-US" altLang="zh-TW" dirty="0" smtClean="0"/>
              <a:t>events</a:t>
            </a:r>
            <a:endParaRPr lang="en-US" altLang="zh-TW" dirty="0"/>
          </a:p>
        </p:txBody>
      </p:sp>
      <p:pic>
        <p:nvPicPr>
          <p:cNvPr id="9" name="Picture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9048" y="11326"/>
            <a:ext cx="3789600" cy="16894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p:cNvSpPr/>
          <p:nvPr/>
        </p:nvSpPr>
        <p:spPr>
          <a:xfrm>
            <a:off x="6184962" y="908720"/>
            <a:ext cx="2131454" cy="432048"/>
          </a:xfrm>
          <a:prstGeom prst="rect">
            <a:avLst/>
          </a:prstGeom>
          <a:noFill/>
          <a:ln w="76200">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mc:AlternateContent xmlns:mc="http://schemas.openxmlformats.org/markup-compatibility/2006" xmlns:a14="http://schemas.microsoft.com/office/drawing/2010/main">
        <mc:Choice Requires="a14">
          <p:sp>
            <p:nvSpPr>
              <p:cNvPr id="11" name="矩形 10"/>
              <p:cNvSpPr/>
              <p:nvPr/>
            </p:nvSpPr>
            <p:spPr>
              <a:xfrm>
                <a:off x="5076056" y="1259468"/>
                <a:ext cx="751872"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zh-TW" altLang="zh-TW" i="1">
                              <a:latin typeface="Cambria Math"/>
                            </a:rPr>
                          </m:ctrlPr>
                        </m:sSubPr>
                        <m:e>
                          <m:r>
                            <a:rPr lang="en-US" altLang="zh-TW" i="1">
                              <a:latin typeface="Cambria Math"/>
                            </a:rPr>
                            <m:t>𝐸</m:t>
                          </m:r>
                        </m:e>
                        <m:sub>
                          <m:r>
                            <a:rPr lang="en-US" altLang="zh-TW" i="1">
                              <a:latin typeface="Cambria Math"/>
                            </a:rPr>
                            <m:t>𝑅𝑒𝑎𝑙</m:t>
                          </m:r>
                        </m:sub>
                      </m:sSub>
                    </m:oMath>
                  </m:oMathPara>
                </a14:m>
                <a:endParaRPr lang="zh-TW" altLang="en-US" dirty="0"/>
              </a:p>
            </p:txBody>
          </p:sp>
        </mc:Choice>
        <mc:Fallback xmlns="">
          <p:sp>
            <p:nvSpPr>
              <p:cNvPr id="11" name="矩形 10"/>
              <p:cNvSpPr>
                <a:spLocks noRot="1" noChangeAspect="1" noMove="1" noResize="1" noEditPoints="1" noAdjustHandles="1" noChangeArrowheads="1" noChangeShapeType="1" noTextEdit="1"/>
              </p:cNvSpPr>
              <p:nvPr/>
            </p:nvSpPr>
            <p:spPr>
              <a:xfrm>
                <a:off x="5076056" y="1259468"/>
                <a:ext cx="751872" cy="369332"/>
              </a:xfrm>
              <a:prstGeom prst="rect">
                <a:avLst/>
              </a:prstGeom>
              <a:blipFill rotWithShape="1">
                <a:blip r:embed="rId6"/>
                <a:stretch>
                  <a:fillRect/>
                </a:stretch>
              </a:blipFill>
            </p:spPr>
            <p:txBody>
              <a:bodyPr/>
              <a:lstStyle/>
              <a:p>
                <a:r>
                  <a:rPr lang="zh-TW" altLang="en-US">
                    <a:noFill/>
                  </a:rPr>
                  <a:t> </a:t>
                </a:r>
              </a:p>
            </p:txBody>
          </p:sp>
        </mc:Fallback>
      </mc:AlternateContent>
      <p:sp>
        <p:nvSpPr>
          <p:cNvPr id="12" name="矩形 11"/>
          <p:cNvSpPr/>
          <p:nvPr/>
        </p:nvSpPr>
        <p:spPr>
          <a:xfrm>
            <a:off x="7380312" y="1393031"/>
            <a:ext cx="1861856" cy="307777"/>
          </a:xfrm>
          <a:prstGeom prst="rect">
            <a:avLst/>
          </a:prstGeom>
          <a:solidFill>
            <a:schemeClr val="bg1"/>
          </a:solidFill>
        </p:spPr>
        <p:txBody>
          <a:bodyPr wrap="none">
            <a:spAutoFit/>
          </a:bodyPr>
          <a:lstStyle/>
          <a:p>
            <a:r>
              <a:rPr lang="en-US" altLang="zh-TW" sz="1400" dirty="0" smtClean="0"/>
              <a:t>Replay event sequence</a:t>
            </a:r>
            <a:endParaRPr lang="zh-TW" altLang="en-US" sz="1400" dirty="0"/>
          </a:p>
        </p:txBody>
      </p:sp>
    </p:spTree>
    <p:extLst>
      <p:ext uri="{BB962C8B-B14F-4D97-AF65-F5344CB8AC3E}">
        <p14:creationId xmlns:p14="http://schemas.microsoft.com/office/powerpoint/2010/main" val="35657945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488353" y="127383"/>
            <a:ext cx="8229600" cy="1143000"/>
          </a:xfrm>
        </p:spPr>
        <p:txBody>
          <a:bodyPr>
            <a:normAutofit fontScale="90000"/>
          </a:bodyPr>
          <a:lstStyle/>
          <a:p>
            <a:r>
              <a:rPr lang="en-US" altLang="zh-TW" dirty="0"/>
              <a:t>Reproduced by EDASR</a:t>
            </a:r>
            <a:br>
              <a:rPr lang="en-US" altLang="zh-TW" dirty="0"/>
            </a:br>
            <a:r>
              <a:rPr lang="en-US" altLang="zh-TW" dirty="0"/>
              <a:t>-Level-0 </a:t>
            </a:r>
            <a:r>
              <a:rPr lang="en-US" altLang="zh-TW" dirty="0" smtClean="0"/>
              <a:t>automata</a:t>
            </a:r>
            <a:endParaRPr lang="zh-TW" altLang="en-US" dirty="0"/>
          </a:p>
        </p:txBody>
      </p:sp>
      <p:sp>
        <p:nvSpPr>
          <p:cNvPr id="3" name="內容版面配置區 2"/>
          <p:cNvSpPr>
            <a:spLocks noGrp="1"/>
          </p:cNvSpPr>
          <p:nvPr>
            <p:ph idx="1"/>
          </p:nvPr>
        </p:nvSpPr>
        <p:spPr>
          <a:xfrm>
            <a:off x="-36512" y="1700808"/>
            <a:ext cx="8229600" cy="5400600"/>
          </a:xfrm>
        </p:spPr>
        <p:txBody>
          <a:bodyPr>
            <a:normAutofit/>
          </a:bodyPr>
          <a:lstStyle/>
          <a:p>
            <a:pPr marL="342900" lvl="3" indent="-342900">
              <a:buFont typeface="Arial" pitchFamily="34" charset="0"/>
              <a:buChar char="•"/>
            </a:pPr>
            <a:r>
              <a:rPr lang="en-US" altLang="zh-TW" sz="3200" dirty="0" smtClean="0"/>
              <a:t>Use </a:t>
            </a:r>
            <a:r>
              <a:rPr lang="en-US" altLang="zh-TW" sz="3200" dirty="0"/>
              <a:t>the automata of each event </a:t>
            </a:r>
            <a:r>
              <a:rPr lang="en-US" altLang="zh-TW" sz="3200" dirty="0" smtClean="0"/>
              <a:t>to </a:t>
            </a:r>
            <a:r>
              <a:rPr lang="en-US" altLang="zh-TW" sz="3200" dirty="0"/>
              <a:t>control </a:t>
            </a:r>
            <a:r>
              <a:rPr lang="en-US" altLang="zh-TW" sz="3200" dirty="0" smtClean="0"/>
              <a:t>replay and synchronize the environment effects</a:t>
            </a:r>
          </a:p>
          <a:p>
            <a:pPr lvl="1"/>
            <a:r>
              <a:rPr lang="en-US" altLang="zh-TW" dirty="0" smtClean="0"/>
              <a:t>Level-0 automata</a:t>
            </a:r>
          </a:p>
          <a:p>
            <a:pPr lvl="2"/>
            <a:r>
              <a:rPr lang="en-US" altLang="zh-TW" dirty="0" smtClean="0"/>
              <a:t>Handling </a:t>
            </a:r>
            <a:r>
              <a:rPr lang="en-US" altLang="zh-TW" dirty="0"/>
              <a:t>no event</a:t>
            </a:r>
            <a:endParaRPr lang="zh-TW" altLang="zh-TW" dirty="0"/>
          </a:p>
          <a:p>
            <a:pPr lvl="2"/>
            <a:r>
              <a:rPr lang="en-US" altLang="zh-TW" dirty="0"/>
              <a:t>State transition triggered by </a:t>
            </a:r>
            <a:endParaRPr lang="en-US" altLang="zh-TW" dirty="0" smtClean="0"/>
          </a:p>
          <a:p>
            <a:pPr lvl="2"/>
            <a:r>
              <a:rPr lang="en-US" altLang="zh-TW" dirty="0" smtClean="0"/>
              <a:t>atomic </a:t>
            </a:r>
            <a:r>
              <a:rPr lang="en-US" altLang="zh-TW" dirty="0"/>
              <a:t>and non-atomic </a:t>
            </a:r>
            <a:r>
              <a:rPr lang="en-US" altLang="zh-TW" dirty="0" smtClean="0"/>
              <a:t>events</a:t>
            </a:r>
            <a:endParaRPr lang="zh-TW" altLang="zh-TW" dirty="0"/>
          </a:p>
          <a:p>
            <a:pPr marL="0" indent="0">
              <a:buNone/>
            </a:pPr>
            <a:endParaRPr lang="zh-TW" altLang="zh-TW" dirty="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18</a:t>
            </a:fld>
            <a:endParaRPr lang="zh-TW" altLang="en-US"/>
          </a:p>
        </p:txBody>
      </p:sp>
      <p:pic>
        <p:nvPicPr>
          <p:cNvPr id="194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0112" y="116632"/>
            <a:ext cx="3512738"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6084168" y="1052736"/>
            <a:ext cx="2160240" cy="411072"/>
          </a:xfrm>
          <a:prstGeom prst="rect">
            <a:avLst/>
          </a:prstGeom>
          <a:noFill/>
          <a:ln w="76200">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2339503664"/>
              </p:ext>
            </p:extLst>
          </p:nvPr>
        </p:nvGraphicFramePr>
        <p:xfrm>
          <a:off x="5076056" y="2543084"/>
          <a:ext cx="3816598" cy="4394817"/>
        </p:xfrm>
        <a:graphic>
          <a:graphicData uri="http://schemas.openxmlformats.org/presentationml/2006/ole">
            <mc:AlternateContent xmlns:mc="http://schemas.openxmlformats.org/markup-compatibility/2006">
              <mc:Choice xmlns:v="urn:schemas-microsoft-com:vml" Requires="v">
                <p:oleObj spid="_x0000_s19521" name="Visio" r:id="rId5" imgW="1792386" imgH="2055011" progId="Visio.Drawing.11">
                  <p:embed/>
                </p:oleObj>
              </mc:Choice>
              <mc:Fallback>
                <p:oleObj name="Visio" r:id="rId5" imgW="1792386" imgH="2055011" progId="Visio.Drawing.11">
                  <p:embed/>
                  <p:pic>
                    <p:nvPicPr>
                      <p:cNvPr id="0" name="物件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76056" y="2543084"/>
                        <a:ext cx="3816598" cy="4394817"/>
                      </a:xfrm>
                      <a:prstGeom prst="rect">
                        <a:avLst/>
                      </a:prstGeom>
                      <a:noFill/>
                      <a:ln>
                        <a:noFill/>
                      </a:ln>
                    </p:spPr>
                  </p:pic>
                </p:oleObj>
              </mc:Fallback>
            </mc:AlternateContent>
          </a:graphicData>
        </a:graphic>
      </p:graphicFrame>
      <p:sp>
        <p:nvSpPr>
          <p:cNvPr id="8" name="矩形 7"/>
          <p:cNvSpPr/>
          <p:nvPr/>
        </p:nvSpPr>
        <p:spPr>
          <a:xfrm>
            <a:off x="7380312" y="544995"/>
            <a:ext cx="1861856" cy="307777"/>
          </a:xfrm>
          <a:prstGeom prst="rect">
            <a:avLst/>
          </a:prstGeom>
          <a:solidFill>
            <a:schemeClr val="bg1"/>
          </a:solidFill>
        </p:spPr>
        <p:txBody>
          <a:bodyPr wrap="none">
            <a:spAutoFit/>
          </a:bodyPr>
          <a:lstStyle/>
          <a:p>
            <a:r>
              <a:rPr lang="en-US" altLang="zh-TW" sz="1400" dirty="0" smtClean="0"/>
              <a:t>Replay event sequence</a:t>
            </a:r>
            <a:endParaRPr lang="zh-TW" altLang="en-US" sz="1400" dirty="0"/>
          </a:p>
        </p:txBody>
      </p:sp>
      <p:sp>
        <p:nvSpPr>
          <p:cNvPr id="9" name="矩形 8"/>
          <p:cNvSpPr/>
          <p:nvPr/>
        </p:nvSpPr>
        <p:spPr>
          <a:xfrm>
            <a:off x="5726219" y="617904"/>
            <a:ext cx="1003929" cy="307777"/>
          </a:xfrm>
          <a:prstGeom prst="rect">
            <a:avLst/>
          </a:prstGeom>
          <a:solidFill>
            <a:schemeClr val="bg1"/>
          </a:solidFill>
        </p:spPr>
        <p:txBody>
          <a:bodyPr wrap="none">
            <a:spAutoFit/>
          </a:bodyPr>
          <a:lstStyle/>
          <a:p>
            <a:r>
              <a:rPr lang="en-US" altLang="zh-TW" sz="1400" dirty="0" err="1" smtClean="0"/>
              <a:t>Env</a:t>
            </a:r>
            <a:r>
              <a:rPr lang="en-US" altLang="zh-TW" sz="1400" dirty="0" smtClean="0"/>
              <a:t>. effects</a:t>
            </a:r>
            <a:endParaRPr lang="zh-TW" altLang="en-US" sz="1400" dirty="0"/>
          </a:p>
        </p:txBody>
      </p:sp>
    </p:spTree>
    <p:extLst>
      <p:ext uri="{BB962C8B-B14F-4D97-AF65-F5344CB8AC3E}">
        <p14:creationId xmlns:p14="http://schemas.microsoft.com/office/powerpoint/2010/main" val="39609151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425352" y="-3900"/>
            <a:ext cx="8229600" cy="1143000"/>
          </a:xfrm>
        </p:spPr>
        <p:txBody>
          <a:bodyPr>
            <a:normAutofit fontScale="90000"/>
          </a:bodyPr>
          <a:lstStyle/>
          <a:p>
            <a:r>
              <a:rPr lang="en-US" altLang="zh-TW" dirty="0"/>
              <a:t>Reproduced by </a:t>
            </a:r>
            <a:r>
              <a:rPr lang="en-US" altLang="zh-TW" dirty="0" smtClean="0"/>
              <a:t>EDASR-</a:t>
            </a:r>
            <a:br>
              <a:rPr lang="en-US" altLang="zh-TW" dirty="0" smtClean="0"/>
            </a:br>
            <a:r>
              <a:rPr lang="en-US" altLang="zh-TW" dirty="0"/>
              <a:t>Level-1 </a:t>
            </a:r>
            <a:r>
              <a:rPr lang="en-US" altLang="zh-TW" dirty="0" smtClean="0"/>
              <a:t>automata</a:t>
            </a:r>
            <a:endParaRPr lang="zh-TW" altLang="en-US" dirty="0"/>
          </a:p>
        </p:txBody>
      </p:sp>
      <p:sp>
        <p:nvSpPr>
          <p:cNvPr id="3" name="內容版面配置區 2"/>
          <p:cNvSpPr>
            <a:spLocks noGrp="1"/>
          </p:cNvSpPr>
          <p:nvPr>
            <p:ph idx="1"/>
          </p:nvPr>
        </p:nvSpPr>
        <p:spPr>
          <a:xfrm>
            <a:off x="-108520" y="1556792"/>
            <a:ext cx="5688632" cy="4525963"/>
          </a:xfrm>
        </p:spPr>
        <p:txBody>
          <a:bodyPr/>
          <a:lstStyle/>
          <a:p>
            <a:pPr lvl="1"/>
            <a:r>
              <a:rPr lang="en-US" altLang="zh-TW" dirty="0"/>
              <a:t>Level-1 automata</a:t>
            </a:r>
          </a:p>
          <a:p>
            <a:pPr lvl="2"/>
            <a:r>
              <a:rPr lang="en-US" altLang="zh-TW" dirty="0"/>
              <a:t>Handling non-atomic events</a:t>
            </a:r>
            <a:endParaRPr lang="zh-TW" altLang="zh-TW" dirty="0"/>
          </a:p>
          <a:p>
            <a:pPr lvl="2"/>
            <a:r>
              <a:rPr lang="en-US" altLang="zh-TW" dirty="0"/>
              <a:t>State transition triggered by atomic events</a:t>
            </a:r>
            <a:endParaRPr lang="zh-TW" altLang="zh-TW" dirty="0"/>
          </a:p>
          <a:p>
            <a:endParaRPr lang="zh-TW" altLang="en-US" dirty="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19</a:t>
            </a:fld>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1358661441"/>
              </p:ext>
            </p:extLst>
          </p:nvPr>
        </p:nvGraphicFramePr>
        <p:xfrm>
          <a:off x="5580112" y="1890648"/>
          <a:ext cx="2880320" cy="4778712"/>
        </p:xfrm>
        <a:graphic>
          <a:graphicData uri="http://schemas.openxmlformats.org/presentationml/2006/ole">
            <mc:AlternateContent xmlns:mc="http://schemas.openxmlformats.org/markup-compatibility/2006">
              <mc:Choice xmlns:v="urn:schemas-microsoft-com:vml" Requires="v">
                <p:oleObj spid="_x0000_s20545" name="Visio" r:id="rId4" imgW="1342469" imgH="2044203" progId="Visio.Drawing.11">
                  <p:embed/>
                </p:oleObj>
              </mc:Choice>
              <mc:Fallback>
                <p:oleObj name="Visio" r:id="rId4" imgW="1342469" imgH="2044203" progId="Visio.Drawing.11">
                  <p:embed/>
                  <p:pic>
                    <p:nvPicPr>
                      <p:cNvPr id="0" name="物件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80112" y="1890648"/>
                        <a:ext cx="2880320" cy="4778712"/>
                      </a:xfrm>
                      <a:prstGeom prst="rect">
                        <a:avLst/>
                      </a:prstGeom>
                      <a:noFill/>
                      <a:ln>
                        <a:noFill/>
                      </a:ln>
                    </p:spPr>
                  </p:pic>
                </p:oleObj>
              </mc:Fallback>
            </mc:AlternateContent>
          </a:graphicData>
        </a:graphic>
      </p:graphicFrame>
      <p:pic>
        <p:nvPicPr>
          <p:cNvPr id="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80112" y="116632"/>
            <a:ext cx="3512738"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6084168" y="1052736"/>
            <a:ext cx="2160240" cy="411072"/>
          </a:xfrm>
          <a:prstGeom prst="rect">
            <a:avLst/>
          </a:prstGeom>
          <a:noFill/>
          <a:ln w="76200">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8" name="矩形 7"/>
          <p:cNvSpPr/>
          <p:nvPr/>
        </p:nvSpPr>
        <p:spPr>
          <a:xfrm>
            <a:off x="7380312" y="544995"/>
            <a:ext cx="1861856" cy="307777"/>
          </a:xfrm>
          <a:prstGeom prst="rect">
            <a:avLst/>
          </a:prstGeom>
          <a:solidFill>
            <a:schemeClr val="bg1"/>
          </a:solidFill>
        </p:spPr>
        <p:txBody>
          <a:bodyPr wrap="none">
            <a:spAutoFit/>
          </a:bodyPr>
          <a:lstStyle/>
          <a:p>
            <a:r>
              <a:rPr lang="en-US" altLang="zh-TW" sz="1400" dirty="0" smtClean="0"/>
              <a:t>Replay event sequence</a:t>
            </a:r>
            <a:endParaRPr lang="zh-TW" altLang="en-US" sz="1400" dirty="0"/>
          </a:p>
        </p:txBody>
      </p:sp>
      <p:sp>
        <p:nvSpPr>
          <p:cNvPr id="9" name="矩形 8"/>
          <p:cNvSpPr/>
          <p:nvPr/>
        </p:nvSpPr>
        <p:spPr>
          <a:xfrm>
            <a:off x="5726219" y="617904"/>
            <a:ext cx="1003929" cy="307777"/>
          </a:xfrm>
          <a:prstGeom prst="rect">
            <a:avLst/>
          </a:prstGeom>
          <a:solidFill>
            <a:schemeClr val="bg1"/>
          </a:solidFill>
        </p:spPr>
        <p:txBody>
          <a:bodyPr wrap="none">
            <a:spAutoFit/>
          </a:bodyPr>
          <a:lstStyle/>
          <a:p>
            <a:r>
              <a:rPr lang="en-US" altLang="zh-TW" sz="1400" dirty="0" err="1" smtClean="0"/>
              <a:t>Env</a:t>
            </a:r>
            <a:r>
              <a:rPr lang="en-US" altLang="zh-TW" sz="1400" dirty="0" smtClean="0"/>
              <a:t>. effects</a:t>
            </a:r>
            <a:endParaRPr lang="zh-TW" altLang="en-US" sz="1400" dirty="0"/>
          </a:p>
        </p:txBody>
      </p:sp>
    </p:spTree>
    <p:extLst>
      <p:ext uri="{BB962C8B-B14F-4D97-AF65-F5344CB8AC3E}">
        <p14:creationId xmlns:p14="http://schemas.microsoft.com/office/powerpoint/2010/main" val="27672943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Outline</a:t>
            </a:r>
            <a:endParaRPr lang="zh-TW" altLang="en-US" dirty="0"/>
          </a:p>
        </p:txBody>
      </p:sp>
      <p:sp>
        <p:nvSpPr>
          <p:cNvPr id="3" name="內容版面配置區 2"/>
          <p:cNvSpPr>
            <a:spLocks noGrp="1"/>
          </p:cNvSpPr>
          <p:nvPr>
            <p:ph idx="1"/>
          </p:nvPr>
        </p:nvSpPr>
        <p:spPr/>
        <p:txBody>
          <a:bodyPr>
            <a:normAutofit fontScale="62500" lnSpcReduction="20000"/>
          </a:bodyPr>
          <a:lstStyle/>
          <a:p>
            <a:r>
              <a:rPr lang="en-US" altLang="zh-TW" dirty="0" smtClean="0"/>
              <a:t>Motivation</a:t>
            </a:r>
          </a:p>
          <a:p>
            <a:pPr lvl="1"/>
            <a:r>
              <a:rPr lang="en-US" altLang="zh-TW" dirty="0" smtClean="0"/>
              <a:t>How does real traffic replay cooperate with environment emulation?</a:t>
            </a:r>
          </a:p>
          <a:p>
            <a:r>
              <a:rPr lang="en-US" altLang="zh-TW" dirty="0" smtClean="0"/>
              <a:t>Background</a:t>
            </a:r>
          </a:p>
          <a:p>
            <a:r>
              <a:rPr lang="en-US" altLang="zh-TW" dirty="0" smtClean="0"/>
              <a:t>Issues</a:t>
            </a:r>
          </a:p>
          <a:p>
            <a:pPr lvl="1"/>
            <a:r>
              <a:rPr lang="en-US" altLang="zh-TW" dirty="0" smtClean="0"/>
              <a:t>Controlling traffic behaviors</a:t>
            </a:r>
          </a:p>
          <a:p>
            <a:pPr lvl="1"/>
            <a:r>
              <a:rPr lang="en-US" altLang="zh-TW" dirty="0" smtClean="0"/>
              <a:t>Controlling environment factors</a:t>
            </a:r>
          </a:p>
          <a:p>
            <a:r>
              <a:rPr lang="en-US" altLang="zh-TW" dirty="0" smtClean="0"/>
              <a:t>Related works</a:t>
            </a:r>
          </a:p>
          <a:p>
            <a:r>
              <a:rPr lang="en-US" altLang="zh-TW" dirty="0" smtClean="0"/>
              <a:t>Problem statement</a:t>
            </a:r>
          </a:p>
          <a:p>
            <a:r>
              <a:rPr lang="en-US" altLang="zh-TW" dirty="0" smtClean="0"/>
              <a:t>Solution approach</a:t>
            </a:r>
          </a:p>
          <a:p>
            <a:pPr lvl="1"/>
            <a:r>
              <a:rPr lang="en-US" altLang="zh-TW" dirty="0" smtClean="0"/>
              <a:t>Event-driven automata-synchronized replay(EDASR)</a:t>
            </a:r>
          </a:p>
          <a:p>
            <a:r>
              <a:rPr lang="en-US" altLang="zh-TW" dirty="0"/>
              <a:t>Implementation</a:t>
            </a:r>
            <a:endParaRPr lang="en-US" altLang="zh-TW" dirty="0" smtClean="0"/>
          </a:p>
          <a:p>
            <a:r>
              <a:rPr lang="en-US" altLang="zh-TW" dirty="0" smtClean="0"/>
              <a:t>Evaluation</a:t>
            </a:r>
          </a:p>
          <a:p>
            <a:r>
              <a:rPr lang="en-US" altLang="zh-TW" dirty="0" smtClean="0"/>
              <a:t>Conclusion &amp; future works</a:t>
            </a:r>
          </a:p>
          <a:p>
            <a:r>
              <a:rPr lang="en-US" altLang="zh-TW" dirty="0" smtClean="0"/>
              <a:t>Reference</a:t>
            </a:r>
          </a:p>
          <a:p>
            <a:endParaRPr lang="zh-TW" altLang="en-US" dirty="0"/>
          </a:p>
        </p:txBody>
      </p:sp>
      <p:sp>
        <p:nvSpPr>
          <p:cNvPr id="5" name="投影片編號版面配置區 4"/>
          <p:cNvSpPr>
            <a:spLocks noGrp="1"/>
          </p:cNvSpPr>
          <p:nvPr>
            <p:ph type="sldNum" sz="quarter" idx="12"/>
          </p:nvPr>
        </p:nvSpPr>
        <p:spPr/>
        <p:txBody>
          <a:bodyPr/>
          <a:lstStyle/>
          <a:p>
            <a:fld id="{241839FB-28C0-42C4-B85E-C961D2DA0168}" type="slidenum">
              <a:rPr lang="zh-TW" altLang="en-US" smtClean="0"/>
              <a:t>2</a:t>
            </a:fld>
            <a:endParaRPr lang="zh-TW" altLang="en-US"/>
          </a:p>
        </p:txBody>
      </p:sp>
    </p:spTree>
    <p:extLst>
      <p:ext uri="{BB962C8B-B14F-4D97-AF65-F5344CB8AC3E}">
        <p14:creationId xmlns:p14="http://schemas.microsoft.com/office/powerpoint/2010/main" val="37312281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1188640" y="53752"/>
            <a:ext cx="8229600" cy="1143000"/>
          </a:xfrm>
        </p:spPr>
        <p:txBody>
          <a:bodyPr>
            <a:normAutofit fontScale="90000"/>
          </a:bodyPr>
          <a:lstStyle/>
          <a:p>
            <a:r>
              <a:rPr lang="en-US" altLang="zh-TW" dirty="0"/>
              <a:t>Reproduced by </a:t>
            </a:r>
            <a:r>
              <a:rPr lang="en-US" altLang="zh-TW" dirty="0" smtClean="0"/>
              <a:t>EDASR-</a:t>
            </a:r>
            <a:br>
              <a:rPr lang="en-US" altLang="zh-TW" dirty="0" smtClean="0"/>
            </a:br>
            <a:r>
              <a:rPr lang="en-US" altLang="zh-TW" dirty="0" smtClean="0"/>
              <a:t>Level-2 automata</a:t>
            </a:r>
            <a:endParaRPr lang="zh-TW" altLang="en-US" dirty="0"/>
          </a:p>
        </p:txBody>
      </p:sp>
      <p:sp>
        <p:nvSpPr>
          <p:cNvPr id="3" name="內容版面配置區 2"/>
          <p:cNvSpPr>
            <a:spLocks noGrp="1"/>
          </p:cNvSpPr>
          <p:nvPr>
            <p:ph idx="1"/>
          </p:nvPr>
        </p:nvSpPr>
        <p:spPr/>
        <p:txBody>
          <a:bodyPr/>
          <a:lstStyle/>
          <a:p>
            <a:pPr lvl="1"/>
            <a:r>
              <a:rPr lang="en-US" altLang="zh-TW" dirty="0"/>
              <a:t>Level-2 automata</a:t>
            </a:r>
            <a:endParaRPr lang="zh-TW" altLang="zh-TW" dirty="0"/>
          </a:p>
          <a:p>
            <a:pPr lvl="2"/>
            <a:r>
              <a:rPr lang="en-US" altLang="zh-TW" dirty="0"/>
              <a:t>Handling atomic events</a:t>
            </a:r>
            <a:endParaRPr lang="zh-TW" altLang="zh-TW" dirty="0"/>
          </a:p>
          <a:p>
            <a:pPr lvl="2"/>
            <a:r>
              <a:rPr lang="en-US" altLang="zh-TW" dirty="0"/>
              <a:t>State transition triggered by packets</a:t>
            </a:r>
          </a:p>
          <a:p>
            <a:endParaRPr lang="zh-TW" altLang="en-US" dirty="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20</a:t>
            </a:fld>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372957421"/>
              </p:ext>
            </p:extLst>
          </p:nvPr>
        </p:nvGraphicFramePr>
        <p:xfrm>
          <a:off x="-23978" y="3665363"/>
          <a:ext cx="3622675" cy="3148013"/>
        </p:xfrm>
        <a:graphic>
          <a:graphicData uri="http://schemas.openxmlformats.org/presentationml/2006/ole">
            <mc:AlternateContent xmlns:mc="http://schemas.openxmlformats.org/markup-compatibility/2006">
              <mc:Choice xmlns:v="urn:schemas-microsoft-com:vml" Requires="v">
                <p:oleObj spid="_x0000_s21750" name="Visio" r:id="rId4" imgW="3100868" imgH="2678593" progId="Visio.Drawing.11">
                  <p:embed/>
                </p:oleObj>
              </mc:Choice>
              <mc:Fallback>
                <p:oleObj name="Visio" r:id="rId4" imgW="3100868" imgH="2678593" progId="Visio.Drawing.11">
                  <p:embed/>
                  <p:pic>
                    <p:nvPicPr>
                      <p:cNvPr id="0" name="物件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978" y="3665363"/>
                        <a:ext cx="3622675" cy="314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物件 5"/>
          <p:cNvGraphicFramePr>
            <a:graphicFrameLocks noChangeAspect="1"/>
          </p:cNvGraphicFramePr>
          <p:nvPr>
            <p:extLst>
              <p:ext uri="{D42A27DB-BD31-4B8C-83A1-F6EECF244321}">
                <p14:modId xmlns:p14="http://schemas.microsoft.com/office/powerpoint/2010/main" val="3816029645"/>
              </p:ext>
            </p:extLst>
          </p:nvPr>
        </p:nvGraphicFramePr>
        <p:xfrm>
          <a:off x="3395497" y="3945334"/>
          <a:ext cx="3763963" cy="2940050"/>
        </p:xfrm>
        <a:graphic>
          <a:graphicData uri="http://schemas.openxmlformats.org/presentationml/2006/ole">
            <mc:AlternateContent xmlns:mc="http://schemas.openxmlformats.org/markup-compatibility/2006">
              <mc:Choice xmlns:v="urn:schemas-microsoft-com:vml" Requires="v">
                <p:oleObj spid="_x0000_s21751" name="Visio" r:id="rId6" imgW="2617773" imgH="2055821" progId="Visio.Drawing.11">
                  <p:embed/>
                </p:oleObj>
              </mc:Choice>
              <mc:Fallback>
                <p:oleObj name="Visio" r:id="rId6" imgW="2617773" imgH="2055821" progId="Visio.Drawing.11">
                  <p:embed/>
                  <p:pic>
                    <p:nvPicPr>
                      <p:cNvPr id="0" name="物件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95497" y="3945334"/>
                        <a:ext cx="3763963" cy="294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物件 6"/>
          <p:cNvGraphicFramePr>
            <a:graphicFrameLocks noChangeAspect="1"/>
          </p:cNvGraphicFramePr>
          <p:nvPr>
            <p:extLst>
              <p:ext uri="{D42A27DB-BD31-4B8C-83A1-F6EECF244321}">
                <p14:modId xmlns:p14="http://schemas.microsoft.com/office/powerpoint/2010/main" val="188416054"/>
              </p:ext>
            </p:extLst>
          </p:nvPr>
        </p:nvGraphicFramePr>
        <p:xfrm>
          <a:off x="6948264" y="4263404"/>
          <a:ext cx="1795463" cy="2693988"/>
        </p:xfrm>
        <a:graphic>
          <a:graphicData uri="http://schemas.openxmlformats.org/presentationml/2006/ole">
            <mc:AlternateContent xmlns:mc="http://schemas.openxmlformats.org/markup-compatibility/2006">
              <mc:Choice xmlns:v="urn:schemas-microsoft-com:vml" Requires="v">
                <p:oleObj spid="_x0000_s21752" name="Visio" r:id="rId8" imgW="1081635" imgH="1620827" progId="Visio.Drawing.11">
                  <p:embed/>
                </p:oleObj>
              </mc:Choice>
              <mc:Fallback>
                <p:oleObj name="Visio" r:id="rId8" imgW="1081635" imgH="1620827" progId="Visio.Drawing.11">
                  <p:embed/>
                  <p:pic>
                    <p:nvPicPr>
                      <p:cNvPr id="0" name="物件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948264" y="4263404"/>
                        <a:ext cx="1795463" cy="269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物件 7"/>
          <p:cNvGraphicFramePr>
            <a:graphicFrameLocks noChangeAspect="1"/>
          </p:cNvGraphicFramePr>
          <p:nvPr>
            <p:extLst>
              <p:ext uri="{D42A27DB-BD31-4B8C-83A1-F6EECF244321}">
                <p14:modId xmlns:p14="http://schemas.microsoft.com/office/powerpoint/2010/main" val="67922958"/>
              </p:ext>
            </p:extLst>
          </p:nvPr>
        </p:nvGraphicFramePr>
        <p:xfrm>
          <a:off x="6732240" y="2132856"/>
          <a:ext cx="1819764" cy="2088232"/>
        </p:xfrm>
        <a:graphic>
          <a:graphicData uri="http://schemas.openxmlformats.org/presentationml/2006/ole">
            <mc:AlternateContent xmlns:mc="http://schemas.openxmlformats.org/markup-compatibility/2006">
              <mc:Choice xmlns:v="urn:schemas-microsoft-com:vml" Requires="v">
                <p:oleObj spid="_x0000_s21753" name="Visio" r:id="rId10" imgW="1078684" imgH="1251142" progId="Visio.Drawing.11">
                  <p:embed/>
                </p:oleObj>
              </mc:Choice>
              <mc:Fallback>
                <p:oleObj name="Visio" r:id="rId10" imgW="1078684" imgH="1251142" progId="Visio.Drawing.11">
                  <p:embed/>
                  <p:pic>
                    <p:nvPicPr>
                      <p:cNvPr id="0" name="物件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32240" y="2132856"/>
                        <a:ext cx="1819764" cy="2088232"/>
                      </a:xfrm>
                      <a:prstGeom prst="rect">
                        <a:avLst/>
                      </a:prstGeom>
                      <a:noFill/>
                      <a:ln>
                        <a:noFill/>
                      </a:ln>
                    </p:spPr>
                  </p:pic>
                </p:oleObj>
              </mc:Fallback>
            </mc:AlternateContent>
          </a:graphicData>
        </a:graphic>
      </p:graphicFrame>
      <p:pic>
        <p:nvPicPr>
          <p:cNvPr id="9"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80112" y="116632"/>
            <a:ext cx="3512738"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p:cNvSpPr/>
          <p:nvPr/>
        </p:nvSpPr>
        <p:spPr>
          <a:xfrm>
            <a:off x="6084168" y="1052736"/>
            <a:ext cx="2160240" cy="411072"/>
          </a:xfrm>
          <a:prstGeom prst="rect">
            <a:avLst/>
          </a:prstGeom>
          <a:noFill/>
          <a:ln w="76200">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1" name="矩形 10"/>
          <p:cNvSpPr/>
          <p:nvPr/>
        </p:nvSpPr>
        <p:spPr>
          <a:xfrm>
            <a:off x="7380312" y="544995"/>
            <a:ext cx="1861856" cy="307777"/>
          </a:xfrm>
          <a:prstGeom prst="rect">
            <a:avLst/>
          </a:prstGeom>
          <a:solidFill>
            <a:schemeClr val="bg1"/>
          </a:solidFill>
        </p:spPr>
        <p:txBody>
          <a:bodyPr wrap="none">
            <a:spAutoFit/>
          </a:bodyPr>
          <a:lstStyle/>
          <a:p>
            <a:r>
              <a:rPr lang="en-US" altLang="zh-TW" sz="1400" dirty="0" smtClean="0"/>
              <a:t>Replay event sequence</a:t>
            </a:r>
            <a:endParaRPr lang="zh-TW" altLang="en-US" sz="1400" dirty="0"/>
          </a:p>
        </p:txBody>
      </p:sp>
      <p:sp>
        <p:nvSpPr>
          <p:cNvPr id="12" name="矩形 11"/>
          <p:cNvSpPr/>
          <p:nvPr/>
        </p:nvSpPr>
        <p:spPr>
          <a:xfrm>
            <a:off x="5726219" y="617904"/>
            <a:ext cx="1003929" cy="307777"/>
          </a:xfrm>
          <a:prstGeom prst="rect">
            <a:avLst/>
          </a:prstGeom>
          <a:solidFill>
            <a:schemeClr val="bg1"/>
          </a:solidFill>
        </p:spPr>
        <p:txBody>
          <a:bodyPr wrap="none">
            <a:spAutoFit/>
          </a:bodyPr>
          <a:lstStyle/>
          <a:p>
            <a:r>
              <a:rPr lang="en-US" altLang="zh-TW" sz="1400" dirty="0" err="1" smtClean="0"/>
              <a:t>Env</a:t>
            </a:r>
            <a:r>
              <a:rPr lang="en-US" altLang="zh-TW" sz="1400" dirty="0" smtClean="0"/>
              <a:t>. effects</a:t>
            </a:r>
            <a:endParaRPr lang="zh-TW" altLang="en-US" sz="1400" dirty="0"/>
          </a:p>
        </p:txBody>
      </p:sp>
    </p:spTree>
    <p:extLst>
      <p:ext uri="{BB962C8B-B14F-4D97-AF65-F5344CB8AC3E}">
        <p14:creationId xmlns:p14="http://schemas.microsoft.com/office/powerpoint/2010/main" val="326805254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a:t>Reproduced by EDASR-</a:t>
            </a:r>
            <a:br>
              <a:rPr lang="en-US" altLang="zh-TW" dirty="0"/>
            </a:br>
            <a:r>
              <a:rPr lang="en-US" altLang="zh-TW" dirty="0"/>
              <a:t>Event of three level automata</a:t>
            </a:r>
            <a:endParaRPr lang="zh-TW" altLang="en-US" dirty="0"/>
          </a:p>
        </p:txBody>
      </p:sp>
      <p:sp>
        <p:nvSpPr>
          <p:cNvPr id="3" name="內容版面配置區 2"/>
          <p:cNvSpPr>
            <a:spLocks noGrp="1"/>
          </p:cNvSpPr>
          <p:nvPr>
            <p:ph idx="1"/>
          </p:nvPr>
        </p:nvSpPr>
        <p:spPr/>
        <p:txBody>
          <a:bodyPr/>
          <a:lstStyle/>
          <a:p>
            <a:endParaRPr lang="zh-TW" altLang="en-US" dirty="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21</a:t>
            </a:fld>
            <a:endParaRPr lang="zh-TW" altLang="en-US"/>
          </a:p>
        </p:txBody>
      </p:sp>
      <p:pic>
        <p:nvPicPr>
          <p:cNvPr id="6" name="圖片 5"/>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43608" y="1407795"/>
            <a:ext cx="6866765" cy="5450205"/>
          </a:xfrm>
          <a:prstGeom prst="rect">
            <a:avLst/>
          </a:prstGeom>
          <a:noFill/>
          <a:ln>
            <a:noFill/>
          </a:ln>
        </p:spPr>
      </p:pic>
    </p:spTree>
    <p:extLst>
      <p:ext uri="{BB962C8B-B14F-4D97-AF65-F5344CB8AC3E}">
        <p14:creationId xmlns:p14="http://schemas.microsoft.com/office/powerpoint/2010/main" val="12707797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222080" y="332656"/>
            <a:ext cx="8229600" cy="1143000"/>
          </a:xfrm>
        </p:spPr>
        <p:txBody>
          <a:bodyPr/>
          <a:lstStyle/>
          <a:p>
            <a:r>
              <a:rPr lang="en-US" altLang="zh-TW" dirty="0" smtClean="0"/>
              <a:t>Compute the reproduction ratio</a:t>
            </a:r>
            <a:endParaRPr lang="zh-TW" altLang="en-US" dirty="0"/>
          </a:p>
        </p:txBody>
      </p:sp>
      <mc:AlternateContent xmlns:mc="http://schemas.openxmlformats.org/markup-compatibility/2006" xmlns:a14="http://schemas.microsoft.com/office/drawing/2010/main">
        <mc:Choice Requires="a14">
          <p:sp>
            <p:nvSpPr>
              <p:cNvPr id="3" name="內容版面配置區 2"/>
              <p:cNvSpPr>
                <a:spLocks noGrp="1"/>
              </p:cNvSpPr>
              <p:nvPr>
                <p:ph idx="1"/>
              </p:nvPr>
            </p:nvSpPr>
            <p:spPr/>
            <p:txBody>
              <a:bodyPr>
                <a:normAutofit/>
              </a:bodyPr>
              <a:lstStyle/>
              <a:p>
                <a:r>
                  <a:rPr lang="en-US" altLang="zh-TW" dirty="0" smtClean="0"/>
                  <a:t>According  to  the  events </a:t>
                </a:r>
              </a:p>
              <a:p>
                <a:pPr lvl="1"/>
                <a:r>
                  <a:rPr lang="en-US" altLang="zh-TW" dirty="0"/>
                  <a:t>R</a:t>
                </a:r>
                <a:r>
                  <a:rPr lang="en-US" altLang="zh-TW" dirty="0" smtClean="0"/>
                  <a:t>eal environment: </a:t>
                </a:r>
                <a14:m>
                  <m:oMath xmlns:m="http://schemas.openxmlformats.org/officeDocument/2006/math">
                    <m:sSub>
                      <m:sSubPr>
                        <m:ctrlPr>
                          <a:rPr lang="zh-TW" altLang="zh-TW" i="1">
                            <a:latin typeface="Cambria Math"/>
                          </a:rPr>
                        </m:ctrlPr>
                      </m:sSubPr>
                      <m:e>
                        <m:r>
                          <a:rPr lang="en-US" altLang="zh-TW" i="1">
                            <a:latin typeface="Cambria Math"/>
                          </a:rPr>
                          <m:t>𝐸</m:t>
                        </m:r>
                      </m:e>
                      <m:sub>
                        <m:r>
                          <a:rPr lang="en-US" altLang="zh-TW" i="1">
                            <a:latin typeface="Cambria Math"/>
                          </a:rPr>
                          <m:t>𝑅𝑒𝑎𝑙</m:t>
                        </m:r>
                      </m:sub>
                    </m:sSub>
                    <m:d>
                      <m:dPr>
                        <m:ctrlPr>
                          <a:rPr lang="zh-TW" altLang="zh-TW" i="1">
                            <a:latin typeface="Cambria Math"/>
                          </a:rPr>
                        </m:ctrlPr>
                      </m:dPr>
                      <m:e>
                        <m:r>
                          <a:rPr lang="en-US" altLang="zh-TW" i="1">
                            <a:latin typeface="Cambria Math"/>
                          </a:rPr>
                          <m:t>𝑖</m:t>
                        </m:r>
                      </m:e>
                    </m:d>
                  </m:oMath>
                </a14:m>
                <a:endParaRPr lang="en-US" altLang="zh-TW" dirty="0" smtClean="0"/>
              </a:p>
              <a:p>
                <a:pPr lvl="1"/>
                <a:r>
                  <a:rPr lang="en-US" altLang="zh-TW" dirty="0"/>
                  <a:t>T</a:t>
                </a:r>
                <a:r>
                  <a:rPr lang="en-US" altLang="zh-TW" dirty="0" smtClean="0"/>
                  <a:t>raffic replay :</a:t>
                </a:r>
                <a:r>
                  <a:rPr lang="zh-TW" altLang="zh-TW" dirty="0"/>
                  <a:t> </a:t>
                </a:r>
                <a14:m>
                  <m:oMath xmlns:m="http://schemas.openxmlformats.org/officeDocument/2006/math">
                    <m:sSub>
                      <m:sSubPr>
                        <m:ctrlPr>
                          <a:rPr lang="zh-TW" altLang="zh-TW" i="1">
                            <a:latin typeface="Cambria Math"/>
                          </a:rPr>
                        </m:ctrlPr>
                      </m:sSubPr>
                      <m:e>
                        <m:r>
                          <a:rPr lang="en-US" altLang="zh-TW" i="1">
                            <a:latin typeface="Cambria Math"/>
                          </a:rPr>
                          <m:t>𝐸</m:t>
                        </m:r>
                      </m:e>
                      <m:sub>
                        <m:r>
                          <a:rPr lang="en-US" altLang="zh-TW" i="1">
                            <a:latin typeface="Cambria Math"/>
                          </a:rPr>
                          <m:t>𝑅𝑒𝑝𝑙𝑎𝑦</m:t>
                        </m:r>
                      </m:sub>
                    </m:sSub>
                    <m:d>
                      <m:dPr>
                        <m:ctrlPr>
                          <a:rPr lang="zh-TW" altLang="zh-TW" i="1">
                            <a:latin typeface="Cambria Math"/>
                          </a:rPr>
                        </m:ctrlPr>
                      </m:dPr>
                      <m:e>
                        <m:r>
                          <a:rPr lang="en-US" altLang="zh-TW" i="1">
                            <a:latin typeface="Cambria Math"/>
                          </a:rPr>
                          <m:t>𝑖</m:t>
                        </m:r>
                      </m:e>
                    </m:d>
                  </m:oMath>
                </a14:m>
                <a:endParaRPr lang="en-US" altLang="zh-TW" dirty="0" smtClean="0"/>
              </a:p>
              <a:p>
                <a:pPr lvl="1"/>
                <a:r>
                  <a:rPr lang="en-US" altLang="zh-TW" dirty="0"/>
                  <a:t>Q</a:t>
                </a:r>
                <a:r>
                  <a:rPr lang="en-US" altLang="zh-TW" dirty="0" smtClean="0"/>
                  <a:t>uantify </a:t>
                </a:r>
                <a:r>
                  <a:rPr lang="en-US" altLang="zh-TW" dirty="0"/>
                  <a:t>the approximate level</a:t>
                </a:r>
                <a:endParaRPr lang="en-US" altLang="zh-TW" dirty="0" smtClean="0"/>
              </a:p>
              <a:p>
                <a:pPr lvl="2"/>
                <a:r>
                  <a:rPr lang="en-US" altLang="zh-TW" dirty="0"/>
                  <a:t>Reproduction ratio </a:t>
                </a:r>
                <a14:m>
                  <m:oMath xmlns:m="http://schemas.openxmlformats.org/officeDocument/2006/math">
                    <m:r>
                      <a:rPr lang="en-US" altLang="zh-TW" b="0" i="0" smtClean="0">
                        <a:latin typeface="Cambria Math"/>
                      </a:rPr>
                      <m:t>:</m:t>
                    </m:r>
                    <m:f>
                      <m:fPr>
                        <m:ctrlPr>
                          <a:rPr lang="zh-TW" altLang="zh-TW" i="1">
                            <a:latin typeface="Cambria Math"/>
                          </a:rPr>
                        </m:ctrlPr>
                      </m:fPr>
                      <m:num>
                        <m:nary>
                          <m:naryPr>
                            <m:chr m:val="∑"/>
                            <m:limLoc m:val="subSup"/>
                            <m:ctrlPr>
                              <a:rPr lang="zh-TW" altLang="zh-TW" i="1">
                                <a:latin typeface="Cambria Math"/>
                              </a:rPr>
                            </m:ctrlPr>
                          </m:naryPr>
                          <m:sub>
                            <m:r>
                              <a:rPr lang="en-US" altLang="zh-TW" i="1">
                                <a:latin typeface="Cambria Math"/>
                              </a:rPr>
                              <m:t>𝑖</m:t>
                            </m:r>
                            <m:r>
                              <a:rPr lang="en-US" altLang="zh-TW" i="1">
                                <a:latin typeface="Cambria Math"/>
                              </a:rPr>
                              <m:t>=1</m:t>
                            </m:r>
                          </m:sub>
                          <m:sup>
                            <m:r>
                              <a:rPr lang="en-US" altLang="zh-TW" i="1">
                                <a:latin typeface="Cambria Math"/>
                              </a:rPr>
                              <m:t>𝑛</m:t>
                            </m:r>
                          </m:sup>
                          <m:e>
                            <m:sSub>
                              <m:sSubPr>
                                <m:ctrlPr>
                                  <a:rPr lang="zh-TW" altLang="zh-TW" i="1">
                                    <a:latin typeface="Cambria Math"/>
                                  </a:rPr>
                                </m:ctrlPr>
                              </m:sSubPr>
                              <m:e>
                                <m:r>
                                  <a:rPr lang="en-US" altLang="zh-TW" i="1" smtClean="0">
                                    <a:latin typeface="Cambria Math"/>
                                    <a:ea typeface="Cambria Math"/>
                                  </a:rPr>
                                  <m:t>¬</m:t>
                                </m:r>
                                <m:r>
                                  <a:rPr lang="en-US" altLang="zh-TW" b="0" i="1" smtClean="0">
                                    <a:latin typeface="Cambria Math"/>
                                    <a:ea typeface="Cambria Math"/>
                                  </a:rPr>
                                  <m:t>(</m:t>
                                </m:r>
                                <m:r>
                                  <a:rPr lang="en-US" altLang="zh-TW" b="0" i="1" smtClean="0">
                                    <a:latin typeface="Cambria Math"/>
                                  </a:rPr>
                                  <m:t> </m:t>
                                </m:r>
                                <m:r>
                                  <a:rPr lang="en-US" altLang="zh-TW" i="1">
                                    <a:latin typeface="Cambria Math"/>
                                  </a:rPr>
                                  <m:t>𝐸</m:t>
                                </m:r>
                              </m:e>
                              <m:sub>
                                <m:r>
                                  <a:rPr lang="en-US" altLang="zh-TW" i="1">
                                    <a:latin typeface="Cambria Math"/>
                                  </a:rPr>
                                  <m:t>𝑅𝑒𝑝𝑙𝑎𝑦</m:t>
                                </m:r>
                              </m:sub>
                            </m:sSub>
                            <m:d>
                              <m:dPr>
                                <m:ctrlPr>
                                  <a:rPr lang="zh-TW" altLang="zh-TW" i="1">
                                    <a:latin typeface="Cambria Math"/>
                                  </a:rPr>
                                </m:ctrlPr>
                              </m:dPr>
                              <m:e>
                                <m:r>
                                  <a:rPr lang="en-US" altLang="zh-TW" i="1">
                                    <a:latin typeface="Cambria Math"/>
                                  </a:rPr>
                                  <m:t>𝑖</m:t>
                                </m:r>
                              </m:e>
                            </m:d>
                            <m:r>
                              <a:rPr lang="zh-TW" altLang="zh-TW" i="1">
                                <a:latin typeface="Cambria Math"/>
                              </a:rPr>
                              <m:t>⊕</m:t>
                            </m:r>
                            <m:sSub>
                              <m:sSubPr>
                                <m:ctrlPr>
                                  <a:rPr lang="zh-TW" altLang="zh-TW" i="1">
                                    <a:latin typeface="Cambria Math"/>
                                  </a:rPr>
                                </m:ctrlPr>
                              </m:sSubPr>
                              <m:e>
                                <m:r>
                                  <a:rPr lang="en-US" altLang="zh-TW" i="1">
                                    <a:latin typeface="Cambria Math"/>
                                  </a:rPr>
                                  <m:t>𝐸</m:t>
                                </m:r>
                              </m:e>
                              <m:sub>
                                <m:r>
                                  <a:rPr lang="en-US" altLang="zh-TW" i="1">
                                    <a:latin typeface="Cambria Math"/>
                                  </a:rPr>
                                  <m:t>𝑅𝑒𝑎𝑙</m:t>
                                </m:r>
                              </m:sub>
                            </m:sSub>
                            <m:d>
                              <m:dPr>
                                <m:ctrlPr>
                                  <a:rPr lang="zh-TW" altLang="zh-TW" i="1">
                                    <a:latin typeface="Cambria Math"/>
                                  </a:rPr>
                                </m:ctrlPr>
                              </m:dPr>
                              <m:e>
                                <m:r>
                                  <a:rPr lang="en-US" altLang="zh-TW" i="1">
                                    <a:latin typeface="Cambria Math"/>
                                  </a:rPr>
                                  <m:t>𝑖</m:t>
                                </m:r>
                              </m:e>
                            </m:d>
                            <m:r>
                              <a:rPr lang="en-US" altLang="zh-TW" b="0" i="1" smtClean="0">
                                <a:latin typeface="Cambria Math"/>
                              </a:rPr>
                              <m:t>)</m:t>
                            </m:r>
                          </m:e>
                        </m:nary>
                      </m:num>
                      <m:den>
                        <m:r>
                          <a:rPr lang="en-US" altLang="zh-TW" i="1">
                            <a:latin typeface="Cambria Math"/>
                          </a:rPr>
                          <m:t>𝑛</m:t>
                        </m:r>
                      </m:den>
                    </m:f>
                    <m:r>
                      <a:rPr lang="en-US" altLang="zh-TW">
                        <a:latin typeface="Cambria Math"/>
                      </a:rPr>
                      <m:t>×100%</m:t>
                    </m:r>
                  </m:oMath>
                </a14:m>
                <a:endParaRPr lang="en-US" altLang="zh-TW" dirty="0" smtClean="0"/>
              </a:p>
              <a:p>
                <a:pPr lvl="1"/>
                <a:endParaRPr lang="en-US" altLang="zh-TW" dirty="0" smtClean="0"/>
              </a:p>
              <a:p>
                <a:pPr lvl="1"/>
                <a:endParaRPr lang="en-US" altLang="zh-TW" dirty="0" smtClean="0"/>
              </a:p>
              <a:p>
                <a:endParaRPr lang="zh-TW" altLang="en-US" dirty="0"/>
              </a:p>
            </p:txBody>
          </p:sp>
        </mc:Choice>
        <mc:Fallback xmlns="">
          <p:sp>
            <p:nvSpPr>
              <p:cNvPr id="3" name="內容版面配置區 2"/>
              <p:cNvSpPr>
                <a:spLocks noGrp="1" noRot="1" noChangeAspect="1" noMove="1" noResize="1" noEditPoints="1" noAdjustHandles="1" noChangeArrowheads="1" noChangeShapeType="1" noTextEdit="1"/>
              </p:cNvSpPr>
              <p:nvPr>
                <p:ph idx="1"/>
              </p:nvPr>
            </p:nvSpPr>
            <p:spPr>
              <a:blipFill rotWithShape="1">
                <a:blip r:embed="rId3"/>
                <a:stretch>
                  <a:fillRect l="-1630" t="-1752"/>
                </a:stretch>
              </a:blipFill>
            </p:spPr>
            <p:txBody>
              <a:bodyPr/>
              <a:lstStyle/>
              <a:p>
                <a:r>
                  <a:rPr lang="zh-TW" altLang="en-US">
                    <a:noFill/>
                  </a:rPr>
                  <a:t> </a:t>
                </a:r>
              </a:p>
            </p:txBody>
          </p:sp>
        </mc:Fallback>
      </mc:AlternateContent>
      <p:sp>
        <p:nvSpPr>
          <p:cNvPr id="4" name="投影片編號版面配置區 3"/>
          <p:cNvSpPr>
            <a:spLocks noGrp="1"/>
          </p:cNvSpPr>
          <p:nvPr>
            <p:ph type="sldNum" sz="quarter" idx="12"/>
          </p:nvPr>
        </p:nvSpPr>
        <p:spPr/>
        <p:txBody>
          <a:bodyPr/>
          <a:lstStyle/>
          <a:p>
            <a:fld id="{241839FB-28C0-42C4-B85E-C961D2DA0168}" type="slidenum">
              <a:rPr lang="zh-TW" altLang="en-US" smtClean="0"/>
              <a:t>22</a:t>
            </a:fld>
            <a:endParaRPr lang="zh-TW" altLang="en-US"/>
          </a:p>
        </p:txBody>
      </p:sp>
    </p:spTree>
    <p:extLst>
      <p:ext uri="{BB962C8B-B14F-4D97-AF65-F5344CB8AC3E}">
        <p14:creationId xmlns:p14="http://schemas.microsoft.com/office/powerpoint/2010/main" val="37750544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96" y="3539455"/>
            <a:ext cx="7962900" cy="240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標題 1"/>
          <p:cNvSpPr>
            <a:spLocks noGrp="1"/>
          </p:cNvSpPr>
          <p:nvPr>
            <p:ph type="title"/>
          </p:nvPr>
        </p:nvSpPr>
        <p:spPr>
          <a:xfrm>
            <a:off x="-1209328" y="188640"/>
            <a:ext cx="8229600" cy="1143000"/>
          </a:xfrm>
        </p:spPr>
        <p:txBody>
          <a:bodyPr>
            <a:normAutofit fontScale="90000"/>
          </a:bodyPr>
          <a:lstStyle/>
          <a:p>
            <a:r>
              <a:rPr lang="en-US" altLang="zh-TW" dirty="0"/>
              <a:t>Reproduced by EDASR-</a:t>
            </a:r>
            <a:br>
              <a:rPr lang="en-US" altLang="zh-TW" dirty="0"/>
            </a:br>
            <a:r>
              <a:rPr lang="en-US" altLang="zh-TW" dirty="0"/>
              <a:t>Example</a:t>
            </a:r>
            <a:endParaRPr lang="zh-TW" altLang="en-US" dirty="0"/>
          </a:p>
        </p:txBody>
      </p:sp>
      <mc:AlternateContent xmlns:mc="http://schemas.openxmlformats.org/markup-compatibility/2006" xmlns:a14="http://schemas.microsoft.com/office/drawing/2010/main">
        <mc:Choice Requires="a14">
          <p:sp>
            <p:nvSpPr>
              <p:cNvPr id="3" name="內容版面配置區 2"/>
              <p:cNvSpPr>
                <a:spLocks noGrp="1"/>
              </p:cNvSpPr>
              <p:nvPr>
                <p:ph idx="1"/>
              </p:nvPr>
            </p:nvSpPr>
            <p:spPr>
              <a:xfrm>
                <a:off x="457200" y="1700808"/>
                <a:ext cx="8229600" cy="2077691"/>
              </a:xfrm>
            </p:spPr>
            <p:txBody>
              <a:bodyPr>
                <a:normAutofit fontScale="77500" lnSpcReduction="20000"/>
              </a:bodyPr>
              <a:lstStyle/>
              <a:p>
                <a:r>
                  <a:rPr lang="en-US" altLang="zh-TW" dirty="0" smtClean="0"/>
                  <a:t>Capture traffic traces and environment effects</a:t>
                </a:r>
              </a:p>
              <a:p>
                <a:r>
                  <a:rPr lang="en-US" altLang="zh-TW" dirty="0"/>
                  <a:t>Transform into events</a:t>
                </a:r>
              </a:p>
              <a:p>
                <a:pPr lvl="1"/>
                <a:r>
                  <a:rPr lang="en-US" altLang="zh-TW" dirty="0"/>
                  <a:t>For </a:t>
                </a:r>
                <a:r>
                  <a:rPr lang="en-US" altLang="zh-TW" dirty="0" smtClean="0"/>
                  <a:t>evaluation </a:t>
                </a:r>
                <a:endParaRPr lang="en-US" altLang="zh-TW" dirty="0"/>
              </a:p>
              <a:p>
                <a:pPr lvl="3"/>
                <a14:m>
                  <m:oMath xmlns:m="http://schemas.openxmlformats.org/officeDocument/2006/math">
                    <m:sSub>
                      <m:sSubPr>
                        <m:ctrlPr>
                          <a:rPr lang="zh-TW" altLang="zh-TW" b="1" i="1">
                            <a:latin typeface="Cambria Math"/>
                          </a:rPr>
                        </m:ctrlPr>
                      </m:sSubPr>
                      <m:e>
                        <m:r>
                          <a:rPr lang="en-US" altLang="zh-TW" b="1" i="1">
                            <a:latin typeface="Cambria Math"/>
                          </a:rPr>
                          <m:t>𝑬</m:t>
                        </m:r>
                      </m:e>
                      <m:sub>
                        <m:r>
                          <a:rPr lang="en-US" altLang="zh-TW" b="1" i="1">
                            <a:latin typeface="Cambria Math"/>
                          </a:rPr>
                          <m:t>𝑹𝒆𝒂𝒍</m:t>
                        </m:r>
                      </m:sub>
                    </m:sSub>
                  </m:oMath>
                </a14:m>
                <a:r>
                  <a:rPr lang="zh-TW" altLang="zh-TW" b="1" dirty="0"/>
                  <a:t> </a:t>
                </a:r>
                <a14:m>
                  <m:oMath xmlns:m="http://schemas.openxmlformats.org/officeDocument/2006/math">
                    <m:d>
                      <m:dPr>
                        <m:ctrlPr>
                          <a:rPr lang="zh-TW" altLang="zh-TW" b="1" i="1">
                            <a:latin typeface="Cambria Math"/>
                          </a:rPr>
                        </m:ctrlPr>
                      </m:dPr>
                      <m:e>
                        <m:r>
                          <a:rPr lang="en-US" altLang="zh-TW" b="1" i="1">
                            <a:latin typeface="Cambria Math"/>
                          </a:rPr>
                          <m:t>𝒊</m:t>
                        </m:r>
                      </m:e>
                    </m:d>
                  </m:oMath>
                </a14:m>
                <a:r>
                  <a:rPr lang="en-US" altLang="zh-TW" b="1" dirty="0"/>
                  <a:t> </a:t>
                </a:r>
              </a:p>
              <a:p>
                <a:pPr lvl="1"/>
                <a:r>
                  <a:rPr lang="en-US" altLang="zh-TW" dirty="0"/>
                  <a:t>For reply</a:t>
                </a:r>
              </a:p>
              <a:p>
                <a:pPr lvl="3"/>
                <a:r>
                  <a:rPr lang="en-US" altLang="zh-TW" b="1" dirty="0"/>
                  <a:t>Replay event sequences</a:t>
                </a:r>
              </a:p>
              <a:p>
                <a:endParaRPr lang="en-US" altLang="zh-TW" dirty="0" smtClean="0"/>
              </a:p>
              <a:p>
                <a:endParaRPr lang="zh-TW" altLang="en-US" dirty="0"/>
              </a:p>
            </p:txBody>
          </p:sp>
        </mc:Choice>
        <mc:Fallback xmlns="">
          <p:sp>
            <p:nvSpPr>
              <p:cNvPr id="3" name="內容版面配置區 2"/>
              <p:cNvSpPr>
                <a:spLocks noGrp="1" noRot="1" noChangeAspect="1" noMove="1" noResize="1" noEditPoints="1" noAdjustHandles="1" noChangeArrowheads="1" noChangeShapeType="1" noTextEdit="1"/>
              </p:cNvSpPr>
              <p:nvPr>
                <p:ph idx="1"/>
              </p:nvPr>
            </p:nvSpPr>
            <p:spPr>
              <a:xfrm>
                <a:off x="457200" y="1700808"/>
                <a:ext cx="8229600" cy="2077691"/>
              </a:xfrm>
              <a:blipFill rotWithShape="1">
                <a:blip r:embed="rId4"/>
                <a:stretch>
                  <a:fillRect l="-1037" t="-5279"/>
                </a:stretch>
              </a:blipFill>
            </p:spPr>
            <p:txBody>
              <a:bodyPr/>
              <a:lstStyle/>
              <a:p>
                <a:r>
                  <a:rPr lang="zh-TW" altLang="en-US">
                    <a:noFill/>
                  </a:rPr>
                  <a:t> </a:t>
                </a:r>
              </a:p>
            </p:txBody>
          </p:sp>
        </mc:Fallback>
      </mc:AlternateContent>
      <p:sp>
        <p:nvSpPr>
          <p:cNvPr id="4" name="投影片編號版面配置區 3"/>
          <p:cNvSpPr>
            <a:spLocks noGrp="1"/>
          </p:cNvSpPr>
          <p:nvPr>
            <p:ph type="sldNum" sz="quarter" idx="12"/>
          </p:nvPr>
        </p:nvSpPr>
        <p:spPr/>
        <p:txBody>
          <a:bodyPr/>
          <a:lstStyle/>
          <a:p>
            <a:fld id="{241839FB-28C0-42C4-B85E-C961D2DA0168}" type="slidenum">
              <a:rPr lang="zh-TW" altLang="en-US" smtClean="0"/>
              <a:t>23</a:t>
            </a:fld>
            <a:endParaRPr lang="zh-TW" altLang="en-US"/>
          </a:p>
        </p:txBody>
      </p:sp>
      <p:pic>
        <p:nvPicPr>
          <p:cNvPr id="307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31154" y="44624"/>
            <a:ext cx="3659701" cy="1728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9" name="文字方塊 8"/>
              <p:cNvSpPr txBox="1"/>
              <p:nvPr/>
            </p:nvSpPr>
            <p:spPr>
              <a:xfrm>
                <a:off x="179512" y="6088532"/>
                <a:ext cx="2473424" cy="646331"/>
              </a:xfrm>
              <a:prstGeom prst="rect">
                <a:avLst/>
              </a:prstGeom>
              <a:ln/>
            </p:spPr>
            <p:style>
              <a:lnRef idx="1">
                <a:schemeClr val="accent6"/>
              </a:lnRef>
              <a:fillRef idx="2">
                <a:schemeClr val="accent6"/>
              </a:fillRef>
              <a:effectRef idx="1">
                <a:schemeClr val="accent6"/>
              </a:effectRef>
              <a:fontRef idx="minor">
                <a:schemeClr val="dk1"/>
              </a:fontRef>
            </p:style>
            <p:txBody>
              <a:bodyPr wrap="square" rtlCol="0">
                <a:spAutoFit/>
              </a:bodyPr>
              <a:lstStyle/>
              <a:p>
                <a:pPr marL="0" lvl="3"/>
                <a14:m>
                  <m:oMath xmlns:m="http://schemas.openxmlformats.org/officeDocument/2006/math">
                    <m:sSub>
                      <m:sSubPr>
                        <m:ctrlPr>
                          <a:rPr lang="zh-TW" altLang="zh-TW" i="1" smtClean="0">
                            <a:latin typeface="Cambria Math"/>
                          </a:rPr>
                        </m:ctrlPr>
                      </m:sSubPr>
                      <m:e>
                        <m:r>
                          <a:rPr lang="en-US" altLang="zh-TW" i="1">
                            <a:latin typeface="Cambria Math"/>
                          </a:rPr>
                          <m:t>𝐸</m:t>
                        </m:r>
                      </m:e>
                      <m:sub>
                        <m:r>
                          <a:rPr lang="en-US" altLang="zh-TW" i="1">
                            <a:latin typeface="Cambria Math"/>
                          </a:rPr>
                          <m:t>𝑅𝑒𝑎𝑙</m:t>
                        </m:r>
                      </m:sub>
                    </m:sSub>
                  </m:oMath>
                </a14:m>
                <a:r>
                  <a:rPr lang="en-US" altLang="zh-TW" dirty="0" smtClean="0"/>
                  <a:t>:</a:t>
                </a:r>
              </a:p>
              <a:p>
                <a:pPr marL="0" lvl="3"/>
                <a:r>
                  <a:rPr lang="en-US" altLang="zh-TW" dirty="0" smtClean="0"/>
                  <a:t>{(DATA),</a:t>
                </a:r>
                <a:r>
                  <a:rPr lang="zh-TW" altLang="en-US" dirty="0" smtClean="0"/>
                  <a:t> </a:t>
                </a:r>
                <a:r>
                  <a:rPr lang="en-US" altLang="zh-TW" dirty="0" smtClean="0"/>
                  <a:t>(DATA</a:t>
                </a:r>
                <a:r>
                  <a:rPr lang="zh-TW" altLang="en-US" dirty="0" smtClean="0"/>
                  <a:t> </a:t>
                </a:r>
                <a:r>
                  <a:rPr lang="en-US" altLang="zh-TW" dirty="0" smtClean="0"/>
                  <a:t>ACK),}</a:t>
                </a:r>
              </a:p>
            </p:txBody>
          </p:sp>
        </mc:Choice>
        <mc:Fallback xmlns="">
          <p:sp>
            <p:nvSpPr>
              <p:cNvPr id="9" name="文字方塊 8"/>
              <p:cNvSpPr txBox="1">
                <a:spLocks noRot="1" noChangeAspect="1" noMove="1" noResize="1" noEditPoints="1" noAdjustHandles="1" noChangeArrowheads="1" noChangeShapeType="1" noTextEdit="1"/>
              </p:cNvSpPr>
              <p:nvPr/>
            </p:nvSpPr>
            <p:spPr>
              <a:xfrm>
                <a:off x="179512" y="6088532"/>
                <a:ext cx="2473424" cy="646331"/>
              </a:xfrm>
              <a:prstGeom prst="rect">
                <a:avLst/>
              </a:prstGeom>
              <a:blipFill rotWithShape="1">
                <a:blip r:embed="rId6"/>
                <a:stretch>
                  <a:fillRect/>
                </a:stretch>
              </a:blipFill>
              <a:ln/>
            </p:spPr>
            <p:txBody>
              <a:bodyPr/>
              <a:lstStyle/>
              <a:p>
                <a:r>
                  <a:rPr lang="zh-TW" altLang="en-US">
                    <a:noFill/>
                  </a:rPr>
                  <a:t> </a:t>
                </a:r>
              </a:p>
            </p:txBody>
          </p:sp>
        </mc:Fallback>
      </mc:AlternateContent>
      <p:sp>
        <p:nvSpPr>
          <p:cNvPr id="10" name="文字方塊 9"/>
          <p:cNvSpPr txBox="1"/>
          <p:nvPr/>
        </p:nvSpPr>
        <p:spPr>
          <a:xfrm>
            <a:off x="2652936" y="6088533"/>
            <a:ext cx="2540632" cy="646331"/>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pPr marL="0" lvl="3"/>
            <a:r>
              <a:rPr lang="en-US" altLang="zh-TW" dirty="0"/>
              <a:t>Replay event </a:t>
            </a:r>
            <a:r>
              <a:rPr lang="en-US" altLang="zh-TW" dirty="0" smtClean="0"/>
              <a:t>sequences:</a:t>
            </a:r>
          </a:p>
          <a:p>
            <a:pPr marL="0" lvl="3"/>
            <a:r>
              <a:rPr lang="en-US" altLang="zh-TW" dirty="0" smtClean="0"/>
              <a:t>{(DATA</a:t>
            </a:r>
            <a:r>
              <a:rPr lang="zh-TW" altLang="en-US" dirty="0" smtClean="0"/>
              <a:t> </a:t>
            </a:r>
            <a:r>
              <a:rPr lang="en-US" altLang="zh-TW" dirty="0" smtClean="0"/>
              <a:t>ACK),</a:t>
            </a:r>
            <a:r>
              <a:rPr lang="zh-TW" altLang="en-US" dirty="0" smtClean="0"/>
              <a:t> </a:t>
            </a:r>
            <a:r>
              <a:rPr lang="en-US" altLang="zh-TW" dirty="0" smtClean="0"/>
              <a:t>(DATA</a:t>
            </a:r>
            <a:r>
              <a:rPr lang="zh-TW" altLang="en-US" dirty="0" smtClean="0"/>
              <a:t> </a:t>
            </a:r>
            <a:r>
              <a:rPr lang="en-US" altLang="zh-TW" dirty="0" smtClean="0"/>
              <a:t>ACK)}</a:t>
            </a:r>
            <a:endParaRPr lang="en-US" altLang="zh-TW" dirty="0"/>
          </a:p>
        </p:txBody>
      </p:sp>
      <p:sp>
        <p:nvSpPr>
          <p:cNvPr id="14" name="矩形 13"/>
          <p:cNvSpPr/>
          <p:nvPr/>
        </p:nvSpPr>
        <p:spPr>
          <a:xfrm>
            <a:off x="6918276" y="641664"/>
            <a:ext cx="1542156" cy="411072"/>
          </a:xfrm>
          <a:prstGeom prst="rect">
            <a:avLst/>
          </a:prstGeom>
          <a:noFill/>
          <a:ln w="57150">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6" name="矩形 15"/>
          <p:cNvSpPr/>
          <p:nvPr/>
        </p:nvSpPr>
        <p:spPr>
          <a:xfrm>
            <a:off x="6918276" y="1235990"/>
            <a:ext cx="1542156" cy="320802"/>
          </a:xfrm>
          <a:prstGeom prst="rect">
            <a:avLst/>
          </a:prstGeom>
          <a:noFill/>
          <a:ln w="57150">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7" name="矩形 16"/>
          <p:cNvSpPr/>
          <p:nvPr/>
        </p:nvSpPr>
        <p:spPr>
          <a:xfrm>
            <a:off x="5193568" y="6093296"/>
            <a:ext cx="2533547" cy="64807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ltLang="zh-TW" dirty="0" smtClean="0"/>
              <a:t>Environment factors:</a:t>
            </a:r>
          </a:p>
          <a:p>
            <a:pPr algn="ctr"/>
            <a:r>
              <a:rPr lang="en-US" altLang="zh-TW" dirty="0" smtClean="0"/>
              <a:t>{-70,X,-60,-60}</a:t>
            </a:r>
            <a:endParaRPr lang="zh-TW" altLang="en-US" dirty="0"/>
          </a:p>
        </p:txBody>
      </p:sp>
    </p:spTree>
    <p:extLst>
      <p:ext uri="{BB962C8B-B14F-4D97-AF65-F5344CB8AC3E}">
        <p14:creationId xmlns:p14="http://schemas.microsoft.com/office/powerpoint/2010/main" val="37499880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540568" y="188640"/>
            <a:ext cx="6707088" cy="1143000"/>
          </a:xfrm>
        </p:spPr>
        <p:txBody>
          <a:bodyPr>
            <a:normAutofit fontScale="90000"/>
          </a:bodyPr>
          <a:lstStyle/>
          <a:p>
            <a:r>
              <a:rPr lang="en-US" altLang="zh-TW" dirty="0"/>
              <a:t>Reproduced by EDASR-</a:t>
            </a:r>
            <a:br>
              <a:rPr lang="en-US" altLang="zh-TW" dirty="0"/>
            </a:br>
            <a:r>
              <a:rPr lang="en-US" altLang="zh-TW" dirty="0" smtClean="0"/>
              <a:t>Example(con.)</a:t>
            </a:r>
            <a:endParaRPr lang="zh-TW" altLang="en-US" dirty="0"/>
          </a:p>
        </p:txBody>
      </p:sp>
      <mc:AlternateContent xmlns:mc="http://schemas.openxmlformats.org/markup-compatibility/2006" xmlns:a14="http://schemas.microsoft.com/office/drawing/2010/main">
        <mc:Choice Requires="a14">
          <p:sp>
            <p:nvSpPr>
              <p:cNvPr id="3" name="內容版面配置區 2"/>
              <p:cNvSpPr>
                <a:spLocks noGrp="1"/>
              </p:cNvSpPr>
              <p:nvPr>
                <p:ph idx="1"/>
              </p:nvPr>
            </p:nvSpPr>
            <p:spPr>
              <a:xfrm>
                <a:off x="457200" y="1600201"/>
                <a:ext cx="8229600" cy="2116832"/>
              </a:xfrm>
            </p:spPr>
            <p:txBody>
              <a:bodyPr>
                <a:normAutofit fontScale="70000" lnSpcReduction="20000"/>
              </a:bodyPr>
              <a:lstStyle/>
              <a:p>
                <a:r>
                  <a:rPr lang="en-US" altLang="zh-TW" dirty="0"/>
                  <a:t>Replay:</a:t>
                </a:r>
              </a:p>
              <a:p>
                <a:pPr lvl="1"/>
                <a:r>
                  <a:rPr lang="en-US" altLang="zh-TW" dirty="0"/>
                  <a:t>Coordination </a:t>
                </a:r>
              </a:p>
              <a:p>
                <a:pPr lvl="2"/>
                <a:r>
                  <a:rPr lang="en-US" altLang="zh-TW" b="1" dirty="0"/>
                  <a:t>replay event sequences </a:t>
                </a:r>
                <a:endParaRPr lang="en-US" altLang="zh-TW" dirty="0"/>
              </a:p>
              <a:p>
                <a:pPr lvl="2"/>
                <a:r>
                  <a:rPr lang="en-US" altLang="zh-TW" b="1" dirty="0"/>
                  <a:t>environment effects </a:t>
                </a:r>
              </a:p>
              <a:p>
                <a:r>
                  <a:rPr lang="en-US" altLang="zh-TW" dirty="0"/>
                  <a:t>Evaluate the capability of EDASR</a:t>
                </a:r>
              </a:p>
              <a:p>
                <a:pPr lvl="2"/>
                <a:r>
                  <a:rPr lang="en-US" altLang="zh-TW" dirty="0"/>
                  <a:t>Use </a:t>
                </a:r>
                <a14:m>
                  <m:oMath xmlns:m="http://schemas.openxmlformats.org/officeDocument/2006/math">
                    <m:sSub>
                      <m:sSubPr>
                        <m:ctrlPr>
                          <a:rPr lang="zh-TW" altLang="zh-TW" b="1" i="1">
                            <a:latin typeface="Cambria Math"/>
                          </a:rPr>
                        </m:ctrlPr>
                      </m:sSubPr>
                      <m:e>
                        <m:r>
                          <a:rPr lang="en-US" altLang="zh-TW" b="1" i="1">
                            <a:latin typeface="Cambria Math"/>
                          </a:rPr>
                          <m:t>𝑬</m:t>
                        </m:r>
                      </m:e>
                      <m:sub>
                        <m:r>
                          <a:rPr lang="en-US" altLang="zh-TW" b="1" i="1">
                            <a:latin typeface="Cambria Math"/>
                          </a:rPr>
                          <m:t>𝑹𝒆𝒑𝒍𝒂𝒚</m:t>
                        </m:r>
                      </m:sub>
                    </m:sSub>
                  </m:oMath>
                </a14:m>
                <a:r>
                  <a:rPr lang="en-US" altLang="zh-TW" b="1" dirty="0"/>
                  <a:t> </a:t>
                </a:r>
                <a:r>
                  <a:rPr lang="en-US" altLang="zh-TW" dirty="0"/>
                  <a:t>and </a:t>
                </a:r>
                <a14:m>
                  <m:oMath xmlns:m="http://schemas.openxmlformats.org/officeDocument/2006/math">
                    <m:sSub>
                      <m:sSubPr>
                        <m:ctrlPr>
                          <a:rPr lang="zh-TW" altLang="zh-TW" b="1" i="1">
                            <a:latin typeface="Cambria Math"/>
                          </a:rPr>
                        </m:ctrlPr>
                      </m:sSubPr>
                      <m:e>
                        <m:r>
                          <a:rPr lang="en-US" altLang="zh-TW" b="1" i="1">
                            <a:latin typeface="Cambria Math"/>
                          </a:rPr>
                          <m:t>𝑬</m:t>
                        </m:r>
                      </m:e>
                      <m:sub>
                        <m:r>
                          <a:rPr lang="en-US" altLang="zh-TW" b="1" i="1">
                            <a:latin typeface="Cambria Math"/>
                          </a:rPr>
                          <m:t>𝑹𝒆𝒂𝒍</m:t>
                        </m:r>
                      </m:sub>
                    </m:sSub>
                  </m:oMath>
                </a14:m>
                <a:r>
                  <a:rPr lang="en-US" altLang="zh-TW" b="1" dirty="0"/>
                  <a:t> </a:t>
                </a:r>
                <a:endParaRPr lang="en-US" altLang="zh-TW" dirty="0"/>
              </a:p>
              <a:p>
                <a:pPr lvl="2"/>
                <a:r>
                  <a:rPr lang="en-US" altLang="zh-TW" dirty="0"/>
                  <a:t>Compute the reproduction ratio</a:t>
                </a:r>
              </a:p>
              <a:p>
                <a:endParaRPr lang="zh-TW" altLang="en-US" dirty="0"/>
              </a:p>
            </p:txBody>
          </p:sp>
        </mc:Choice>
        <mc:Fallback xmlns="">
          <p:sp>
            <p:nvSpPr>
              <p:cNvPr id="3" name="內容版面配置區 2"/>
              <p:cNvSpPr>
                <a:spLocks noGrp="1" noRot="1" noChangeAspect="1" noMove="1" noResize="1" noEditPoints="1" noAdjustHandles="1" noChangeArrowheads="1" noChangeShapeType="1" noTextEdit="1"/>
              </p:cNvSpPr>
              <p:nvPr>
                <p:ph idx="1"/>
              </p:nvPr>
            </p:nvSpPr>
            <p:spPr>
              <a:xfrm>
                <a:off x="457200" y="1600201"/>
                <a:ext cx="8229600" cy="2116832"/>
              </a:xfrm>
              <a:blipFill rotWithShape="1">
                <a:blip r:embed="rId4"/>
                <a:stretch>
                  <a:fillRect l="-815" t="-4611" b="-1153"/>
                </a:stretch>
              </a:blipFill>
            </p:spPr>
            <p:txBody>
              <a:bodyPr/>
              <a:lstStyle/>
              <a:p>
                <a:r>
                  <a:rPr lang="zh-TW" altLang="en-US">
                    <a:noFill/>
                  </a:rPr>
                  <a:t> </a:t>
                </a:r>
              </a:p>
            </p:txBody>
          </p:sp>
        </mc:Fallback>
      </mc:AlternateContent>
      <p:sp>
        <p:nvSpPr>
          <p:cNvPr id="4" name="投影片編號版面配置區 3"/>
          <p:cNvSpPr>
            <a:spLocks noGrp="1"/>
          </p:cNvSpPr>
          <p:nvPr>
            <p:ph type="sldNum" sz="quarter" idx="12"/>
          </p:nvPr>
        </p:nvSpPr>
        <p:spPr/>
        <p:txBody>
          <a:bodyPr/>
          <a:lstStyle/>
          <a:p>
            <a:fld id="{241839FB-28C0-42C4-B85E-C961D2DA0168}" type="slidenum">
              <a:rPr lang="zh-TW" altLang="en-US" smtClean="0"/>
              <a:t>24</a:t>
            </a:fld>
            <a:endParaRPr lang="zh-TW" altLang="en-US"/>
          </a:p>
        </p:txBody>
      </p:sp>
      <p:pic>
        <p:nvPicPr>
          <p:cNvPr id="3277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75661" y="0"/>
            <a:ext cx="3857625" cy="2419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Group 22"/>
          <p:cNvGrpSpPr>
            <a:grpSpLocks/>
          </p:cNvGrpSpPr>
          <p:nvPr/>
        </p:nvGrpSpPr>
        <p:grpSpPr bwMode="auto">
          <a:xfrm>
            <a:off x="179512" y="3916651"/>
            <a:ext cx="6552728" cy="1152920"/>
            <a:chOff x="1351" y="12209"/>
            <a:chExt cx="5417" cy="724"/>
          </a:xfrm>
        </p:grpSpPr>
        <p:graphicFrame>
          <p:nvGraphicFramePr>
            <p:cNvPr id="9" name="物件 8"/>
            <p:cNvGraphicFramePr>
              <a:graphicFrameLocks noChangeAspect="1"/>
            </p:cNvGraphicFramePr>
            <p:nvPr>
              <p:extLst>
                <p:ext uri="{D42A27DB-BD31-4B8C-83A1-F6EECF244321}">
                  <p14:modId xmlns:p14="http://schemas.microsoft.com/office/powerpoint/2010/main" val="128261730"/>
                </p:ext>
              </p:extLst>
            </p:nvPr>
          </p:nvGraphicFramePr>
          <p:xfrm>
            <a:off x="1351" y="12209"/>
            <a:ext cx="5417" cy="497"/>
          </p:xfrm>
          <a:graphic>
            <a:graphicData uri="http://schemas.openxmlformats.org/presentationml/2006/ole">
              <mc:AlternateContent xmlns:mc="http://schemas.openxmlformats.org/markup-compatibility/2006">
                <mc:Choice xmlns:v="urn:schemas-microsoft-com:vml" Requires="v">
                  <p:oleObj spid="_x0000_s32819" name="Visio" r:id="rId6" imgW="4876752" imgH="443771" progId="Visio.Drawing.11">
                    <p:embed/>
                  </p:oleObj>
                </mc:Choice>
                <mc:Fallback>
                  <p:oleObj name="Visio" r:id="rId6" imgW="4876752" imgH="443771" progId="Visio.Drawing.11">
                    <p:embed/>
                    <p:pic>
                      <p:nvPicPr>
                        <p:cNvPr id="0" name=""/>
                        <p:cNvPicPr>
                          <a:picLocks noChangeAspect="1" noChangeArrowheads="1"/>
                        </p:cNvPicPr>
                        <p:nvPr/>
                      </p:nvPicPr>
                      <p:blipFill>
                        <a:blip r:embed="rId7"/>
                        <a:srcRect/>
                        <a:stretch>
                          <a:fillRect/>
                        </a:stretch>
                      </p:blipFill>
                      <p:spPr bwMode="auto">
                        <a:xfrm>
                          <a:off x="1351" y="12209"/>
                          <a:ext cx="5417" cy="497"/>
                        </a:xfrm>
                        <a:prstGeom prst="rect">
                          <a:avLst/>
                        </a:prstGeom>
                        <a:noFill/>
                      </p:spPr>
                    </p:pic>
                  </p:oleObj>
                </mc:Fallback>
              </mc:AlternateContent>
            </a:graphicData>
          </a:graphic>
        </p:graphicFrame>
        <p:sp>
          <p:nvSpPr>
            <p:cNvPr id="10" name="矩形圖說文字 14"/>
            <p:cNvSpPr>
              <a:spLocks noChangeArrowheads="1"/>
            </p:cNvSpPr>
            <p:nvPr/>
          </p:nvSpPr>
          <p:spPr bwMode="auto">
            <a:xfrm>
              <a:off x="1351" y="12726"/>
              <a:ext cx="1452" cy="179"/>
            </a:xfrm>
            <a:prstGeom prst="wedgeRectCallout">
              <a:avLst>
                <a:gd name="adj1" fmla="val -27825"/>
                <a:gd name="adj2" fmla="val -72694"/>
              </a:avLst>
            </a:prstGeom>
            <a:gradFill rotWithShape="1">
              <a:gsLst>
                <a:gs pos="0">
                  <a:srgbClr val="BCBCBC"/>
                </a:gs>
                <a:gs pos="35001">
                  <a:srgbClr val="D0D0D0"/>
                </a:gs>
                <a:gs pos="100000">
                  <a:srgbClr val="EDEDED"/>
                </a:gs>
              </a:gsLst>
              <a:lin ang="16200000" scaled="1"/>
            </a:gradFill>
            <a:ln w="9525">
              <a:solidFill>
                <a:srgbClr val="000000"/>
              </a:solidFill>
              <a:miter lim="800000"/>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4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Signal: -70dBm</a:t>
              </a:r>
            </a:p>
          </p:txBody>
        </p:sp>
        <p:sp>
          <p:nvSpPr>
            <p:cNvPr id="11" name="矩形圖說文字 15"/>
            <p:cNvSpPr>
              <a:spLocks noChangeArrowheads="1"/>
            </p:cNvSpPr>
            <p:nvPr/>
          </p:nvSpPr>
          <p:spPr bwMode="auto">
            <a:xfrm>
              <a:off x="3494" y="12726"/>
              <a:ext cx="1555" cy="207"/>
            </a:xfrm>
            <a:prstGeom prst="wedgeRectCallout">
              <a:avLst>
                <a:gd name="adj1" fmla="val -27812"/>
                <a:gd name="adj2" fmla="val -83128"/>
              </a:avLst>
            </a:prstGeom>
            <a:gradFill rotWithShape="1">
              <a:gsLst>
                <a:gs pos="0">
                  <a:srgbClr val="BCBCBC"/>
                </a:gs>
                <a:gs pos="35001">
                  <a:srgbClr val="D0D0D0"/>
                </a:gs>
                <a:gs pos="100000">
                  <a:srgbClr val="EDEDED"/>
                </a:gs>
              </a:gsLst>
              <a:lin ang="16200000" scaled="1"/>
            </a:gradFill>
            <a:ln w="9525">
              <a:solidFill>
                <a:srgbClr val="000000"/>
              </a:solidFill>
              <a:miter lim="800000"/>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p>
              <a:pPr lvl="0" algn="ctr" fontAlgn="base">
                <a:spcBef>
                  <a:spcPct val="0"/>
                </a:spcBef>
                <a:spcAft>
                  <a:spcPct val="0"/>
                </a:spcAft>
              </a:pPr>
              <a:r>
                <a:rPr kumimoji="1" lang="en-US" altLang="zh-TW" sz="14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Signal: Without</a:t>
              </a:r>
              <a:r>
                <a:rPr kumimoji="1" lang="en-US" altLang="zh-TW" sz="1400" dirty="0">
                  <a:latin typeface="Times New Roman" pitchFamily="18" charset="0"/>
                  <a:ea typeface="新細明體" pitchFamily="18" charset="-120"/>
                  <a:cs typeface="Times New Roman" pitchFamily="18" charset="0"/>
                </a:rPr>
                <a:t> change</a:t>
              </a:r>
              <a:endParaRPr kumimoji="1" lang="en-US" altLang="zh-TW" sz="14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endParaRPr>
            </a:p>
          </p:txBody>
        </p:sp>
      </p:grpSp>
      <p:sp>
        <p:nvSpPr>
          <p:cNvPr id="12" name="矩形 11"/>
          <p:cNvSpPr/>
          <p:nvPr/>
        </p:nvSpPr>
        <p:spPr>
          <a:xfrm>
            <a:off x="6918276" y="116632"/>
            <a:ext cx="1686172" cy="360040"/>
          </a:xfrm>
          <a:prstGeom prst="rect">
            <a:avLst/>
          </a:prstGeom>
          <a:noFill/>
          <a:ln w="57150">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13" name="文字方塊 12"/>
          <p:cNvSpPr txBox="1"/>
          <p:nvPr/>
        </p:nvSpPr>
        <p:spPr>
          <a:xfrm>
            <a:off x="6423856" y="2681194"/>
            <a:ext cx="2540632" cy="646331"/>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pPr marL="0" lvl="3"/>
            <a:r>
              <a:rPr lang="en-US" altLang="zh-TW" dirty="0"/>
              <a:t>Replay event </a:t>
            </a:r>
            <a:r>
              <a:rPr lang="en-US" altLang="zh-TW" dirty="0" smtClean="0"/>
              <a:t>sequences:</a:t>
            </a:r>
          </a:p>
          <a:p>
            <a:pPr marL="0" lvl="3"/>
            <a:r>
              <a:rPr lang="en-US" altLang="zh-TW" dirty="0" smtClean="0"/>
              <a:t>{(DATA</a:t>
            </a:r>
            <a:r>
              <a:rPr lang="zh-TW" altLang="en-US" dirty="0" smtClean="0"/>
              <a:t> </a:t>
            </a:r>
            <a:r>
              <a:rPr lang="en-US" altLang="zh-TW" dirty="0" smtClean="0"/>
              <a:t>ACK),</a:t>
            </a:r>
            <a:r>
              <a:rPr lang="zh-TW" altLang="en-US" dirty="0" smtClean="0"/>
              <a:t> </a:t>
            </a:r>
            <a:r>
              <a:rPr lang="en-US" altLang="zh-TW" dirty="0" smtClean="0"/>
              <a:t>(DATA</a:t>
            </a:r>
            <a:r>
              <a:rPr lang="zh-TW" altLang="en-US" dirty="0" smtClean="0"/>
              <a:t> </a:t>
            </a:r>
            <a:r>
              <a:rPr lang="en-US" altLang="zh-TW" dirty="0" smtClean="0"/>
              <a:t>ACK)}</a:t>
            </a:r>
            <a:endParaRPr lang="en-US" altLang="zh-TW" dirty="0"/>
          </a:p>
        </p:txBody>
      </p:sp>
      <p:sp>
        <p:nvSpPr>
          <p:cNvPr id="6" name="矩形 5"/>
          <p:cNvSpPr/>
          <p:nvPr/>
        </p:nvSpPr>
        <p:spPr>
          <a:xfrm>
            <a:off x="6430941" y="3356992"/>
            <a:ext cx="2533547" cy="648072"/>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altLang="zh-TW" dirty="0" smtClean="0"/>
              <a:t>Environment factors:</a:t>
            </a:r>
          </a:p>
          <a:p>
            <a:pPr algn="ctr"/>
            <a:r>
              <a:rPr lang="en-US" altLang="zh-TW" dirty="0" smtClean="0"/>
              <a:t>{-70,X,-60,-60}</a:t>
            </a:r>
            <a:endParaRPr lang="zh-TW" altLang="en-US" dirty="0"/>
          </a:p>
        </p:txBody>
      </p:sp>
      <p:grpSp>
        <p:nvGrpSpPr>
          <p:cNvPr id="15" name="Group 22"/>
          <p:cNvGrpSpPr>
            <a:grpSpLocks/>
          </p:cNvGrpSpPr>
          <p:nvPr/>
        </p:nvGrpSpPr>
        <p:grpSpPr bwMode="auto">
          <a:xfrm>
            <a:off x="209027" y="5445224"/>
            <a:ext cx="6552728" cy="1152920"/>
            <a:chOff x="1351" y="12209"/>
            <a:chExt cx="5417" cy="724"/>
          </a:xfrm>
        </p:grpSpPr>
        <p:graphicFrame>
          <p:nvGraphicFramePr>
            <p:cNvPr id="16" name="物件 15"/>
            <p:cNvGraphicFramePr>
              <a:graphicFrameLocks noChangeAspect="1"/>
            </p:cNvGraphicFramePr>
            <p:nvPr>
              <p:extLst>
                <p:ext uri="{D42A27DB-BD31-4B8C-83A1-F6EECF244321}">
                  <p14:modId xmlns:p14="http://schemas.microsoft.com/office/powerpoint/2010/main" val="1434177032"/>
                </p:ext>
              </p:extLst>
            </p:nvPr>
          </p:nvGraphicFramePr>
          <p:xfrm>
            <a:off x="1351" y="12209"/>
            <a:ext cx="5417" cy="497"/>
          </p:xfrm>
          <a:graphic>
            <a:graphicData uri="http://schemas.openxmlformats.org/presentationml/2006/ole">
              <mc:AlternateContent xmlns:mc="http://schemas.openxmlformats.org/markup-compatibility/2006">
                <mc:Choice xmlns:v="urn:schemas-microsoft-com:vml" Requires="v">
                  <p:oleObj spid="_x0000_s32820" name="Visio" r:id="rId8" imgW="4876752" imgH="443771" progId="Visio.Drawing.11">
                    <p:embed/>
                  </p:oleObj>
                </mc:Choice>
                <mc:Fallback>
                  <p:oleObj name="Visio" r:id="rId8" imgW="4876752" imgH="443771" progId="Visio.Drawing.11">
                    <p:embed/>
                    <p:pic>
                      <p:nvPicPr>
                        <p:cNvPr id="0" name=""/>
                        <p:cNvPicPr>
                          <a:picLocks noChangeAspect="1" noChangeArrowheads="1"/>
                        </p:cNvPicPr>
                        <p:nvPr/>
                      </p:nvPicPr>
                      <p:blipFill>
                        <a:blip r:embed="rId7"/>
                        <a:srcRect/>
                        <a:stretch>
                          <a:fillRect/>
                        </a:stretch>
                      </p:blipFill>
                      <p:spPr bwMode="auto">
                        <a:xfrm>
                          <a:off x="1351" y="12209"/>
                          <a:ext cx="5417" cy="497"/>
                        </a:xfrm>
                        <a:prstGeom prst="rect">
                          <a:avLst/>
                        </a:prstGeom>
                        <a:noFill/>
                      </p:spPr>
                    </p:pic>
                  </p:oleObj>
                </mc:Fallback>
              </mc:AlternateContent>
            </a:graphicData>
          </a:graphic>
        </p:graphicFrame>
        <p:sp>
          <p:nvSpPr>
            <p:cNvPr id="17" name="矩形圖說文字 14"/>
            <p:cNvSpPr>
              <a:spLocks noChangeArrowheads="1"/>
            </p:cNvSpPr>
            <p:nvPr/>
          </p:nvSpPr>
          <p:spPr bwMode="auto">
            <a:xfrm>
              <a:off x="1351" y="12726"/>
              <a:ext cx="1452" cy="179"/>
            </a:xfrm>
            <a:prstGeom prst="wedgeRectCallout">
              <a:avLst>
                <a:gd name="adj1" fmla="val -27825"/>
                <a:gd name="adj2" fmla="val -72694"/>
              </a:avLst>
            </a:prstGeom>
            <a:gradFill rotWithShape="1">
              <a:gsLst>
                <a:gs pos="0">
                  <a:srgbClr val="BCBCBC"/>
                </a:gs>
                <a:gs pos="35001">
                  <a:srgbClr val="D0D0D0"/>
                </a:gs>
                <a:gs pos="100000">
                  <a:srgbClr val="EDEDED"/>
                </a:gs>
              </a:gsLst>
              <a:lin ang="16200000" scaled="1"/>
            </a:gradFill>
            <a:ln w="9525">
              <a:solidFill>
                <a:srgbClr val="000000"/>
              </a:solidFill>
              <a:miter lim="800000"/>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4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Signal: -60dBm</a:t>
              </a:r>
            </a:p>
          </p:txBody>
        </p:sp>
        <p:sp>
          <p:nvSpPr>
            <p:cNvPr id="18" name="矩形圖說文字 15"/>
            <p:cNvSpPr>
              <a:spLocks noChangeArrowheads="1"/>
            </p:cNvSpPr>
            <p:nvPr/>
          </p:nvSpPr>
          <p:spPr bwMode="auto">
            <a:xfrm>
              <a:off x="3903" y="12726"/>
              <a:ext cx="1406" cy="207"/>
            </a:xfrm>
            <a:prstGeom prst="wedgeRectCallout">
              <a:avLst>
                <a:gd name="adj1" fmla="val -38558"/>
                <a:gd name="adj2" fmla="val -68528"/>
              </a:avLst>
            </a:prstGeom>
            <a:gradFill rotWithShape="1">
              <a:gsLst>
                <a:gs pos="0">
                  <a:srgbClr val="BCBCBC"/>
                </a:gs>
                <a:gs pos="35001">
                  <a:srgbClr val="D0D0D0"/>
                </a:gs>
                <a:gs pos="100000">
                  <a:srgbClr val="EDEDED"/>
                </a:gs>
              </a:gsLst>
              <a:lin ang="16200000" scaled="1"/>
            </a:gradFill>
            <a:ln w="9525">
              <a:solidFill>
                <a:srgbClr val="000000"/>
              </a:solidFill>
              <a:miter lim="800000"/>
              <a:headEnd/>
              <a:tailEnd/>
            </a:ln>
            <a:effectLst>
              <a:outerShdw dist="20000" dir="5400000" rotWithShape="0">
                <a:srgbClr val="000000">
                  <a:alpha val="37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TW" sz="14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rPr>
                <a:t>Signal: -60dBm</a:t>
              </a:r>
            </a:p>
          </p:txBody>
        </p:sp>
      </p:grpSp>
      <p:sp>
        <p:nvSpPr>
          <p:cNvPr id="7" name="向右箭號 6"/>
          <p:cNvSpPr/>
          <p:nvPr/>
        </p:nvSpPr>
        <p:spPr>
          <a:xfrm>
            <a:off x="1691679" y="4365104"/>
            <a:ext cx="1080133" cy="72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0" name="向右箭號 19"/>
          <p:cNvSpPr/>
          <p:nvPr/>
        </p:nvSpPr>
        <p:spPr>
          <a:xfrm>
            <a:off x="1691678" y="5877272"/>
            <a:ext cx="1080133" cy="72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1" name="向右箭號 20"/>
          <p:cNvSpPr/>
          <p:nvPr/>
        </p:nvSpPr>
        <p:spPr>
          <a:xfrm>
            <a:off x="4195528" y="5877272"/>
            <a:ext cx="1080133" cy="72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2" name="向右箭號 21"/>
          <p:cNvSpPr/>
          <p:nvPr/>
        </p:nvSpPr>
        <p:spPr>
          <a:xfrm>
            <a:off x="4198099" y="4401108"/>
            <a:ext cx="1080133" cy="7200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206305955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274638"/>
            <a:ext cx="5698976" cy="1143000"/>
          </a:xfrm>
        </p:spPr>
        <p:txBody>
          <a:bodyPr>
            <a:normAutofit fontScale="90000"/>
          </a:bodyPr>
          <a:lstStyle/>
          <a:p>
            <a:r>
              <a:rPr lang="en-US" altLang="zh-TW" dirty="0"/>
              <a:t>Reproduced by EDASR-</a:t>
            </a:r>
            <a:br>
              <a:rPr lang="en-US" altLang="zh-TW" dirty="0"/>
            </a:br>
            <a:r>
              <a:rPr lang="en-US" altLang="zh-TW" dirty="0"/>
              <a:t>Example(con.)</a:t>
            </a:r>
            <a:endParaRPr lang="zh-TW" altLang="en-US" dirty="0"/>
          </a:p>
        </p:txBody>
      </p:sp>
      <mc:AlternateContent xmlns:mc="http://schemas.openxmlformats.org/markup-compatibility/2006" xmlns:a14="http://schemas.microsoft.com/office/drawing/2010/main">
        <mc:Choice Requires="a14">
          <p:sp>
            <p:nvSpPr>
              <p:cNvPr id="3" name="內容版面配置區 2"/>
              <p:cNvSpPr>
                <a:spLocks noGrp="1"/>
              </p:cNvSpPr>
              <p:nvPr>
                <p:ph idx="1"/>
              </p:nvPr>
            </p:nvSpPr>
            <p:spPr>
              <a:xfrm>
                <a:off x="457200" y="1600201"/>
                <a:ext cx="8229600" cy="1972815"/>
              </a:xfrm>
            </p:spPr>
            <p:txBody>
              <a:bodyPr>
                <a:normAutofit fontScale="70000" lnSpcReduction="20000"/>
              </a:bodyPr>
              <a:lstStyle/>
              <a:p>
                <a:r>
                  <a:rPr lang="en-US" altLang="zh-TW" dirty="0"/>
                  <a:t>Transform traffic into events:</a:t>
                </a:r>
              </a:p>
              <a:p>
                <a:pPr lvl="1"/>
                <a:r>
                  <a:rPr lang="en-US" altLang="zh-TW" dirty="0"/>
                  <a:t>For </a:t>
                </a:r>
                <a:r>
                  <a:rPr lang="en-US" altLang="zh-TW" dirty="0" smtClean="0"/>
                  <a:t>evaluation</a:t>
                </a:r>
                <a:endParaRPr lang="en-US" altLang="zh-TW" b="1" dirty="0"/>
              </a:p>
              <a:p>
                <a:pPr lvl="3"/>
                <a14:m>
                  <m:oMath xmlns:m="http://schemas.openxmlformats.org/officeDocument/2006/math">
                    <m:sSub>
                      <m:sSubPr>
                        <m:ctrlPr>
                          <a:rPr lang="zh-TW" altLang="zh-TW" b="1" i="1">
                            <a:latin typeface="Cambria Math"/>
                          </a:rPr>
                        </m:ctrlPr>
                      </m:sSubPr>
                      <m:e>
                        <m:r>
                          <a:rPr lang="en-US" altLang="zh-TW" b="1" i="1">
                            <a:latin typeface="Cambria Math"/>
                          </a:rPr>
                          <m:t>𝑬</m:t>
                        </m:r>
                      </m:e>
                      <m:sub>
                        <m:r>
                          <a:rPr lang="en-US" altLang="zh-TW" b="1" i="1">
                            <a:latin typeface="Cambria Math"/>
                          </a:rPr>
                          <m:t>𝑹𝒆𝒑𝒍𝒂𝒚</m:t>
                        </m:r>
                      </m:sub>
                    </m:sSub>
                    <m:d>
                      <m:dPr>
                        <m:ctrlPr>
                          <a:rPr lang="zh-TW" altLang="zh-TW" b="1" i="1">
                            <a:latin typeface="Cambria Math"/>
                          </a:rPr>
                        </m:ctrlPr>
                      </m:dPr>
                      <m:e>
                        <m:r>
                          <a:rPr lang="en-US" altLang="zh-TW" b="1" i="1">
                            <a:latin typeface="Cambria Math"/>
                          </a:rPr>
                          <m:t>𝒊</m:t>
                        </m:r>
                      </m:e>
                    </m:d>
                  </m:oMath>
                </a14:m>
                <a:endParaRPr lang="en-US" altLang="zh-TW" dirty="0" smtClean="0"/>
              </a:p>
              <a:p>
                <a:r>
                  <a:rPr lang="en-US" altLang="zh-TW" dirty="0"/>
                  <a:t>Evaluate the capability of EDASR</a:t>
                </a:r>
              </a:p>
              <a:p>
                <a:pPr lvl="2"/>
                <a:r>
                  <a:rPr lang="en-US" altLang="zh-TW" dirty="0"/>
                  <a:t>Use </a:t>
                </a:r>
                <a14:m>
                  <m:oMath xmlns:m="http://schemas.openxmlformats.org/officeDocument/2006/math">
                    <m:sSub>
                      <m:sSubPr>
                        <m:ctrlPr>
                          <a:rPr lang="zh-TW" altLang="zh-TW" b="1" i="1">
                            <a:latin typeface="Cambria Math"/>
                          </a:rPr>
                        </m:ctrlPr>
                      </m:sSubPr>
                      <m:e>
                        <m:r>
                          <a:rPr lang="en-US" altLang="zh-TW" b="1" i="1">
                            <a:latin typeface="Cambria Math"/>
                          </a:rPr>
                          <m:t>𝑬</m:t>
                        </m:r>
                      </m:e>
                      <m:sub>
                        <m:r>
                          <a:rPr lang="en-US" altLang="zh-TW" b="1" i="1">
                            <a:latin typeface="Cambria Math"/>
                          </a:rPr>
                          <m:t>𝑹𝒆𝒑𝒍𝒂𝒚</m:t>
                        </m:r>
                      </m:sub>
                    </m:sSub>
                  </m:oMath>
                </a14:m>
                <a:r>
                  <a:rPr lang="en-US" altLang="zh-TW" b="1" dirty="0"/>
                  <a:t> </a:t>
                </a:r>
                <a:r>
                  <a:rPr lang="en-US" altLang="zh-TW" dirty="0"/>
                  <a:t>and </a:t>
                </a:r>
                <a14:m>
                  <m:oMath xmlns:m="http://schemas.openxmlformats.org/officeDocument/2006/math">
                    <m:sSub>
                      <m:sSubPr>
                        <m:ctrlPr>
                          <a:rPr lang="zh-TW" altLang="zh-TW" b="1" i="1">
                            <a:latin typeface="Cambria Math"/>
                          </a:rPr>
                        </m:ctrlPr>
                      </m:sSubPr>
                      <m:e>
                        <m:r>
                          <a:rPr lang="en-US" altLang="zh-TW" b="1" i="1">
                            <a:latin typeface="Cambria Math"/>
                          </a:rPr>
                          <m:t>𝑬</m:t>
                        </m:r>
                      </m:e>
                      <m:sub>
                        <m:r>
                          <a:rPr lang="en-US" altLang="zh-TW" b="1" i="1">
                            <a:latin typeface="Cambria Math"/>
                          </a:rPr>
                          <m:t>𝑹𝒆𝒂𝒍</m:t>
                        </m:r>
                      </m:sub>
                    </m:sSub>
                  </m:oMath>
                </a14:m>
                <a:r>
                  <a:rPr lang="en-US" altLang="zh-TW" b="1" dirty="0"/>
                  <a:t> </a:t>
                </a:r>
                <a:endParaRPr lang="en-US" altLang="zh-TW" dirty="0"/>
              </a:p>
              <a:p>
                <a:pPr lvl="2"/>
                <a:r>
                  <a:rPr lang="en-US" altLang="zh-TW" dirty="0"/>
                  <a:t>Compute the reproduction ratio</a:t>
                </a:r>
              </a:p>
              <a:p>
                <a:pPr lvl="1"/>
                <a:endParaRPr lang="zh-TW" altLang="en-US" dirty="0"/>
              </a:p>
            </p:txBody>
          </p:sp>
        </mc:Choice>
        <mc:Fallback xmlns="">
          <p:sp>
            <p:nvSpPr>
              <p:cNvPr id="3" name="內容版面配置區 2"/>
              <p:cNvSpPr>
                <a:spLocks noGrp="1" noRot="1" noChangeAspect="1" noMove="1" noResize="1" noEditPoints="1" noAdjustHandles="1" noChangeArrowheads="1" noChangeShapeType="1" noTextEdit="1"/>
              </p:cNvSpPr>
              <p:nvPr>
                <p:ph idx="1"/>
              </p:nvPr>
            </p:nvSpPr>
            <p:spPr>
              <a:xfrm>
                <a:off x="457200" y="1600201"/>
                <a:ext cx="8229600" cy="1972815"/>
              </a:xfrm>
              <a:blipFill rotWithShape="1">
                <a:blip r:embed="rId4"/>
                <a:stretch>
                  <a:fillRect l="-815" t="-4954"/>
                </a:stretch>
              </a:blipFill>
            </p:spPr>
            <p:txBody>
              <a:bodyPr/>
              <a:lstStyle/>
              <a:p>
                <a:r>
                  <a:rPr lang="zh-TW" altLang="en-US">
                    <a:noFill/>
                  </a:rPr>
                  <a:t> </a:t>
                </a:r>
              </a:p>
            </p:txBody>
          </p:sp>
        </mc:Fallback>
      </mc:AlternateContent>
      <p:sp>
        <p:nvSpPr>
          <p:cNvPr id="4" name="投影片編號版面配置區 3"/>
          <p:cNvSpPr>
            <a:spLocks noGrp="1"/>
          </p:cNvSpPr>
          <p:nvPr>
            <p:ph type="sldNum" sz="quarter" idx="12"/>
          </p:nvPr>
        </p:nvSpPr>
        <p:spPr/>
        <p:txBody>
          <a:bodyPr/>
          <a:lstStyle/>
          <a:p>
            <a:fld id="{241839FB-28C0-42C4-B85E-C961D2DA0168}" type="slidenum">
              <a:rPr lang="zh-TW" altLang="en-US" smtClean="0"/>
              <a:t>25</a:t>
            </a:fld>
            <a:endParaRPr lang="zh-TW" altLang="en-US"/>
          </a:p>
        </p:txBody>
      </p:sp>
      <p:pic>
        <p:nvPicPr>
          <p:cNvPr id="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75661" y="0"/>
            <a:ext cx="3857625" cy="2419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6885714" y="764704"/>
            <a:ext cx="1686172" cy="360040"/>
          </a:xfrm>
          <a:prstGeom prst="rect">
            <a:avLst/>
          </a:prstGeom>
          <a:noFill/>
          <a:ln w="57150">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7" name="矩形 6"/>
          <p:cNvSpPr/>
          <p:nvPr/>
        </p:nvSpPr>
        <p:spPr>
          <a:xfrm>
            <a:off x="6885714" y="1340768"/>
            <a:ext cx="1686172" cy="360040"/>
          </a:xfrm>
          <a:prstGeom prst="rect">
            <a:avLst/>
          </a:prstGeom>
          <a:noFill/>
          <a:ln w="57150">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sp>
        <p:nvSpPr>
          <p:cNvPr id="8" name="矩形 7"/>
          <p:cNvSpPr/>
          <p:nvPr/>
        </p:nvSpPr>
        <p:spPr>
          <a:xfrm>
            <a:off x="6885714" y="1916832"/>
            <a:ext cx="1686172" cy="502518"/>
          </a:xfrm>
          <a:prstGeom prst="rect">
            <a:avLst/>
          </a:prstGeom>
          <a:noFill/>
          <a:ln w="57150">
            <a:solidFill>
              <a:schemeClr val="accent3"/>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zh-TW" altLang="en-US"/>
          </a:p>
        </p:txBody>
      </p:sp>
      <p:pic>
        <p:nvPicPr>
          <p:cNvPr id="3379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1520" y="3388636"/>
            <a:ext cx="6202146" cy="19135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sp>
            <p:nvSpPr>
              <p:cNvPr id="10" name="文字方塊 9"/>
              <p:cNvSpPr txBox="1"/>
              <p:nvPr/>
            </p:nvSpPr>
            <p:spPr>
              <a:xfrm>
                <a:off x="6579686" y="4769012"/>
                <a:ext cx="2298227" cy="604204"/>
              </a:xfrm>
              <a:prstGeom prst="rect">
                <a:avLst/>
              </a:prstGeom>
              <a:ln/>
            </p:spPr>
            <p:style>
              <a:lnRef idx="1">
                <a:schemeClr val="accent6"/>
              </a:lnRef>
              <a:fillRef idx="2">
                <a:schemeClr val="accent6"/>
              </a:fillRef>
              <a:effectRef idx="1">
                <a:schemeClr val="accent6"/>
              </a:effectRef>
              <a:fontRef idx="minor">
                <a:schemeClr val="dk1"/>
              </a:fontRef>
            </p:style>
            <p:txBody>
              <a:bodyPr wrap="square" rtlCol="0">
                <a:spAutoFit/>
              </a:bodyPr>
              <a:lstStyle/>
              <a:p>
                <a:pPr marL="0" lvl="3"/>
                <a14:m>
                  <m:oMath xmlns:m="http://schemas.openxmlformats.org/officeDocument/2006/math">
                    <m:sSub>
                      <m:sSubPr>
                        <m:ctrlPr>
                          <a:rPr lang="zh-TW" altLang="zh-TW" sz="1600" i="1" smtClean="0">
                            <a:latin typeface="Cambria Math"/>
                          </a:rPr>
                        </m:ctrlPr>
                      </m:sSubPr>
                      <m:e>
                        <m:r>
                          <a:rPr lang="en-US" altLang="zh-TW" sz="1600" i="1">
                            <a:latin typeface="Cambria Math"/>
                          </a:rPr>
                          <m:t>𝐸</m:t>
                        </m:r>
                      </m:e>
                      <m:sub>
                        <m:r>
                          <a:rPr lang="en-US" altLang="zh-TW" sz="1600" i="1">
                            <a:latin typeface="Cambria Math"/>
                          </a:rPr>
                          <m:t>𝑅</m:t>
                        </m:r>
                        <m:r>
                          <a:rPr lang="en-US" altLang="zh-TW" sz="1600" b="0" i="1" smtClean="0">
                            <a:latin typeface="Cambria Math"/>
                          </a:rPr>
                          <m:t>𝑒𝑝𝑙𝑎𝑦</m:t>
                        </m:r>
                      </m:sub>
                    </m:sSub>
                  </m:oMath>
                </a14:m>
                <a:r>
                  <a:rPr lang="en-US" altLang="zh-TW" sz="1600" dirty="0" smtClean="0"/>
                  <a:t>:</a:t>
                </a:r>
              </a:p>
              <a:p>
                <a:pPr marL="0" lvl="3"/>
                <a:r>
                  <a:rPr lang="en-US" altLang="zh-TW" sz="1600" dirty="0" smtClean="0"/>
                  <a:t>{(DATA ACK),</a:t>
                </a:r>
                <a:r>
                  <a:rPr lang="zh-TW" altLang="en-US" sz="1600" dirty="0" smtClean="0"/>
                  <a:t> </a:t>
                </a:r>
                <a:r>
                  <a:rPr lang="en-US" altLang="zh-TW" sz="1600" dirty="0" smtClean="0"/>
                  <a:t>(DATA</a:t>
                </a:r>
                <a:r>
                  <a:rPr lang="zh-TW" altLang="en-US" sz="1600" dirty="0" smtClean="0"/>
                  <a:t> </a:t>
                </a:r>
                <a:r>
                  <a:rPr lang="en-US" altLang="zh-TW" sz="1600" dirty="0" smtClean="0"/>
                  <a:t>ACK),}</a:t>
                </a:r>
              </a:p>
            </p:txBody>
          </p:sp>
        </mc:Choice>
        <mc:Fallback xmlns="">
          <p:sp>
            <p:nvSpPr>
              <p:cNvPr id="10" name="文字方塊 9"/>
              <p:cNvSpPr txBox="1">
                <a:spLocks noRot="1" noChangeAspect="1" noMove="1" noResize="1" noEditPoints="1" noAdjustHandles="1" noChangeArrowheads="1" noChangeShapeType="1" noTextEdit="1"/>
              </p:cNvSpPr>
              <p:nvPr/>
            </p:nvSpPr>
            <p:spPr>
              <a:xfrm>
                <a:off x="6579686" y="4769012"/>
                <a:ext cx="2298227" cy="604204"/>
              </a:xfrm>
              <a:prstGeom prst="rect">
                <a:avLst/>
              </a:prstGeom>
              <a:blipFill rotWithShape="1">
                <a:blip r:embed="rId7"/>
                <a:stretch>
                  <a:fillRect/>
                </a:stretch>
              </a:blipFill>
              <a:ln/>
            </p:spPr>
            <p:txBody>
              <a:bodyPr/>
              <a:lstStyle/>
              <a:p>
                <a:r>
                  <a:rPr lang="zh-TW" altLang="en-US">
                    <a:noFill/>
                  </a:rPr>
                  <a:t> </a:t>
                </a:r>
              </a:p>
            </p:txBody>
          </p:sp>
        </mc:Fallback>
      </mc:AlternateContent>
      <p:graphicFrame>
        <p:nvGraphicFramePr>
          <p:cNvPr id="9" name="物件 8"/>
          <p:cNvGraphicFramePr>
            <a:graphicFrameLocks noChangeAspect="1"/>
          </p:cNvGraphicFramePr>
          <p:nvPr>
            <p:extLst>
              <p:ext uri="{D42A27DB-BD31-4B8C-83A1-F6EECF244321}">
                <p14:modId xmlns:p14="http://schemas.microsoft.com/office/powerpoint/2010/main" val="556744775"/>
              </p:ext>
            </p:extLst>
          </p:nvPr>
        </p:nvGraphicFramePr>
        <p:xfrm>
          <a:off x="0" y="4797152"/>
          <a:ext cx="696913" cy="234950"/>
        </p:xfrm>
        <a:graphic>
          <a:graphicData uri="http://schemas.openxmlformats.org/presentationml/2006/ole">
            <mc:AlternateContent xmlns:mc="http://schemas.openxmlformats.org/markup-compatibility/2006">
              <mc:Choice xmlns:v="urn:schemas-microsoft-com:vml" Requires="v">
                <p:oleObj spid="_x0000_s33812" name="Visio" r:id="rId8" imgW="696717" imgH="234302" progId="Visio.Drawing.11">
                  <p:link updateAutomatic="1"/>
                </p:oleObj>
              </mc:Choice>
              <mc:Fallback>
                <p:oleObj name="Visio" r:id="rId8" imgW="696717" imgH="234302" progId="Visio.Drawing.11">
                  <p:link updateAutomatic="1"/>
                  <p:pic>
                    <p:nvPicPr>
                      <p:cNvPr id="0" name=""/>
                      <p:cNvPicPr/>
                      <p:nvPr/>
                    </p:nvPicPr>
                    <p:blipFill>
                      <a:blip r:embed="rId9"/>
                      <a:stretch>
                        <a:fillRect/>
                      </a:stretch>
                    </p:blipFill>
                    <p:spPr>
                      <a:xfrm>
                        <a:off x="0" y="4797152"/>
                        <a:ext cx="696913" cy="234950"/>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12" name="內容版面配置區 2"/>
              <p:cNvSpPr txBox="1">
                <a:spLocks/>
              </p:cNvSpPr>
              <p:nvPr/>
            </p:nvSpPr>
            <p:spPr>
              <a:xfrm>
                <a:off x="323528" y="5373216"/>
                <a:ext cx="8229600" cy="1180728"/>
              </a:xfrm>
              <a:prstGeom prst="rect">
                <a:avLst/>
              </a:prstGeom>
            </p:spPr>
            <p:txBody>
              <a:bodyPr vert="horz" lIns="91440" tIns="45720" rIns="91440" bIns="45720" rtlCol="0">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1"/>
                <a14:m>
                  <m:oMath xmlns:m="http://schemas.openxmlformats.org/officeDocument/2006/math">
                    <m:sSub>
                      <m:sSubPr>
                        <m:ctrlPr>
                          <a:rPr lang="zh-TW" altLang="zh-TW" i="1" smtClean="0">
                            <a:latin typeface="Cambria Math"/>
                          </a:rPr>
                        </m:ctrlPr>
                      </m:sSubPr>
                      <m:e>
                        <m:r>
                          <a:rPr lang="en-US" altLang="zh-TW" i="1">
                            <a:latin typeface="Cambria Math"/>
                          </a:rPr>
                          <m:t>𝐸</m:t>
                        </m:r>
                      </m:e>
                      <m:sub>
                        <m:r>
                          <a:rPr lang="en-US" altLang="zh-TW" i="1">
                            <a:latin typeface="Cambria Math"/>
                          </a:rPr>
                          <m:t>𝑅𝑒𝑎𝑙</m:t>
                        </m:r>
                      </m:sub>
                    </m:sSub>
                    <m:d>
                      <m:dPr>
                        <m:ctrlPr>
                          <a:rPr lang="zh-TW" altLang="zh-TW" i="1">
                            <a:latin typeface="Cambria Math"/>
                          </a:rPr>
                        </m:ctrlPr>
                      </m:dPr>
                      <m:e>
                        <m:r>
                          <a:rPr lang="en-US" altLang="zh-TW" i="1">
                            <a:latin typeface="Cambria Math"/>
                          </a:rPr>
                          <m:t>𝑖</m:t>
                        </m:r>
                      </m:e>
                    </m:d>
                  </m:oMath>
                </a14:m>
                <a:r>
                  <a:rPr lang="en-US" altLang="zh-TW" dirty="0"/>
                  <a:t>     = { 0,  </a:t>
                </a:r>
                <a:r>
                  <a:rPr lang="en-US" altLang="zh-TW" dirty="0" smtClean="0"/>
                  <a:t>1</a:t>
                </a:r>
                <a:r>
                  <a:rPr lang="en-US" altLang="zh-TW" dirty="0"/>
                  <a:t> </a:t>
                </a:r>
                <a:r>
                  <a:rPr lang="en-US" altLang="zh-TW" dirty="0" smtClean="0"/>
                  <a:t>}</a:t>
                </a:r>
                <a:endParaRPr lang="en-US" altLang="zh-TW" dirty="0"/>
              </a:p>
              <a:p>
                <a:pPr lvl="1"/>
                <a14:m>
                  <m:oMath xmlns:m="http://schemas.openxmlformats.org/officeDocument/2006/math">
                    <m:sSub>
                      <m:sSubPr>
                        <m:ctrlPr>
                          <a:rPr lang="zh-TW" altLang="zh-TW" i="1">
                            <a:latin typeface="Cambria Math"/>
                          </a:rPr>
                        </m:ctrlPr>
                      </m:sSubPr>
                      <m:e>
                        <m:r>
                          <a:rPr lang="en-US" altLang="zh-TW" i="1">
                            <a:latin typeface="Cambria Math"/>
                          </a:rPr>
                          <m:t>𝐸</m:t>
                        </m:r>
                      </m:e>
                      <m:sub>
                        <m:r>
                          <a:rPr lang="en-US" altLang="zh-TW" i="1">
                            <a:latin typeface="Cambria Math"/>
                          </a:rPr>
                          <m:t>𝑅𝑒𝑝𝑙𝑎𝑦</m:t>
                        </m:r>
                      </m:sub>
                    </m:sSub>
                    <m:d>
                      <m:dPr>
                        <m:ctrlPr>
                          <a:rPr lang="zh-TW" altLang="zh-TW" i="1">
                            <a:latin typeface="Cambria Math"/>
                          </a:rPr>
                        </m:ctrlPr>
                      </m:dPr>
                      <m:e>
                        <m:r>
                          <a:rPr lang="en-US" altLang="zh-TW" i="1">
                            <a:latin typeface="Cambria Math"/>
                          </a:rPr>
                          <m:t>𝑖</m:t>
                        </m:r>
                      </m:e>
                    </m:d>
                  </m:oMath>
                </a14:m>
                <a:r>
                  <a:rPr lang="en-US" altLang="zh-TW" dirty="0"/>
                  <a:t> = { 1,  </a:t>
                </a:r>
                <a:r>
                  <a:rPr lang="en-US" altLang="zh-TW" dirty="0" smtClean="0"/>
                  <a:t>1 }</a:t>
                </a:r>
                <a:endParaRPr lang="en-US" altLang="zh-TW" dirty="0"/>
              </a:p>
              <a:p>
                <a:pPr lvl="1"/>
                <a:r>
                  <a:rPr lang="en-US" altLang="zh-TW" dirty="0"/>
                  <a:t>Reproduction ratio = </a:t>
                </a:r>
                <a14:m>
                  <m:oMath xmlns:m="http://schemas.openxmlformats.org/officeDocument/2006/math">
                    <m:f>
                      <m:fPr>
                        <m:ctrlPr>
                          <a:rPr lang="en-US" altLang="zh-TW" i="1">
                            <a:latin typeface="Cambria Math"/>
                          </a:rPr>
                        </m:ctrlPr>
                      </m:fPr>
                      <m:num>
                        <m:r>
                          <a:rPr lang="en-US" altLang="zh-TW" i="1">
                            <a:latin typeface="Cambria Math"/>
                          </a:rPr>
                          <m:t>0+1</m:t>
                        </m:r>
                      </m:num>
                      <m:den>
                        <m:r>
                          <a:rPr lang="en-US" altLang="zh-TW" b="0" i="1" smtClean="0">
                            <a:latin typeface="Cambria Math"/>
                          </a:rPr>
                          <m:t>2</m:t>
                        </m:r>
                      </m:den>
                    </m:f>
                  </m:oMath>
                </a14:m>
                <a:r>
                  <a:rPr lang="en-US" altLang="zh-TW" dirty="0"/>
                  <a:t>x100% = </a:t>
                </a:r>
                <a:r>
                  <a:rPr lang="en-US" altLang="zh-TW" dirty="0" smtClean="0"/>
                  <a:t>50 </a:t>
                </a:r>
                <a:r>
                  <a:rPr lang="en-US" altLang="zh-TW" dirty="0"/>
                  <a:t>%  </a:t>
                </a:r>
              </a:p>
              <a:p>
                <a:endParaRPr lang="zh-TW" altLang="en-US" dirty="0"/>
              </a:p>
            </p:txBody>
          </p:sp>
        </mc:Choice>
        <mc:Fallback xmlns="">
          <p:sp>
            <p:nvSpPr>
              <p:cNvPr id="12" name="內容版面配置區 2"/>
              <p:cNvSpPr txBox="1">
                <a:spLocks noRot="1" noChangeAspect="1" noMove="1" noResize="1" noEditPoints="1" noAdjustHandles="1" noChangeArrowheads="1" noChangeShapeType="1" noTextEdit="1"/>
              </p:cNvSpPr>
              <p:nvPr/>
            </p:nvSpPr>
            <p:spPr>
              <a:xfrm>
                <a:off x="323528" y="5373216"/>
                <a:ext cx="8229600" cy="1180728"/>
              </a:xfrm>
              <a:prstGeom prst="rect">
                <a:avLst/>
              </a:prstGeom>
              <a:blipFill rotWithShape="1">
                <a:blip r:embed="rId10"/>
                <a:stretch>
                  <a:fillRect t="-7216"/>
                </a:stretch>
              </a:blipFill>
            </p:spPr>
            <p:txBody>
              <a:bodyPr/>
              <a:lstStyle/>
              <a:p>
                <a:r>
                  <a:rPr lang="zh-TW" altLang="en-US">
                    <a:noFill/>
                  </a:rPr>
                  <a:t> </a:t>
                </a:r>
              </a:p>
            </p:txBody>
          </p:sp>
        </mc:Fallback>
      </mc:AlternateContent>
      <mc:AlternateContent xmlns:mc="http://schemas.openxmlformats.org/markup-compatibility/2006" xmlns:a14="http://schemas.microsoft.com/office/drawing/2010/main">
        <mc:Choice Requires="a14">
          <p:sp>
            <p:nvSpPr>
              <p:cNvPr id="13" name="文字方塊 12"/>
              <p:cNvSpPr txBox="1"/>
              <p:nvPr/>
            </p:nvSpPr>
            <p:spPr>
              <a:xfrm>
                <a:off x="6579685" y="3901426"/>
                <a:ext cx="2298227" cy="584775"/>
              </a:xfrm>
              <a:prstGeom prst="rect">
                <a:avLst/>
              </a:prstGeom>
              <a:ln/>
            </p:spPr>
            <p:style>
              <a:lnRef idx="1">
                <a:schemeClr val="accent6"/>
              </a:lnRef>
              <a:fillRef idx="2">
                <a:schemeClr val="accent6"/>
              </a:fillRef>
              <a:effectRef idx="1">
                <a:schemeClr val="accent6"/>
              </a:effectRef>
              <a:fontRef idx="minor">
                <a:schemeClr val="dk1"/>
              </a:fontRef>
            </p:style>
            <p:txBody>
              <a:bodyPr wrap="square" rtlCol="0">
                <a:spAutoFit/>
              </a:bodyPr>
              <a:lstStyle/>
              <a:p>
                <a:pPr marL="0" lvl="3"/>
                <a14:m>
                  <m:oMath xmlns:m="http://schemas.openxmlformats.org/officeDocument/2006/math">
                    <m:sSub>
                      <m:sSubPr>
                        <m:ctrlPr>
                          <a:rPr lang="zh-TW" altLang="zh-TW" sz="1600" i="1" smtClean="0">
                            <a:latin typeface="Cambria Math"/>
                          </a:rPr>
                        </m:ctrlPr>
                      </m:sSubPr>
                      <m:e>
                        <m:r>
                          <a:rPr lang="en-US" altLang="zh-TW" sz="1600" i="1">
                            <a:latin typeface="Cambria Math"/>
                          </a:rPr>
                          <m:t>𝐸</m:t>
                        </m:r>
                      </m:e>
                      <m:sub>
                        <m:r>
                          <a:rPr lang="en-US" altLang="zh-TW" sz="1600" i="1">
                            <a:latin typeface="Cambria Math"/>
                          </a:rPr>
                          <m:t>𝑅𝑒𝑎𝑙</m:t>
                        </m:r>
                      </m:sub>
                    </m:sSub>
                  </m:oMath>
                </a14:m>
                <a:r>
                  <a:rPr lang="en-US" altLang="zh-TW" sz="1600" dirty="0" smtClean="0"/>
                  <a:t>:</a:t>
                </a:r>
              </a:p>
              <a:p>
                <a:pPr marL="0" lvl="3"/>
                <a:r>
                  <a:rPr lang="en-US" altLang="zh-TW" sz="1600" dirty="0" smtClean="0"/>
                  <a:t>{(DATA),</a:t>
                </a:r>
                <a:r>
                  <a:rPr lang="zh-TW" altLang="en-US" sz="1600" dirty="0" smtClean="0"/>
                  <a:t> </a:t>
                </a:r>
                <a:r>
                  <a:rPr lang="en-US" altLang="zh-TW" sz="1600" dirty="0" smtClean="0"/>
                  <a:t>(DATA</a:t>
                </a:r>
                <a:r>
                  <a:rPr lang="zh-TW" altLang="en-US" sz="1600" dirty="0" smtClean="0"/>
                  <a:t> </a:t>
                </a:r>
                <a:r>
                  <a:rPr lang="en-US" altLang="zh-TW" sz="1600" dirty="0" smtClean="0"/>
                  <a:t>ACK),}</a:t>
                </a:r>
              </a:p>
            </p:txBody>
          </p:sp>
        </mc:Choice>
        <mc:Fallback xmlns="">
          <p:sp>
            <p:nvSpPr>
              <p:cNvPr id="13" name="文字方塊 12"/>
              <p:cNvSpPr txBox="1">
                <a:spLocks noRot="1" noChangeAspect="1" noMove="1" noResize="1" noEditPoints="1" noAdjustHandles="1" noChangeArrowheads="1" noChangeShapeType="1" noTextEdit="1"/>
              </p:cNvSpPr>
              <p:nvPr/>
            </p:nvSpPr>
            <p:spPr>
              <a:xfrm>
                <a:off x="6579685" y="3901426"/>
                <a:ext cx="2298227" cy="584775"/>
              </a:xfrm>
              <a:prstGeom prst="rect">
                <a:avLst/>
              </a:prstGeom>
              <a:blipFill rotWithShape="1">
                <a:blip r:embed="rId11"/>
                <a:stretch>
                  <a:fillRect/>
                </a:stretch>
              </a:blipFill>
              <a:ln/>
            </p:spPr>
            <p:txBody>
              <a:bodyPr/>
              <a:lstStyle/>
              <a:p>
                <a:r>
                  <a:rPr lang="zh-TW" altLang="en-US">
                    <a:noFill/>
                  </a:rPr>
                  <a:t> </a:t>
                </a:r>
              </a:p>
            </p:txBody>
          </p:sp>
        </mc:Fallback>
      </mc:AlternateContent>
    </p:spTree>
    <p:extLst>
      <p:ext uri="{BB962C8B-B14F-4D97-AF65-F5344CB8AC3E}">
        <p14:creationId xmlns:p14="http://schemas.microsoft.com/office/powerpoint/2010/main" val="350453404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物件 11"/>
          <p:cNvGraphicFramePr>
            <a:graphicFrameLocks noChangeAspect="1"/>
          </p:cNvGraphicFramePr>
          <p:nvPr>
            <p:extLst>
              <p:ext uri="{D42A27DB-BD31-4B8C-83A1-F6EECF244321}">
                <p14:modId xmlns:p14="http://schemas.microsoft.com/office/powerpoint/2010/main" val="915945801"/>
              </p:ext>
            </p:extLst>
          </p:nvPr>
        </p:nvGraphicFramePr>
        <p:xfrm>
          <a:off x="3266540" y="1333582"/>
          <a:ext cx="5351513" cy="5198948"/>
        </p:xfrm>
        <a:graphic>
          <a:graphicData uri="http://schemas.openxmlformats.org/presentationml/2006/ole">
            <mc:AlternateContent xmlns:mc="http://schemas.openxmlformats.org/markup-compatibility/2006">
              <mc:Choice xmlns:v="urn:schemas-microsoft-com:vml" Requires="v">
                <p:oleObj spid="_x0000_s10521" name="Visio" r:id="rId4" imgW="4282575" imgH="3880906" progId="Visio.Drawing.11">
                  <p:embed/>
                </p:oleObj>
              </mc:Choice>
              <mc:Fallback>
                <p:oleObj name="Visio" r:id="rId4" imgW="4282575" imgH="3880906" progId="Visio.Drawing.11">
                  <p:embed/>
                  <p:pic>
                    <p:nvPicPr>
                      <p:cNvPr id="0" name="Object 26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66540" y="1333582"/>
                        <a:ext cx="5351513" cy="5198948"/>
                      </a:xfrm>
                      <a:prstGeom prst="rect">
                        <a:avLst/>
                      </a:prstGeom>
                      <a:noFill/>
                    </p:spPr>
                  </p:pic>
                </p:oleObj>
              </mc:Fallback>
            </mc:AlternateContent>
          </a:graphicData>
        </a:graphic>
      </p:graphicFrame>
      <p:sp>
        <p:nvSpPr>
          <p:cNvPr id="2" name="標題 1"/>
          <p:cNvSpPr>
            <a:spLocks noGrp="1"/>
          </p:cNvSpPr>
          <p:nvPr>
            <p:ph type="title"/>
          </p:nvPr>
        </p:nvSpPr>
        <p:spPr>
          <a:xfrm>
            <a:off x="457200" y="-162272"/>
            <a:ext cx="8229600" cy="1143000"/>
          </a:xfrm>
        </p:spPr>
        <p:txBody>
          <a:bodyPr/>
          <a:lstStyle/>
          <a:p>
            <a:r>
              <a:rPr lang="en-US" altLang="zh-TW" dirty="0" smtClean="0"/>
              <a:t>Implementation of EDASR</a:t>
            </a:r>
            <a:endParaRPr lang="zh-TW" altLang="en-US" dirty="0"/>
          </a:p>
        </p:txBody>
      </p:sp>
      <p:sp>
        <p:nvSpPr>
          <p:cNvPr id="3" name="內容版面配置區 2"/>
          <p:cNvSpPr>
            <a:spLocks noGrp="1"/>
          </p:cNvSpPr>
          <p:nvPr>
            <p:ph idx="1"/>
          </p:nvPr>
        </p:nvSpPr>
        <p:spPr>
          <a:xfrm>
            <a:off x="457200" y="836712"/>
            <a:ext cx="8229600" cy="4525963"/>
          </a:xfrm>
        </p:spPr>
        <p:txBody>
          <a:bodyPr/>
          <a:lstStyle/>
          <a:p>
            <a:r>
              <a:rPr lang="en-US" altLang="zh-TW" dirty="0"/>
              <a:t>Architecture of EDASR on the Linux</a:t>
            </a:r>
            <a:endParaRPr lang="zh-TW" altLang="en-US" dirty="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26</a:t>
            </a:fld>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7" name="Rectangle 4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8" name="物件 7"/>
          <p:cNvGraphicFramePr>
            <a:graphicFrameLocks noChangeAspect="1"/>
          </p:cNvGraphicFramePr>
          <p:nvPr>
            <p:extLst>
              <p:ext uri="{D42A27DB-BD31-4B8C-83A1-F6EECF244321}">
                <p14:modId xmlns:p14="http://schemas.microsoft.com/office/powerpoint/2010/main" val="1201739389"/>
              </p:ext>
            </p:extLst>
          </p:nvPr>
        </p:nvGraphicFramePr>
        <p:xfrm>
          <a:off x="593042" y="3294554"/>
          <a:ext cx="2860292" cy="1345307"/>
        </p:xfrm>
        <a:graphic>
          <a:graphicData uri="http://schemas.openxmlformats.org/presentationml/2006/ole">
            <mc:AlternateContent xmlns:mc="http://schemas.openxmlformats.org/markup-compatibility/2006">
              <mc:Choice xmlns:v="urn:schemas-microsoft-com:vml" Requires="v">
                <p:oleObj spid="_x0000_s10522" name="Visio" r:id="rId6" imgW="2248777" imgH="1053713" progId="Visio.Drawing.11">
                  <p:embed/>
                </p:oleObj>
              </mc:Choice>
              <mc:Fallback>
                <p:oleObj name="Visio" r:id="rId6" imgW="2248777" imgH="1053713" progId="Visio.Drawing.11">
                  <p:embed/>
                  <p:pic>
                    <p:nvPicPr>
                      <p:cNvPr id="0" name="Object 4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3042" y="3294554"/>
                        <a:ext cx="2860292" cy="1345307"/>
                      </a:xfrm>
                      <a:prstGeom prst="rect">
                        <a:avLst/>
                      </a:prstGeom>
                      <a:noFill/>
                    </p:spPr>
                  </p:pic>
                </p:oleObj>
              </mc:Fallback>
            </mc:AlternateContent>
          </a:graphicData>
        </a:graphic>
      </p:graphicFrame>
      <p:sp>
        <p:nvSpPr>
          <p:cNvPr id="9" name="圓角矩形 8"/>
          <p:cNvSpPr/>
          <p:nvPr/>
        </p:nvSpPr>
        <p:spPr>
          <a:xfrm>
            <a:off x="593041" y="3140968"/>
            <a:ext cx="2974549" cy="1521737"/>
          </a:xfrm>
          <a:prstGeom prst="round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a:p>
        </p:txBody>
      </p:sp>
      <p:cxnSp>
        <p:nvCxnSpPr>
          <p:cNvPr id="11" name="直線接點 10"/>
          <p:cNvCxnSpPr/>
          <p:nvPr/>
        </p:nvCxnSpPr>
        <p:spPr>
          <a:xfrm flipH="1" flipV="1">
            <a:off x="3567590" y="3347422"/>
            <a:ext cx="1127237" cy="864096"/>
          </a:xfrm>
          <a:prstGeom prst="line">
            <a:avLst/>
          </a:prstGeom>
        </p:spPr>
        <p:style>
          <a:lnRef idx="1">
            <a:schemeClr val="dk1"/>
          </a:lnRef>
          <a:fillRef idx="0">
            <a:schemeClr val="dk1"/>
          </a:fillRef>
          <a:effectRef idx="0">
            <a:schemeClr val="dk1"/>
          </a:effectRef>
          <a:fontRef idx="minor">
            <a:schemeClr val="tx1"/>
          </a:fontRef>
        </p:style>
      </p:cxnSp>
      <p:cxnSp>
        <p:nvCxnSpPr>
          <p:cNvPr id="13" name="直線接點 12"/>
          <p:cNvCxnSpPr/>
          <p:nvPr/>
        </p:nvCxnSpPr>
        <p:spPr>
          <a:xfrm flipH="1">
            <a:off x="3567590" y="4415778"/>
            <a:ext cx="1127238" cy="103820"/>
          </a:xfrm>
          <a:prstGeom prst="line">
            <a:avLst/>
          </a:prstGeom>
        </p:spPr>
        <p:style>
          <a:lnRef idx="1">
            <a:schemeClr val="dk1"/>
          </a:lnRef>
          <a:fillRef idx="0">
            <a:schemeClr val="dk1"/>
          </a:fillRef>
          <a:effectRef idx="0">
            <a:schemeClr val="dk1"/>
          </a:effectRef>
          <a:fontRef idx="minor">
            <a:schemeClr val="tx1"/>
          </a:fontRef>
        </p:style>
      </p:cxnSp>
      <p:sp>
        <p:nvSpPr>
          <p:cNvPr id="16" name="文字方塊 15"/>
          <p:cNvSpPr txBox="1"/>
          <p:nvPr/>
        </p:nvSpPr>
        <p:spPr>
          <a:xfrm>
            <a:off x="5505959" y="5877272"/>
            <a:ext cx="436338" cy="369332"/>
          </a:xfrm>
          <a:prstGeom prst="rect">
            <a:avLst/>
          </a:prstGeom>
          <a:noFill/>
        </p:spPr>
        <p:txBody>
          <a:bodyPr wrap="none" rtlCol="0">
            <a:spAutoFit/>
          </a:bodyPr>
          <a:lstStyle/>
          <a:p>
            <a:r>
              <a:rPr lang="en-US" altLang="zh-TW" dirty="0" smtClean="0"/>
              <a:t>AP</a:t>
            </a:r>
            <a:endParaRPr lang="zh-TW" altLang="en-US" dirty="0"/>
          </a:p>
        </p:txBody>
      </p:sp>
      <p:sp>
        <p:nvSpPr>
          <p:cNvPr id="10" name="Rectangle 268"/>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Tree>
    <p:extLst>
      <p:ext uri="{BB962C8B-B14F-4D97-AF65-F5344CB8AC3E}">
        <p14:creationId xmlns:p14="http://schemas.microsoft.com/office/powerpoint/2010/main" val="15816859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Evaluation </a:t>
            </a:r>
            <a:endParaRPr lang="zh-TW" altLang="en-US" dirty="0"/>
          </a:p>
        </p:txBody>
      </p:sp>
      <p:sp>
        <p:nvSpPr>
          <p:cNvPr id="3" name="內容版面配置區 2"/>
          <p:cNvSpPr>
            <a:spLocks noGrp="1"/>
          </p:cNvSpPr>
          <p:nvPr>
            <p:ph idx="1"/>
          </p:nvPr>
        </p:nvSpPr>
        <p:spPr>
          <a:xfrm>
            <a:off x="-36512" y="1196752"/>
            <a:ext cx="8784976" cy="4853135"/>
          </a:xfrm>
        </p:spPr>
        <p:txBody>
          <a:bodyPr>
            <a:normAutofit fontScale="92500" lnSpcReduction="20000"/>
          </a:bodyPr>
          <a:lstStyle/>
          <a:p>
            <a:r>
              <a:rPr lang="en-US" altLang="zh-TW" dirty="0"/>
              <a:t>U</a:t>
            </a:r>
            <a:r>
              <a:rPr lang="en-US" altLang="zh-TW" dirty="0" smtClean="0"/>
              <a:t>se </a:t>
            </a:r>
            <a:r>
              <a:rPr lang="en-US" altLang="zh-TW" dirty="0"/>
              <a:t>the reproduction </a:t>
            </a:r>
            <a:r>
              <a:rPr lang="en-US" altLang="zh-TW" dirty="0" smtClean="0"/>
              <a:t>ratio to evaluate </a:t>
            </a:r>
            <a:r>
              <a:rPr lang="en-US" altLang="zh-TW" dirty="0"/>
              <a:t>the performance of </a:t>
            </a:r>
            <a:r>
              <a:rPr lang="en-US" altLang="zh-TW" dirty="0" smtClean="0"/>
              <a:t>EDASR</a:t>
            </a:r>
          </a:p>
          <a:p>
            <a:pPr lvl="1"/>
            <a:r>
              <a:rPr lang="en-US" altLang="zh-TW" dirty="0"/>
              <a:t>T</a:t>
            </a:r>
            <a:r>
              <a:rPr lang="en-US" altLang="zh-TW" dirty="0" smtClean="0"/>
              <a:t>he </a:t>
            </a:r>
            <a:r>
              <a:rPr lang="en-US" altLang="zh-TW" dirty="0"/>
              <a:t>packet replay control </a:t>
            </a:r>
            <a:endParaRPr lang="en-US" altLang="zh-TW" dirty="0" smtClean="0"/>
          </a:p>
          <a:p>
            <a:pPr lvl="2"/>
            <a:r>
              <a:rPr lang="en-US" altLang="zh-TW" dirty="0" smtClean="0"/>
              <a:t>Atomic events</a:t>
            </a:r>
          </a:p>
          <a:p>
            <a:pPr lvl="2"/>
            <a:r>
              <a:rPr lang="en-US" altLang="zh-TW" dirty="0" smtClean="0"/>
              <a:t>Non-atomic events</a:t>
            </a:r>
          </a:p>
          <a:p>
            <a:pPr lvl="3"/>
            <a:endParaRPr lang="en-US" altLang="zh-TW" dirty="0" smtClean="0"/>
          </a:p>
          <a:p>
            <a:pPr marL="1371600" lvl="3" indent="0">
              <a:buNone/>
            </a:pPr>
            <a:endParaRPr lang="en-US" altLang="zh-TW" dirty="0" smtClean="0"/>
          </a:p>
          <a:p>
            <a:pPr marL="1371600" lvl="3" indent="0">
              <a:buNone/>
            </a:pPr>
            <a:endParaRPr lang="en-US" altLang="zh-TW" dirty="0"/>
          </a:p>
          <a:p>
            <a:pPr lvl="1"/>
            <a:r>
              <a:rPr lang="en-US" altLang="zh-TW" dirty="0"/>
              <a:t>T</a:t>
            </a:r>
            <a:r>
              <a:rPr lang="en-US" altLang="zh-TW" dirty="0" smtClean="0"/>
              <a:t>he </a:t>
            </a:r>
            <a:r>
              <a:rPr lang="en-US" altLang="zh-TW" dirty="0"/>
              <a:t>environment </a:t>
            </a:r>
            <a:r>
              <a:rPr lang="en-US" altLang="zh-TW" dirty="0" smtClean="0"/>
              <a:t>emulation</a:t>
            </a:r>
          </a:p>
          <a:p>
            <a:pPr lvl="2"/>
            <a:r>
              <a:rPr lang="en-US" altLang="zh-TW" dirty="0" smtClean="0"/>
              <a:t>Signal</a:t>
            </a:r>
          </a:p>
          <a:p>
            <a:pPr lvl="2"/>
            <a:r>
              <a:rPr lang="en-US" altLang="zh-TW" dirty="0" smtClean="0"/>
              <a:t>Noise</a:t>
            </a:r>
          </a:p>
          <a:p>
            <a:pPr lvl="2"/>
            <a:r>
              <a:rPr lang="en-US" altLang="zh-TW" dirty="0" smtClean="0"/>
              <a:t>Interference</a:t>
            </a:r>
          </a:p>
          <a:p>
            <a:pPr lvl="2"/>
            <a:r>
              <a:rPr lang="en-US" altLang="zh-TW" dirty="0" smtClean="0">
                <a:solidFill>
                  <a:schemeClr val="bg1">
                    <a:lumMod val="95000"/>
                  </a:schemeClr>
                </a:solidFill>
              </a:rPr>
              <a:t>0</a:t>
            </a:r>
          </a:p>
          <a:p>
            <a:pPr lvl="2"/>
            <a:r>
              <a:rPr lang="en-US" altLang="zh-TW" dirty="0">
                <a:solidFill>
                  <a:schemeClr val="bg1">
                    <a:lumMod val="95000"/>
                  </a:schemeClr>
                </a:solidFill>
              </a:rPr>
              <a:t>0</a:t>
            </a:r>
          </a:p>
          <a:p>
            <a:pPr lvl="2"/>
            <a:endParaRPr lang="en-US" altLang="zh-TW" dirty="0" smtClean="0"/>
          </a:p>
          <a:p>
            <a:pPr lvl="2"/>
            <a:endParaRPr lang="en-US" altLang="zh-TW" dirty="0"/>
          </a:p>
          <a:p>
            <a:pPr lvl="2"/>
            <a:endParaRPr lang="en-US" altLang="zh-TW" dirty="0" smtClean="0"/>
          </a:p>
          <a:p>
            <a:pPr lvl="2"/>
            <a:endParaRPr lang="en-US" altLang="zh-TW" dirty="0"/>
          </a:p>
          <a:p>
            <a:pPr lvl="2"/>
            <a:endParaRPr lang="en-US" altLang="zh-TW" dirty="0" smtClean="0"/>
          </a:p>
          <a:p>
            <a:pPr lvl="2"/>
            <a:endParaRPr lang="en-US" altLang="zh-TW" dirty="0"/>
          </a:p>
          <a:p>
            <a:pPr lvl="2"/>
            <a:endParaRPr lang="en-US" altLang="zh-TW" dirty="0"/>
          </a:p>
          <a:p>
            <a:pPr lvl="2"/>
            <a:endParaRPr lang="zh-TW" altLang="en-US" dirty="0"/>
          </a:p>
        </p:txBody>
      </p:sp>
      <p:sp>
        <p:nvSpPr>
          <p:cNvPr id="4" name="投影片編號版面配置區 3"/>
          <p:cNvSpPr>
            <a:spLocks noGrp="1"/>
          </p:cNvSpPr>
          <p:nvPr>
            <p:ph type="sldNum" sz="quarter" idx="12"/>
          </p:nvPr>
        </p:nvSpPr>
        <p:spPr>
          <a:xfrm>
            <a:off x="6876256" y="6448251"/>
            <a:ext cx="2133600" cy="365125"/>
          </a:xfrm>
        </p:spPr>
        <p:txBody>
          <a:bodyPr/>
          <a:lstStyle/>
          <a:p>
            <a:fld id="{241839FB-28C0-42C4-B85E-C961D2DA0168}" type="slidenum">
              <a:rPr lang="zh-TW" altLang="en-US" smtClean="0"/>
              <a:t>27</a:t>
            </a:fld>
            <a:endParaRPr lang="zh-TW" altLang="en-US" dirty="0"/>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
        <p:nvSpPr>
          <p:cNvPr id="7" name="矩形 6"/>
          <p:cNvSpPr/>
          <p:nvPr/>
        </p:nvSpPr>
        <p:spPr>
          <a:xfrm>
            <a:off x="4716016" y="6381328"/>
            <a:ext cx="3255828" cy="677108"/>
          </a:xfrm>
          <a:prstGeom prst="rect">
            <a:avLst/>
          </a:prstGeom>
        </p:spPr>
        <p:txBody>
          <a:bodyPr wrap="none">
            <a:spAutoFit/>
          </a:bodyPr>
          <a:lstStyle/>
          <a:p>
            <a:pPr marL="0" lvl="1"/>
            <a:r>
              <a:rPr lang="en-US" altLang="zh-TW" sz="1400" dirty="0" smtClean="0"/>
              <a:t>Parameters of the </a:t>
            </a:r>
            <a:r>
              <a:rPr lang="en-US" altLang="zh-TW" sz="1400" dirty="0"/>
              <a:t>environment emulation</a:t>
            </a:r>
          </a:p>
          <a:p>
            <a:endParaRPr lang="zh-TW" altLang="en-US" sz="2400" dirty="0"/>
          </a:p>
        </p:txBody>
      </p:sp>
      <p:graphicFrame>
        <p:nvGraphicFramePr>
          <p:cNvPr id="8" name="表格 7"/>
          <p:cNvGraphicFramePr>
            <a:graphicFrameLocks noGrp="1"/>
          </p:cNvGraphicFramePr>
          <p:nvPr>
            <p:extLst>
              <p:ext uri="{D42A27DB-BD31-4B8C-83A1-F6EECF244321}">
                <p14:modId xmlns:p14="http://schemas.microsoft.com/office/powerpoint/2010/main" val="3686856942"/>
              </p:ext>
            </p:extLst>
          </p:nvPr>
        </p:nvGraphicFramePr>
        <p:xfrm>
          <a:off x="4788024" y="3861048"/>
          <a:ext cx="3960440" cy="2560320"/>
        </p:xfrm>
        <a:graphic>
          <a:graphicData uri="http://schemas.openxmlformats.org/drawingml/2006/table">
            <a:tbl>
              <a:tblPr firstRow="1" firstCol="1" bandRow="1">
                <a:tableStyleId>{5940675A-B579-460E-94D1-54222C63F5DA}</a:tableStyleId>
              </a:tblPr>
              <a:tblGrid>
                <a:gridCol w="1944216"/>
                <a:gridCol w="2016224"/>
              </a:tblGrid>
              <a:tr h="303415">
                <a:tc>
                  <a:txBody>
                    <a:bodyPr/>
                    <a:lstStyle/>
                    <a:p>
                      <a:pPr algn="just">
                        <a:lnSpc>
                          <a:spcPct val="150000"/>
                        </a:lnSpc>
                        <a:spcAft>
                          <a:spcPts val="0"/>
                        </a:spcAft>
                      </a:pPr>
                      <a:r>
                        <a:rPr lang="en-US" sz="1600" kern="100" dirty="0">
                          <a:effectLst/>
                        </a:rPr>
                        <a:t>Parameter Name</a:t>
                      </a:r>
                      <a:endParaRPr lang="zh-TW" sz="1600" kern="100" dirty="0">
                        <a:effectLst/>
                        <a:latin typeface="Times New Roman"/>
                        <a:ea typeface="新細明體"/>
                        <a:cs typeface="Times New Roman"/>
                      </a:endParaRPr>
                    </a:p>
                  </a:txBody>
                  <a:tcPr marL="68580" marR="68580" marT="0" marB="0"/>
                </a:tc>
                <a:tc>
                  <a:txBody>
                    <a:bodyPr/>
                    <a:lstStyle/>
                    <a:p>
                      <a:pPr algn="just">
                        <a:lnSpc>
                          <a:spcPct val="150000"/>
                        </a:lnSpc>
                        <a:spcAft>
                          <a:spcPts val="0"/>
                        </a:spcAft>
                      </a:pPr>
                      <a:r>
                        <a:rPr lang="en-US" sz="1600" kern="100" dirty="0">
                          <a:effectLst/>
                        </a:rPr>
                        <a:t>Value</a:t>
                      </a:r>
                      <a:endParaRPr lang="zh-TW" sz="1600" kern="100" dirty="0">
                        <a:effectLst/>
                        <a:latin typeface="Times New Roman"/>
                        <a:ea typeface="新細明體"/>
                        <a:cs typeface="Times New Roman"/>
                      </a:endParaRPr>
                    </a:p>
                  </a:txBody>
                  <a:tcPr marL="68580" marR="68580" marT="0" marB="0"/>
                </a:tc>
              </a:tr>
              <a:tr h="643165">
                <a:tc>
                  <a:txBody>
                    <a:bodyPr/>
                    <a:lstStyle/>
                    <a:p>
                      <a:pPr algn="just">
                        <a:lnSpc>
                          <a:spcPct val="150000"/>
                        </a:lnSpc>
                        <a:spcAft>
                          <a:spcPts val="0"/>
                        </a:spcAft>
                      </a:pPr>
                      <a:r>
                        <a:rPr lang="en-US" sz="1600" kern="100" dirty="0">
                          <a:effectLst/>
                        </a:rPr>
                        <a:t>Traffic trace</a:t>
                      </a:r>
                      <a:endParaRPr lang="zh-TW" sz="1600" kern="100" dirty="0">
                        <a:effectLst/>
                        <a:latin typeface="Times New Roman"/>
                        <a:ea typeface="新細明體"/>
                        <a:cs typeface="Times New Roman"/>
                      </a:endParaRPr>
                    </a:p>
                  </a:txBody>
                  <a:tcPr marL="68580" marR="68580" marT="0" marB="0"/>
                </a:tc>
                <a:tc>
                  <a:txBody>
                    <a:bodyPr/>
                    <a:lstStyle/>
                    <a:p>
                      <a:pPr algn="just">
                        <a:lnSpc>
                          <a:spcPct val="150000"/>
                        </a:lnSpc>
                        <a:spcAft>
                          <a:spcPts val="0"/>
                        </a:spcAft>
                      </a:pPr>
                      <a:r>
                        <a:rPr lang="en-US" sz="1600" kern="100" dirty="0">
                          <a:effectLst/>
                        </a:rPr>
                        <a:t>IPTV </a:t>
                      </a:r>
                      <a:r>
                        <a:rPr lang="en-US" sz="1600" kern="100" dirty="0" smtClean="0">
                          <a:effectLst/>
                        </a:rPr>
                        <a:t>traffic</a:t>
                      </a:r>
                    </a:p>
                    <a:p>
                      <a:pPr algn="just">
                        <a:lnSpc>
                          <a:spcPct val="150000"/>
                        </a:lnSpc>
                        <a:spcAft>
                          <a:spcPts val="0"/>
                        </a:spcAft>
                      </a:pPr>
                      <a:r>
                        <a:rPr lang="en-US" sz="1600" kern="100" dirty="0" smtClean="0">
                          <a:effectLst/>
                        </a:rPr>
                        <a:t>(</a:t>
                      </a:r>
                      <a:r>
                        <a:rPr lang="en-US" sz="1600" kern="100" dirty="0">
                          <a:effectLst/>
                        </a:rPr>
                        <a:t>total 7500000byte)</a:t>
                      </a:r>
                      <a:endParaRPr lang="zh-TW" sz="1600" kern="100" dirty="0">
                        <a:effectLst/>
                        <a:latin typeface="Times New Roman"/>
                        <a:ea typeface="新細明體"/>
                        <a:cs typeface="Times New Roman"/>
                      </a:endParaRPr>
                    </a:p>
                  </a:txBody>
                  <a:tcPr marL="68580" marR="68580" marT="0" marB="0"/>
                </a:tc>
              </a:tr>
              <a:tr h="303415">
                <a:tc>
                  <a:txBody>
                    <a:bodyPr/>
                    <a:lstStyle/>
                    <a:p>
                      <a:pPr algn="just">
                        <a:lnSpc>
                          <a:spcPct val="150000"/>
                        </a:lnSpc>
                        <a:spcAft>
                          <a:spcPts val="0"/>
                        </a:spcAft>
                      </a:pPr>
                      <a:r>
                        <a:rPr lang="en-US" sz="1600" kern="100" dirty="0">
                          <a:effectLst/>
                        </a:rPr>
                        <a:t>Signal strength</a:t>
                      </a:r>
                      <a:endParaRPr lang="zh-TW" sz="1600" kern="100" dirty="0">
                        <a:effectLst/>
                        <a:latin typeface="Times New Roman"/>
                        <a:ea typeface="新細明體"/>
                        <a:cs typeface="Times New Roman"/>
                      </a:endParaRPr>
                    </a:p>
                  </a:txBody>
                  <a:tcPr marL="68580" marR="68580" marT="0" marB="0"/>
                </a:tc>
                <a:tc>
                  <a:txBody>
                    <a:bodyPr/>
                    <a:lstStyle/>
                    <a:p>
                      <a:pPr algn="just">
                        <a:lnSpc>
                          <a:spcPct val="150000"/>
                        </a:lnSpc>
                        <a:spcAft>
                          <a:spcPts val="0"/>
                        </a:spcAft>
                      </a:pPr>
                      <a:r>
                        <a:rPr lang="en-US" sz="1600" kern="100" dirty="0">
                          <a:effectLst/>
                        </a:rPr>
                        <a:t>-64dBm</a:t>
                      </a:r>
                      <a:endParaRPr lang="zh-TW" sz="1600" kern="100" dirty="0">
                        <a:effectLst/>
                        <a:latin typeface="Times New Roman"/>
                        <a:ea typeface="新細明體"/>
                        <a:cs typeface="Times New Roman"/>
                      </a:endParaRPr>
                    </a:p>
                  </a:txBody>
                  <a:tcPr marL="68580" marR="68580" marT="0" marB="0"/>
                </a:tc>
              </a:tr>
              <a:tr h="303415">
                <a:tc>
                  <a:txBody>
                    <a:bodyPr/>
                    <a:lstStyle/>
                    <a:p>
                      <a:pPr algn="just">
                        <a:lnSpc>
                          <a:spcPct val="150000"/>
                        </a:lnSpc>
                        <a:spcAft>
                          <a:spcPts val="0"/>
                        </a:spcAft>
                      </a:pPr>
                      <a:r>
                        <a:rPr lang="en-US" sz="1600" kern="100" dirty="0">
                          <a:effectLst/>
                        </a:rPr>
                        <a:t>Noise strength</a:t>
                      </a:r>
                      <a:endParaRPr lang="zh-TW" sz="1600" kern="100" dirty="0">
                        <a:effectLst/>
                        <a:latin typeface="Times New Roman"/>
                        <a:ea typeface="新細明體"/>
                        <a:cs typeface="Times New Roman"/>
                      </a:endParaRPr>
                    </a:p>
                  </a:txBody>
                  <a:tcPr marL="68580" marR="68580" marT="0" marB="0"/>
                </a:tc>
                <a:tc>
                  <a:txBody>
                    <a:bodyPr/>
                    <a:lstStyle/>
                    <a:p>
                      <a:pPr algn="just">
                        <a:lnSpc>
                          <a:spcPct val="150000"/>
                        </a:lnSpc>
                        <a:spcAft>
                          <a:spcPts val="0"/>
                        </a:spcAft>
                      </a:pPr>
                      <a:r>
                        <a:rPr lang="en-US" sz="1600" kern="100" dirty="0">
                          <a:effectLst/>
                        </a:rPr>
                        <a:t>-85dBm</a:t>
                      </a:r>
                      <a:endParaRPr lang="zh-TW" sz="1600" kern="100" dirty="0">
                        <a:effectLst/>
                        <a:latin typeface="Times New Roman"/>
                        <a:ea typeface="新細明體"/>
                        <a:cs typeface="Times New Roman"/>
                      </a:endParaRPr>
                    </a:p>
                  </a:txBody>
                  <a:tcPr marL="68580" marR="68580" marT="0" marB="0"/>
                </a:tc>
              </a:tr>
              <a:tr h="303415">
                <a:tc>
                  <a:txBody>
                    <a:bodyPr/>
                    <a:lstStyle/>
                    <a:p>
                      <a:pPr algn="just">
                        <a:lnSpc>
                          <a:spcPct val="150000"/>
                        </a:lnSpc>
                        <a:spcAft>
                          <a:spcPts val="0"/>
                        </a:spcAft>
                      </a:pPr>
                      <a:r>
                        <a:rPr lang="en-US" sz="1600" kern="100" dirty="0">
                          <a:effectLst/>
                        </a:rPr>
                        <a:t>Interference period </a:t>
                      </a:r>
                      <a:endParaRPr lang="zh-TW" sz="1600" kern="100" dirty="0">
                        <a:effectLst/>
                        <a:latin typeface="Times New Roman"/>
                        <a:ea typeface="新細明體"/>
                        <a:cs typeface="Times New Roman"/>
                      </a:endParaRPr>
                    </a:p>
                  </a:txBody>
                  <a:tcPr marL="68580" marR="68580" marT="0" marB="0"/>
                </a:tc>
                <a:tc>
                  <a:txBody>
                    <a:bodyPr/>
                    <a:lstStyle/>
                    <a:p>
                      <a:pPr algn="just">
                        <a:lnSpc>
                          <a:spcPct val="150000"/>
                        </a:lnSpc>
                        <a:spcAft>
                          <a:spcPts val="0"/>
                        </a:spcAft>
                      </a:pPr>
                      <a:r>
                        <a:rPr lang="en-US" sz="1600" kern="100" dirty="0">
                          <a:effectLst/>
                        </a:rPr>
                        <a:t>40000us</a:t>
                      </a:r>
                      <a:endParaRPr lang="zh-TW" sz="1600" kern="100" dirty="0">
                        <a:effectLst/>
                        <a:latin typeface="Times New Roman"/>
                        <a:ea typeface="新細明體"/>
                        <a:cs typeface="Times New Roman"/>
                      </a:endParaRPr>
                    </a:p>
                  </a:txBody>
                  <a:tcPr marL="68580" marR="68580" marT="0" marB="0"/>
                </a:tc>
              </a:tr>
              <a:tr h="303415">
                <a:tc>
                  <a:txBody>
                    <a:bodyPr/>
                    <a:lstStyle/>
                    <a:p>
                      <a:pPr algn="just">
                        <a:lnSpc>
                          <a:spcPct val="150000"/>
                        </a:lnSpc>
                        <a:spcAft>
                          <a:spcPts val="0"/>
                        </a:spcAft>
                      </a:pPr>
                      <a:r>
                        <a:rPr lang="en-US" sz="1600" kern="100" dirty="0">
                          <a:effectLst/>
                        </a:rPr>
                        <a:t>Interference strength</a:t>
                      </a:r>
                      <a:endParaRPr lang="zh-TW" sz="1600" kern="100" dirty="0">
                        <a:effectLst/>
                        <a:latin typeface="Times New Roman"/>
                        <a:ea typeface="新細明體"/>
                        <a:cs typeface="Times New Roman"/>
                      </a:endParaRPr>
                    </a:p>
                  </a:txBody>
                  <a:tcPr marL="68580" marR="68580" marT="0" marB="0"/>
                </a:tc>
                <a:tc>
                  <a:txBody>
                    <a:bodyPr/>
                    <a:lstStyle/>
                    <a:p>
                      <a:pPr algn="just">
                        <a:lnSpc>
                          <a:spcPct val="150000"/>
                        </a:lnSpc>
                        <a:spcAft>
                          <a:spcPts val="0"/>
                        </a:spcAft>
                      </a:pPr>
                      <a:r>
                        <a:rPr lang="en-US" sz="1600" kern="100" dirty="0">
                          <a:effectLst/>
                        </a:rPr>
                        <a:t>-69dBm</a:t>
                      </a:r>
                      <a:endParaRPr lang="zh-TW" sz="1600" kern="100" dirty="0">
                        <a:effectLst/>
                        <a:latin typeface="Times New Roman"/>
                        <a:ea typeface="新細明體"/>
                        <a:cs typeface="Times New Roman"/>
                      </a:endParaRPr>
                    </a:p>
                  </a:txBody>
                  <a:tcPr marL="68580" marR="68580" marT="0" marB="0"/>
                </a:tc>
              </a:tr>
            </a:tbl>
          </a:graphicData>
        </a:graphic>
      </p:graphicFrame>
      <p:graphicFrame>
        <p:nvGraphicFramePr>
          <p:cNvPr id="9" name="表格 8"/>
          <p:cNvGraphicFramePr>
            <a:graphicFrameLocks noGrp="1"/>
          </p:cNvGraphicFramePr>
          <p:nvPr>
            <p:extLst>
              <p:ext uri="{D42A27DB-BD31-4B8C-83A1-F6EECF244321}">
                <p14:modId xmlns:p14="http://schemas.microsoft.com/office/powerpoint/2010/main" val="34758874"/>
              </p:ext>
            </p:extLst>
          </p:nvPr>
        </p:nvGraphicFramePr>
        <p:xfrm>
          <a:off x="4788024" y="1916832"/>
          <a:ext cx="3960440" cy="1615440"/>
        </p:xfrm>
        <a:graphic>
          <a:graphicData uri="http://schemas.openxmlformats.org/drawingml/2006/table">
            <a:tbl>
              <a:tblPr firstRow="1" bandRow="1">
                <a:tableStyleId>{5940675A-B579-460E-94D1-54222C63F5DA}</a:tableStyleId>
              </a:tblPr>
              <a:tblGrid>
                <a:gridCol w="1980220"/>
                <a:gridCol w="1980220"/>
              </a:tblGrid>
              <a:tr h="370840">
                <a:tc>
                  <a:txBody>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TW" sz="1600" b="0" i="0" u="none" strike="noStrike" kern="100" cap="none" spc="0" normalizeH="0" baseline="0" noProof="0" dirty="0" smtClean="0">
                          <a:ln>
                            <a:noFill/>
                          </a:ln>
                          <a:solidFill>
                            <a:prstClr val="black"/>
                          </a:solidFill>
                          <a:effectLst/>
                          <a:uLnTx/>
                          <a:uFillTx/>
                          <a:latin typeface="+mn-lt"/>
                          <a:ea typeface="+mn-ea"/>
                          <a:cs typeface="+mn-cs"/>
                        </a:rPr>
                        <a:t>Parameter Name</a:t>
                      </a:r>
                      <a:endParaRPr kumimoji="0" lang="zh-TW" altLang="en-US" sz="1600" b="0" i="0" u="none" strike="noStrike" kern="100" cap="none" spc="0" normalizeH="0" baseline="0" noProof="0" dirty="0">
                        <a:ln>
                          <a:noFill/>
                        </a:ln>
                        <a:solidFill>
                          <a:prstClr val="black"/>
                        </a:solidFill>
                        <a:effectLst/>
                        <a:uLnTx/>
                        <a:uFillTx/>
                        <a:latin typeface="Times New Roman"/>
                        <a:ea typeface="+mn-ea"/>
                        <a:cs typeface="Times New Roman"/>
                      </a:endParaRPr>
                    </a:p>
                  </a:txBody>
                  <a:tcPr/>
                </a:tc>
                <a:tc>
                  <a:txBody>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TW" sz="1600" b="0" i="0" u="none" strike="noStrike" kern="100" cap="none" spc="0" normalizeH="0" baseline="0" noProof="0" dirty="0" smtClean="0">
                          <a:ln>
                            <a:noFill/>
                          </a:ln>
                          <a:solidFill>
                            <a:prstClr val="black"/>
                          </a:solidFill>
                          <a:effectLst/>
                          <a:uLnTx/>
                          <a:uFillTx/>
                          <a:latin typeface="+mn-lt"/>
                          <a:ea typeface="+mn-ea"/>
                          <a:cs typeface="+mn-cs"/>
                        </a:rPr>
                        <a:t>Value</a:t>
                      </a:r>
                      <a:endParaRPr kumimoji="0" lang="zh-TW" altLang="en-US" sz="1600" b="0" i="0" u="none" strike="noStrike" kern="100" cap="none" spc="0" normalizeH="0" baseline="0" noProof="0" dirty="0" smtClean="0">
                        <a:ln>
                          <a:noFill/>
                        </a:ln>
                        <a:solidFill>
                          <a:prstClr val="black"/>
                        </a:solidFill>
                        <a:effectLst/>
                        <a:uLnTx/>
                        <a:uFillTx/>
                        <a:latin typeface="Times New Roman"/>
                        <a:ea typeface="+mn-ea"/>
                        <a:cs typeface="Times New Roman"/>
                      </a:endParaRPr>
                    </a:p>
                  </a:txBody>
                  <a:tcPr/>
                </a:tc>
              </a:tr>
              <a:tr h="370840">
                <a:tc>
                  <a:txBody>
                    <a:bodyPr/>
                    <a:lstStyle/>
                    <a:p>
                      <a:pPr marL="0" marR="0" lvl="2" indent="0" algn="l" defTabSz="914400" rtl="0" eaLnBrk="1" fontAlgn="auto" latinLnBrk="0" hangingPunct="1">
                        <a:lnSpc>
                          <a:spcPct val="100000"/>
                        </a:lnSpc>
                        <a:spcBef>
                          <a:spcPts val="0"/>
                        </a:spcBef>
                        <a:spcAft>
                          <a:spcPts val="0"/>
                        </a:spcAft>
                        <a:buClrTx/>
                        <a:buSzTx/>
                        <a:buFontTx/>
                        <a:buNone/>
                        <a:tabLst/>
                        <a:defRPr/>
                      </a:pPr>
                      <a:r>
                        <a:rPr lang="en-US" altLang="zh-TW" sz="1600" kern="100" dirty="0" smtClean="0">
                          <a:effectLst/>
                        </a:rPr>
                        <a:t>Traffic trace of </a:t>
                      </a:r>
                      <a:r>
                        <a:rPr lang="en-US" altLang="zh-TW" sz="1600" kern="1200" dirty="0" smtClean="0">
                          <a:effectLst/>
                        </a:rPr>
                        <a:t>a</a:t>
                      </a:r>
                      <a:r>
                        <a:rPr lang="en-US" altLang="zh-TW" sz="1600" dirty="0" smtClean="0"/>
                        <a:t>tomic events</a:t>
                      </a:r>
                    </a:p>
                  </a:txBody>
                  <a:tcPr/>
                </a:tc>
                <a:tc>
                  <a:txBody>
                    <a:bodyPr/>
                    <a:lstStyle/>
                    <a:p>
                      <a:r>
                        <a:rPr lang="en-US" altLang="zh-TW" sz="1600" dirty="0" smtClean="0"/>
                        <a:t>Data event</a:t>
                      </a:r>
                      <a:endParaRPr lang="zh-TW" altLang="en-US" sz="16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600" kern="100" dirty="0" smtClean="0">
                          <a:effectLst/>
                        </a:rPr>
                        <a:t>Traffic trace</a:t>
                      </a:r>
                    </a:p>
                    <a:p>
                      <a:pPr marL="0" marR="0" lvl="2" indent="0" algn="l" defTabSz="914400" rtl="0" eaLnBrk="1" fontAlgn="auto" latinLnBrk="0" hangingPunct="1">
                        <a:lnSpc>
                          <a:spcPct val="100000"/>
                        </a:lnSpc>
                        <a:spcBef>
                          <a:spcPts val="0"/>
                        </a:spcBef>
                        <a:spcAft>
                          <a:spcPts val="0"/>
                        </a:spcAft>
                        <a:buClrTx/>
                        <a:buSzTx/>
                        <a:buFontTx/>
                        <a:buNone/>
                        <a:tabLst/>
                        <a:defRPr/>
                      </a:pPr>
                      <a:r>
                        <a:rPr lang="en-US" altLang="zh-TW" sz="1600" dirty="0" smtClean="0"/>
                        <a:t>Non-atomic events</a:t>
                      </a:r>
                    </a:p>
                  </a:txBody>
                  <a:tcPr/>
                </a:tc>
                <a:tc>
                  <a:txBody>
                    <a:bodyPr/>
                    <a:lstStyle/>
                    <a:p>
                      <a:r>
                        <a:rPr lang="en-US" altLang="zh-TW" sz="1600" dirty="0" smtClean="0"/>
                        <a:t>Probe event</a:t>
                      </a:r>
                      <a:endParaRPr lang="zh-TW" altLang="en-US" sz="1600" dirty="0"/>
                    </a:p>
                  </a:txBody>
                  <a:tcPr/>
                </a:tc>
              </a:tr>
            </a:tbl>
          </a:graphicData>
        </a:graphic>
      </p:graphicFrame>
      <p:sp>
        <p:nvSpPr>
          <p:cNvPr id="10" name="矩形 9"/>
          <p:cNvSpPr/>
          <p:nvPr/>
        </p:nvSpPr>
        <p:spPr>
          <a:xfrm>
            <a:off x="4716016" y="3501008"/>
            <a:ext cx="3102260" cy="307777"/>
          </a:xfrm>
          <a:prstGeom prst="rect">
            <a:avLst/>
          </a:prstGeom>
        </p:spPr>
        <p:txBody>
          <a:bodyPr wrap="none">
            <a:spAutoFit/>
          </a:bodyPr>
          <a:lstStyle/>
          <a:p>
            <a:pPr marL="0" lvl="1"/>
            <a:r>
              <a:rPr lang="en-US" altLang="zh-TW" sz="1400" dirty="0" smtClean="0"/>
              <a:t>Parameters of the </a:t>
            </a:r>
            <a:r>
              <a:rPr lang="en-US" altLang="zh-TW" sz="1400" dirty="0"/>
              <a:t>packet replay control </a:t>
            </a:r>
            <a:endParaRPr lang="zh-TW" altLang="en-US" sz="2400" dirty="0"/>
          </a:p>
        </p:txBody>
      </p:sp>
      <p:sp>
        <p:nvSpPr>
          <p:cNvPr id="6" name="矩形圖說文字 5"/>
          <p:cNvSpPr/>
          <p:nvPr/>
        </p:nvSpPr>
        <p:spPr>
          <a:xfrm>
            <a:off x="1835696" y="5463202"/>
            <a:ext cx="2592288" cy="1224136"/>
          </a:xfrm>
          <a:prstGeom prst="wedgeRectCallout">
            <a:avLst>
              <a:gd name="adj1" fmla="val 58533"/>
              <a:gd name="adj2" fmla="val -30872"/>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zh-TW" altLang="en-US" dirty="0"/>
          </a:p>
        </p:txBody>
      </p:sp>
    </p:spTree>
    <p:extLst>
      <p:ext uri="{BB962C8B-B14F-4D97-AF65-F5344CB8AC3E}">
        <p14:creationId xmlns:p14="http://schemas.microsoft.com/office/powerpoint/2010/main" val="94893273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557808"/>
            <a:ext cx="8229600" cy="1143000"/>
          </a:xfrm>
        </p:spPr>
        <p:txBody>
          <a:bodyPr>
            <a:normAutofit fontScale="90000"/>
          </a:bodyPr>
          <a:lstStyle/>
          <a:p>
            <a:r>
              <a:rPr lang="en-US" altLang="zh-TW" dirty="0" smtClean="0"/>
              <a:t>Evaluation-</a:t>
            </a:r>
            <a:br>
              <a:rPr lang="en-US" altLang="zh-TW" dirty="0" smtClean="0"/>
            </a:br>
            <a:r>
              <a:rPr lang="en-US" altLang="zh-TW" dirty="0"/>
              <a:t>Capture  traffic and environment effects </a:t>
            </a:r>
            <a:br>
              <a:rPr lang="en-US" altLang="zh-TW" dirty="0"/>
            </a:br>
            <a:endParaRPr lang="zh-TW" altLang="en-US" dirty="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28</a:t>
            </a:fld>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235491479"/>
              </p:ext>
            </p:extLst>
          </p:nvPr>
        </p:nvGraphicFramePr>
        <p:xfrm>
          <a:off x="1691062" y="2060848"/>
          <a:ext cx="5568167" cy="2232248"/>
        </p:xfrm>
        <a:graphic>
          <a:graphicData uri="http://schemas.openxmlformats.org/presentationml/2006/ole">
            <mc:AlternateContent xmlns:mc="http://schemas.openxmlformats.org/markup-compatibility/2006">
              <mc:Choice xmlns:v="urn:schemas-microsoft-com:vml" Requires="v">
                <p:oleObj spid="_x0000_s28764" name="Visio" r:id="rId4" imgW="4485338" imgH="1804506" progId="Visio.Drawing.11">
                  <p:embed/>
                </p:oleObj>
              </mc:Choice>
              <mc:Fallback>
                <p:oleObj name="Visio" r:id="rId4" imgW="4485338" imgH="1804506" progId="Visio.Drawing.11">
                  <p:embed/>
                  <p:pic>
                    <p:nvPicPr>
                      <p:cNvPr id="0" name="物件 4"/>
                      <p:cNvPicPr>
                        <a:picLocks noChangeAspect="1" noChangeArrowheads="1"/>
                      </p:cNvPicPr>
                      <p:nvPr/>
                    </p:nvPicPr>
                    <p:blipFill>
                      <a:blip r:embed="rId5"/>
                      <a:srcRect/>
                      <a:stretch>
                        <a:fillRect/>
                      </a:stretch>
                    </p:blipFill>
                    <p:spPr bwMode="auto">
                      <a:xfrm>
                        <a:off x="1691062" y="2060848"/>
                        <a:ext cx="5568167" cy="2232248"/>
                      </a:xfrm>
                      <a:prstGeom prst="rect">
                        <a:avLst/>
                      </a:prstGeom>
                      <a:noFill/>
                      <a:ln>
                        <a:noFill/>
                      </a:ln>
                    </p:spPr>
                  </p:pic>
                </p:oleObj>
              </mc:Fallback>
            </mc:AlternateContent>
          </a:graphicData>
        </a:graphic>
      </p:graphicFrame>
      <p:sp>
        <p:nvSpPr>
          <p:cNvPr id="11" name="內容版面配置區 2"/>
          <p:cNvSpPr>
            <a:spLocks noGrp="1"/>
          </p:cNvSpPr>
          <p:nvPr>
            <p:ph idx="1"/>
          </p:nvPr>
        </p:nvSpPr>
        <p:spPr>
          <a:xfrm>
            <a:off x="467544" y="1628800"/>
            <a:ext cx="8229600" cy="604664"/>
          </a:xfrm>
        </p:spPr>
        <p:txBody>
          <a:bodyPr/>
          <a:lstStyle/>
          <a:p>
            <a:pPr marL="457200" lvl="1" indent="0">
              <a:buNone/>
            </a:pPr>
            <a:r>
              <a:rPr lang="en-US" altLang="zh-TW" dirty="0"/>
              <a:t>The </a:t>
            </a:r>
            <a:r>
              <a:rPr lang="en-US" altLang="zh-TW" dirty="0" smtClean="0"/>
              <a:t>experiment of the packet </a:t>
            </a:r>
            <a:r>
              <a:rPr lang="en-US" altLang="zh-TW" dirty="0"/>
              <a:t>replay control </a:t>
            </a:r>
          </a:p>
          <a:p>
            <a:endParaRPr lang="zh-TW" altLang="en-US" dirty="0"/>
          </a:p>
        </p:txBody>
      </p:sp>
      <p:sp>
        <p:nvSpPr>
          <p:cNvPr id="12" name="內容版面配置區 2"/>
          <p:cNvSpPr txBox="1">
            <a:spLocks/>
          </p:cNvSpPr>
          <p:nvPr/>
        </p:nvSpPr>
        <p:spPr>
          <a:xfrm>
            <a:off x="107504" y="4077072"/>
            <a:ext cx="8229600" cy="60466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0">
              <a:buNone/>
            </a:pPr>
            <a:r>
              <a:rPr lang="en-US" altLang="zh-TW" dirty="0" smtClean="0"/>
              <a:t>The experiment of the environment </a:t>
            </a:r>
            <a:r>
              <a:rPr lang="en-US" altLang="zh-TW" dirty="0"/>
              <a:t>emulation</a:t>
            </a:r>
            <a:endParaRPr lang="en-US" altLang="zh-TW" dirty="0" smtClean="0"/>
          </a:p>
          <a:p>
            <a:endParaRPr lang="zh-TW" altLang="en-US" dirty="0"/>
          </a:p>
        </p:txBody>
      </p:sp>
      <p:graphicFrame>
        <p:nvGraphicFramePr>
          <p:cNvPr id="13" name="物件 12"/>
          <p:cNvGraphicFramePr>
            <a:graphicFrameLocks noChangeAspect="1"/>
          </p:cNvGraphicFramePr>
          <p:nvPr>
            <p:extLst>
              <p:ext uri="{D42A27DB-BD31-4B8C-83A1-F6EECF244321}">
                <p14:modId xmlns:p14="http://schemas.microsoft.com/office/powerpoint/2010/main" val="3495692714"/>
              </p:ext>
            </p:extLst>
          </p:nvPr>
        </p:nvGraphicFramePr>
        <p:xfrm>
          <a:off x="1547664" y="4653359"/>
          <a:ext cx="5568950" cy="2232025"/>
        </p:xfrm>
        <a:graphic>
          <a:graphicData uri="http://schemas.openxmlformats.org/presentationml/2006/ole">
            <mc:AlternateContent xmlns:mc="http://schemas.openxmlformats.org/markup-compatibility/2006">
              <mc:Choice xmlns:v="urn:schemas-microsoft-com:vml" Requires="v">
                <p:oleObj spid="_x0000_s28765" name="Visio" r:id="rId6" imgW="4485338" imgH="1804506" progId="Visio.Drawing.11">
                  <p:embed/>
                </p:oleObj>
              </mc:Choice>
              <mc:Fallback>
                <p:oleObj name="Visio" r:id="rId6" imgW="4485338" imgH="1804506" progId="Visio.Drawing.11">
                  <p:embed/>
                  <p:pic>
                    <p:nvPicPr>
                      <p:cNvPr id="0" name="物件 4"/>
                      <p:cNvPicPr>
                        <a:picLocks noChangeAspect="1" noChangeArrowheads="1"/>
                      </p:cNvPicPr>
                      <p:nvPr/>
                    </p:nvPicPr>
                    <p:blipFill>
                      <a:blip r:embed="rId7"/>
                      <a:srcRect/>
                      <a:stretch>
                        <a:fillRect/>
                      </a:stretch>
                    </p:blipFill>
                    <p:spPr bwMode="auto">
                      <a:xfrm>
                        <a:off x="1547664" y="4653359"/>
                        <a:ext cx="556895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7" name="文字方塊 16"/>
          <p:cNvSpPr txBox="1"/>
          <p:nvPr/>
        </p:nvSpPr>
        <p:spPr>
          <a:xfrm>
            <a:off x="5508104" y="2738693"/>
            <a:ext cx="546560"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TW" dirty="0" smtClean="0"/>
              <a:t>Talk</a:t>
            </a:r>
            <a:endParaRPr lang="zh-TW" altLang="en-US" dirty="0"/>
          </a:p>
        </p:txBody>
      </p:sp>
      <p:sp>
        <p:nvSpPr>
          <p:cNvPr id="18" name="文字方塊 17"/>
          <p:cNvSpPr txBox="1"/>
          <p:nvPr/>
        </p:nvSpPr>
        <p:spPr>
          <a:xfrm>
            <a:off x="3131840" y="2738693"/>
            <a:ext cx="546560"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TW" dirty="0" smtClean="0"/>
              <a:t>Talk</a:t>
            </a:r>
            <a:endParaRPr lang="zh-TW" altLang="en-US" dirty="0"/>
          </a:p>
        </p:txBody>
      </p:sp>
      <p:sp>
        <p:nvSpPr>
          <p:cNvPr id="19" name="文字方塊 18"/>
          <p:cNvSpPr txBox="1"/>
          <p:nvPr/>
        </p:nvSpPr>
        <p:spPr>
          <a:xfrm>
            <a:off x="5234824" y="5373216"/>
            <a:ext cx="546560"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TW" dirty="0" smtClean="0"/>
              <a:t>Talk</a:t>
            </a:r>
            <a:endParaRPr lang="zh-TW" altLang="en-US" dirty="0"/>
          </a:p>
        </p:txBody>
      </p:sp>
      <p:sp>
        <p:nvSpPr>
          <p:cNvPr id="20" name="文字方塊 19"/>
          <p:cNvSpPr txBox="1"/>
          <p:nvPr/>
        </p:nvSpPr>
        <p:spPr>
          <a:xfrm>
            <a:off x="2858560" y="5373216"/>
            <a:ext cx="546560"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TW" dirty="0" smtClean="0"/>
              <a:t>Talk</a:t>
            </a:r>
            <a:endParaRPr lang="zh-TW" altLang="en-US" dirty="0"/>
          </a:p>
        </p:txBody>
      </p:sp>
      <p:sp>
        <p:nvSpPr>
          <p:cNvPr id="21" name="文字方塊 20"/>
          <p:cNvSpPr txBox="1"/>
          <p:nvPr/>
        </p:nvSpPr>
        <p:spPr>
          <a:xfrm>
            <a:off x="6516216" y="2472118"/>
            <a:ext cx="734240"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altLang="zh-TW" dirty="0" smtClean="0"/>
              <a:t>Listen</a:t>
            </a:r>
            <a:endParaRPr lang="zh-TW" altLang="en-US" dirty="0"/>
          </a:p>
        </p:txBody>
      </p:sp>
      <p:sp>
        <p:nvSpPr>
          <p:cNvPr id="22" name="文字方塊 21"/>
          <p:cNvSpPr txBox="1"/>
          <p:nvPr/>
        </p:nvSpPr>
        <p:spPr>
          <a:xfrm>
            <a:off x="1619672" y="2554027"/>
            <a:ext cx="734240"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altLang="zh-TW" dirty="0" smtClean="0"/>
              <a:t>Listen</a:t>
            </a:r>
            <a:endParaRPr lang="zh-TW" altLang="en-US" dirty="0"/>
          </a:p>
        </p:txBody>
      </p:sp>
      <p:sp>
        <p:nvSpPr>
          <p:cNvPr id="23" name="橢圓 22"/>
          <p:cNvSpPr/>
          <p:nvPr/>
        </p:nvSpPr>
        <p:spPr>
          <a:xfrm>
            <a:off x="3923928" y="5557882"/>
            <a:ext cx="864096" cy="607422"/>
          </a:xfrm>
          <a:prstGeom prst="ellipse">
            <a:avLst/>
          </a:prstGeom>
          <a:solidFill>
            <a:srgbClr val="FFFF00">
              <a:alpha val="24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4" name="橢圓 23"/>
          <p:cNvSpPr/>
          <p:nvPr/>
        </p:nvSpPr>
        <p:spPr>
          <a:xfrm>
            <a:off x="1619671" y="6126062"/>
            <a:ext cx="923995" cy="731938"/>
          </a:xfrm>
          <a:prstGeom prst="ellipse">
            <a:avLst/>
          </a:prstGeom>
          <a:solidFill>
            <a:srgbClr val="FFFF00">
              <a:alpha val="24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5" name="橢圓 24"/>
          <p:cNvSpPr/>
          <p:nvPr/>
        </p:nvSpPr>
        <p:spPr>
          <a:xfrm>
            <a:off x="3678400" y="6126062"/>
            <a:ext cx="792088" cy="692696"/>
          </a:xfrm>
          <a:prstGeom prst="ellipse">
            <a:avLst/>
          </a:prstGeom>
          <a:solidFill>
            <a:srgbClr val="FFFF00">
              <a:alpha val="24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26" name="文字方塊 25"/>
          <p:cNvSpPr txBox="1"/>
          <p:nvPr/>
        </p:nvSpPr>
        <p:spPr>
          <a:xfrm>
            <a:off x="6301496" y="5188550"/>
            <a:ext cx="734240"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altLang="zh-TW" dirty="0" smtClean="0"/>
              <a:t>Listen</a:t>
            </a:r>
            <a:endParaRPr lang="zh-TW" altLang="en-US" dirty="0"/>
          </a:p>
        </p:txBody>
      </p:sp>
      <p:sp>
        <p:nvSpPr>
          <p:cNvPr id="27" name="文字方塊 26"/>
          <p:cNvSpPr txBox="1"/>
          <p:nvPr/>
        </p:nvSpPr>
        <p:spPr>
          <a:xfrm>
            <a:off x="1404952" y="5270459"/>
            <a:ext cx="734240"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altLang="zh-TW" dirty="0" smtClean="0"/>
              <a:t>Listen</a:t>
            </a:r>
            <a:endParaRPr lang="zh-TW" altLang="en-US" dirty="0"/>
          </a:p>
        </p:txBody>
      </p:sp>
    </p:spTree>
    <p:extLst>
      <p:ext uri="{BB962C8B-B14F-4D97-AF65-F5344CB8AC3E}">
        <p14:creationId xmlns:p14="http://schemas.microsoft.com/office/powerpoint/2010/main" val="1505892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down)">
                                      <p:cBhvr>
                                        <p:cTn id="18" dur="500"/>
                                        <p:tgtEl>
                                          <p:spTgt spid="21"/>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1000"/>
                                        <p:tgtEl>
                                          <p:spTgt spid="19"/>
                                        </p:tgtEl>
                                      </p:cBhvr>
                                    </p:animEffect>
                                    <p:anim calcmode="lin" valueType="num">
                                      <p:cBhvr>
                                        <p:cTn id="27" dur="1000" fill="hold"/>
                                        <p:tgtEl>
                                          <p:spTgt spid="19"/>
                                        </p:tgtEl>
                                        <p:attrNameLst>
                                          <p:attrName>ppt_x</p:attrName>
                                        </p:attrNameLst>
                                      </p:cBhvr>
                                      <p:tavLst>
                                        <p:tav tm="0">
                                          <p:val>
                                            <p:strVal val="#ppt_x"/>
                                          </p:val>
                                        </p:tav>
                                        <p:tav tm="100000">
                                          <p:val>
                                            <p:strVal val="#ppt_x"/>
                                          </p:val>
                                        </p:tav>
                                      </p:tavLst>
                                    </p:anim>
                                    <p:anim calcmode="lin" valueType="num">
                                      <p:cBhvr>
                                        <p:cTn id="28" dur="1000" fill="hold"/>
                                        <p:tgtEl>
                                          <p:spTgt spid="1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childTnLst>
                          </p:cTn>
                        </p:par>
                        <p:par>
                          <p:cTn id="34" fill="hold">
                            <p:stCondLst>
                              <p:cond delay="1000"/>
                            </p:stCondLst>
                            <p:childTnLst>
                              <p:par>
                                <p:cTn id="35" presetID="53" presetClass="entr" presetSubtype="16" repeatCount="indefinite" fill="hold" grpId="0" nodeType="afterEffect">
                                  <p:stCondLst>
                                    <p:cond delay="0"/>
                                  </p:stCondLst>
                                  <p:endCondLst>
                                    <p:cond evt="onNext" delay="0">
                                      <p:tgtEl>
                                        <p:sldTgt/>
                                      </p:tgtEl>
                                    </p:cond>
                                  </p:endCondLst>
                                  <p:childTnLst>
                                    <p:set>
                                      <p:cBhvr>
                                        <p:cTn id="36" dur="1" fill="hold">
                                          <p:stCondLst>
                                            <p:cond delay="0"/>
                                          </p:stCondLst>
                                        </p:cTn>
                                        <p:tgtEl>
                                          <p:spTgt spid="23"/>
                                        </p:tgtEl>
                                        <p:attrNameLst>
                                          <p:attrName>style.visibility</p:attrName>
                                        </p:attrNameLst>
                                      </p:cBhvr>
                                      <p:to>
                                        <p:strVal val="visible"/>
                                      </p:to>
                                    </p:set>
                                    <p:anim calcmode="lin" valueType="num">
                                      <p:cBhvr>
                                        <p:cTn id="37" dur="1000" fill="hold"/>
                                        <p:tgtEl>
                                          <p:spTgt spid="23"/>
                                        </p:tgtEl>
                                        <p:attrNameLst>
                                          <p:attrName>ppt_w</p:attrName>
                                        </p:attrNameLst>
                                      </p:cBhvr>
                                      <p:tavLst>
                                        <p:tav tm="0">
                                          <p:val>
                                            <p:fltVal val="0"/>
                                          </p:val>
                                        </p:tav>
                                        <p:tav tm="100000">
                                          <p:val>
                                            <p:strVal val="#ppt_w"/>
                                          </p:val>
                                        </p:tav>
                                      </p:tavLst>
                                    </p:anim>
                                    <p:anim calcmode="lin" valueType="num">
                                      <p:cBhvr>
                                        <p:cTn id="38" dur="1000" fill="hold"/>
                                        <p:tgtEl>
                                          <p:spTgt spid="23"/>
                                        </p:tgtEl>
                                        <p:attrNameLst>
                                          <p:attrName>ppt_h</p:attrName>
                                        </p:attrNameLst>
                                      </p:cBhvr>
                                      <p:tavLst>
                                        <p:tav tm="0">
                                          <p:val>
                                            <p:fltVal val="0"/>
                                          </p:val>
                                        </p:tav>
                                        <p:tav tm="100000">
                                          <p:val>
                                            <p:strVal val="#ppt_h"/>
                                          </p:val>
                                        </p:tav>
                                      </p:tavLst>
                                    </p:anim>
                                    <p:animEffect transition="in" filter="fade">
                                      <p:cBhvr>
                                        <p:cTn id="39" dur="1000"/>
                                        <p:tgtEl>
                                          <p:spTgt spid="23"/>
                                        </p:tgtEl>
                                      </p:cBhvr>
                                    </p:animEffect>
                                  </p:childTnLst>
                                </p:cTn>
                              </p:par>
                              <p:par>
                                <p:cTn id="40" presetID="53" presetClass="entr" presetSubtype="16" repeatCount="indefinite" fill="hold" grpId="0" nodeType="withEffect">
                                  <p:stCondLst>
                                    <p:cond delay="0"/>
                                  </p:stCondLst>
                                  <p:endCondLst>
                                    <p:cond evt="onNext" delay="0">
                                      <p:tgtEl>
                                        <p:sldTgt/>
                                      </p:tgtEl>
                                    </p:cond>
                                  </p:endCondLst>
                                  <p:childTnLst>
                                    <p:set>
                                      <p:cBhvr>
                                        <p:cTn id="41" dur="1" fill="hold">
                                          <p:stCondLst>
                                            <p:cond delay="0"/>
                                          </p:stCondLst>
                                        </p:cTn>
                                        <p:tgtEl>
                                          <p:spTgt spid="25"/>
                                        </p:tgtEl>
                                        <p:attrNameLst>
                                          <p:attrName>style.visibility</p:attrName>
                                        </p:attrNameLst>
                                      </p:cBhvr>
                                      <p:to>
                                        <p:strVal val="visible"/>
                                      </p:to>
                                    </p:set>
                                    <p:anim calcmode="lin" valueType="num">
                                      <p:cBhvr>
                                        <p:cTn id="42" dur="1000" fill="hold"/>
                                        <p:tgtEl>
                                          <p:spTgt spid="25"/>
                                        </p:tgtEl>
                                        <p:attrNameLst>
                                          <p:attrName>ppt_w</p:attrName>
                                        </p:attrNameLst>
                                      </p:cBhvr>
                                      <p:tavLst>
                                        <p:tav tm="0">
                                          <p:val>
                                            <p:fltVal val="0"/>
                                          </p:val>
                                        </p:tav>
                                        <p:tav tm="100000">
                                          <p:val>
                                            <p:strVal val="#ppt_w"/>
                                          </p:val>
                                        </p:tav>
                                      </p:tavLst>
                                    </p:anim>
                                    <p:anim calcmode="lin" valueType="num">
                                      <p:cBhvr>
                                        <p:cTn id="43" dur="1000" fill="hold"/>
                                        <p:tgtEl>
                                          <p:spTgt spid="25"/>
                                        </p:tgtEl>
                                        <p:attrNameLst>
                                          <p:attrName>ppt_h</p:attrName>
                                        </p:attrNameLst>
                                      </p:cBhvr>
                                      <p:tavLst>
                                        <p:tav tm="0">
                                          <p:val>
                                            <p:fltVal val="0"/>
                                          </p:val>
                                        </p:tav>
                                        <p:tav tm="100000">
                                          <p:val>
                                            <p:strVal val="#ppt_h"/>
                                          </p:val>
                                        </p:tav>
                                      </p:tavLst>
                                    </p:anim>
                                    <p:animEffect transition="in" filter="fade">
                                      <p:cBhvr>
                                        <p:cTn id="44" dur="1000"/>
                                        <p:tgtEl>
                                          <p:spTgt spid="25"/>
                                        </p:tgtEl>
                                      </p:cBhvr>
                                    </p:animEffect>
                                  </p:childTnLst>
                                </p:cTn>
                              </p:par>
                              <p:par>
                                <p:cTn id="45" presetID="53" presetClass="entr" presetSubtype="16" repeatCount="indefinite" fill="hold" grpId="0" nodeType="withEffect">
                                  <p:stCondLst>
                                    <p:cond delay="0"/>
                                  </p:stCondLst>
                                  <p:endCondLst>
                                    <p:cond evt="onNext" delay="0">
                                      <p:tgtEl>
                                        <p:sldTgt/>
                                      </p:tgtEl>
                                    </p:cond>
                                  </p:endCondLst>
                                  <p:childTnLst>
                                    <p:set>
                                      <p:cBhvr>
                                        <p:cTn id="46" dur="1" fill="hold">
                                          <p:stCondLst>
                                            <p:cond delay="0"/>
                                          </p:stCondLst>
                                        </p:cTn>
                                        <p:tgtEl>
                                          <p:spTgt spid="24"/>
                                        </p:tgtEl>
                                        <p:attrNameLst>
                                          <p:attrName>style.visibility</p:attrName>
                                        </p:attrNameLst>
                                      </p:cBhvr>
                                      <p:to>
                                        <p:strVal val="visible"/>
                                      </p:to>
                                    </p:set>
                                    <p:anim calcmode="lin" valueType="num">
                                      <p:cBhvr>
                                        <p:cTn id="47" dur="1000" fill="hold"/>
                                        <p:tgtEl>
                                          <p:spTgt spid="24"/>
                                        </p:tgtEl>
                                        <p:attrNameLst>
                                          <p:attrName>ppt_w</p:attrName>
                                        </p:attrNameLst>
                                      </p:cBhvr>
                                      <p:tavLst>
                                        <p:tav tm="0">
                                          <p:val>
                                            <p:fltVal val="0"/>
                                          </p:val>
                                        </p:tav>
                                        <p:tav tm="100000">
                                          <p:val>
                                            <p:strVal val="#ppt_w"/>
                                          </p:val>
                                        </p:tav>
                                      </p:tavLst>
                                    </p:anim>
                                    <p:anim calcmode="lin" valueType="num">
                                      <p:cBhvr>
                                        <p:cTn id="48" dur="1000" fill="hold"/>
                                        <p:tgtEl>
                                          <p:spTgt spid="24"/>
                                        </p:tgtEl>
                                        <p:attrNameLst>
                                          <p:attrName>ppt_h</p:attrName>
                                        </p:attrNameLst>
                                      </p:cBhvr>
                                      <p:tavLst>
                                        <p:tav tm="0">
                                          <p:val>
                                            <p:fltVal val="0"/>
                                          </p:val>
                                        </p:tav>
                                        <p:tav tm="100000">
                                          <p:val>
                                            <p:strVal val="#ppt_h"/>
                                          </p:val>
                                        </p:tav>
                                      </p:tavLst>
                                    </p:anim>
                                    <p:animEffect transition="in" filter="fade">
                                      <p:cBhvr>
                                        <p:cTn id="49" dur="1000"/>
                                        <p:tgtEl>
                                          <p:spTgt spid="24"/>
                                        </p:tgtEl>
                                      </p:cBhvr>
                                    </p:animEffect>
                                  </p:childTnLst>
                                </p:cTn>
                              </p:par>
                            </p:childTnLst>
                          </p:cTn>
                        </p:par>
                        <p:par>
                          <p:cTn id="50" fill="hold">
                            <p:stCondLst>
                              <p:cond delay="2000"/>
                            </p:stCondLst>
                            <p:childTnLst>
                              <p:par>
                                <p:cTn id="51" presetID="22" presetClass="entr" presetSubtype="4"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down)">
                                      <p:cBhvr>
                                        <p:cTn id="53" dur="500"/>
                                        <p:tgtEl>
                                          <p:spTgt spid="26"/>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ipe(down)">
                                      <p:cBhvr>
                                        <p:cTn id="5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a:t>Evaluation-</a:t>
            </a:r>
            <a:br>
              <a:rPr lang="en-US" altLang="zh-TW" dirty="0"/>
            </a:br>
            <a:r>
              <a:rPr lang="en-US" altLang="zh-TW" dirty="0" smtClean="0"/>
              <a:t>Replay</a:t>
            </a:r>
            <a:endParaRPr lang="zh-TW" altLang="en-US" dirty="0"/>
          </a:p>
        </p:txBody>
      </p:sp>
      <p:sp>
        <p:nvSpPr>
          <p:cNvPr id="3" name="內容版面配置區 2"/>
          <p:cNvSpPr>
            <a:spLocks noGrp="1"/>
          </p:cNvSpPr>
          <p:nvPr>
            <p:ph idx="1"/>
          </p:nvPr>
        </p:nvSpPr>
        <p:spPr>
          <a:xfrm>
            <a:off x="-396552" y="1528192"/>
            <a:ext cx="8229600" cy="604664"/>
          </a:xfrm>
        </p:spPr>
        <p:txBody>
          <a:bodyPr/>
          <a:lstStyle/>
          <a:p>
            <a:r>
              <a:rPr lang="en-US" altLang="zh-TW" sz="2400" dirty="0"/>
              <a:t>W</a:t>
            </a:r>
            <a:r>
              <a:rPr lang="en-US" altLang="zh-TW" sz="2400" dirty="0" smtClean="0"/>
              <a:t>ith EDASR</a:t>
            </a:r>
            <a:endParaRPr lang="en-US" altLang="zh-TW" sz="2400" dirty="0"/>
          </a:p>
          <a:p>
            <a:endParaRPr lang="zh-TW" altLang="en-US" dirty="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29</a:t>
            </a:fld>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2528979541"/>
              </p:ext>
            </p:extLst>
          </p:nvPr>
        </p:nvGraphicFramePr>
        <p:xfrm>
          <a:off x="3203848" y="2030921"/>
          <a:ext cx="5678488" cy="2276475"/>
        </p:xfrm>
        <a:graphic>
          <a:graphicData uri="http://schemas.openxmlformats.org/presentationml/2006/ole">
            <mc:AlternateContent xmlns:mc="http://schemas.openxmlformats.org/markup-compatibility/2006">
              <mc:Choice xmlns:v="urn:schemas-microsoft-com:vml" Requires="v">
                <p:oleObj spid="_x0000_s29760" name="Visio" r:id="rId4" imgW="4485338" imgH="1804506" progId="Visio.Drawing.11">
                  <p:embed/>
                </p:oleObj>
              </mc:Choice>
              <mc:Fallback>
                <p:oleObj name="Visio" r:id="rId4" imgW="4485338" imgH="1804506" progId="Visio.Drawing.11">
                  <p:embed/>
                  <p:pic>
                    <p:nvPicPr>
                      <p:cNvPr id="0" name="物件 7"/>
                      <p:cNvPicPr>
                        <a:picLocks noChangeAspect="1" noChangeArrowheads="1"/>
                      </p:cNvPicPr>
                      <p:nvPr/>
                    </p:nvPicPr>
                    <p:blipFill>
                      <a:blip r:embed="rId5"/>
                      <a:srcRect/>
                      <a:stretch>
                        <a:fillRect/>
                      </a:stretch>
                    </p:blipFill>
                    <p:spPr bwMode="auto">
                      <a:xfrm>
                        <a:off x="3203848" y="2030921"/>
                        <a:ext cx="5678488"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物件 5"/>
          <p:cNvGraphicFramePr>
            <a:graphicFrameLocks noChangeAspect="1"/>
          </p:cNvGraphicFramePr>
          <p:nvPr>
            <p:extLst>
              <p:ext uri="{D42A27DB-BD31-4B8C-83A1-F6EECF244321}">
                <p14:modId xmlns:p14="http://schemas.microsoft.com/office/powerpoint/2010/main" val="138991110"/>
              </p:ext>
            </p:extLst>
          </p:nvPr>
        </p:nvGraphicFramePr>
        <p:xfrm>
          <a:off x="3203848" y="4581525"/>
          <a:ext cx="5678488" cy="2276475"/>
        </p:xfrm>
        <a:graphic>
          <a:graphicData uri="http://schemas.openxmlformats.org/presentationml/2006/ole">
            <mc:AlternateContent xmlns:mc="http://schemas.openxmlformats.org/markup-compatibility/2006">
              <mc:Choice xmlns:v="urn:schemas-microsoft-com:vml" Requires="v">
                <p:oleObj spid="_x0000_s29761" name="Visio" r:id="rId6" imgW="4485338" imgH="1804506" progId="Visio.Drawing.11">
                  <p:embed/>
                </p:oleObj>
              </mc:Choice>
              <mc:Fallback>
                <p:oleObj name="Visio" r:id="rId6" imgW="4485338" imgH="1804506" progId="Visio.Drawing.11">
                  <p:embed/>
                  <p:pic>
                    <p:nvPicPr>
                      <p:cNvPr id="0" name="物件 4"/>
                      <p:cNvPicPr>
                        <a:picLocks noChangeAspect="1" noChangeArrowheads="1"/>
                      </p:cNvPicPr>
                      <p:nvPr/>
                    </p:nvPicPr>
                    <p:blipFill>
                      <a:blip r:embed="rId7"/>
                      <a:srcRect/>
                      <a:stretch>
                        <a:fillRect/>
                      </a:stretch>
                    </p:blipFill>
                    <p:spPr bwMode="auto">
                      <a:xfrm>
                        <a:off x="3203848" y="4581525"/>
                        <a:ext cx="5678488" cy="227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內容版面配置區 2"/>
          <p:cNvSpPr txBox="1">
            <a:spLocks/>
          </p:cNvSpPr>
          <p:nvPr/>
        </p:nvSpPr>
        <p:spPr>
          <a:xfrm>
            <a:off x="-468560" y="3789040"/>
            <a:ext cx="8229600" cy="129614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TW" sz="2400" dirty="0" smtClean="0"/>
              <a:t>Without EDASR</a:t>
            </a:r>
          </a:p>
          <a:p>
            <a:pPr lvl="1"/>
            <a:r>
              <a:rPr lang="en-US" altLang="zh-TW" sz="1700" dirty="0" smtClean="0"/>
              <a:t> Without packet replay control</a:t>
            </a:r>
          </a:p>
          <a:p>
            <a:pPr lvl="1"/>
            <a:r>
              <a:rPr lang="en-US" altLang="zh-TW" sz="1700" dirty="0" smtClean="0"/>
              <a:t>Without environment emulation</a:t>
            </a:r>
          </a:p>
          <a:p>
            <a:endParaRPr lang="zh-TW" altLang="en-US" dirty="0"/>
          </a:p>
        </p:txBody>
      </p:sp>
      <p:sp>
        <p:nvSpPr>
          <p:cNvPr id="9" name="文字方塊 8"/>
          <p:cNvSpPr txBox="1"/>
          <p:nvPr/>
        </p:nvSpPr>
        <p:spPr>
          <a:xfrm>
            <a:off x="7020272" y="2734186"/>
            <a:ext cx="546560"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TW" dirty="0" smtClean="0"/>
              <a:t>Talk</a:t>
            </a:r>
            <a:endParaRPr lang="zh-TW" altLang="en-US" dirty="0"/>
          </a:p>
        </p:txBody>
      </p:sp>
      <p:sp>
        <p:nvSpPr>
          <p:cNvPr id="10" name="文字方塊 9"/>
          <p:cNvSpPr txBox="1"/>
          <p:nvPr/>
        </p:nvSpPr>
        <p:spPr>
          <a:xfrm>
            <a:off x="4644008" y="2734186"/>
            <a:ext cx="546560"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TW" dirty="0" smtClean="0"/>
              <a:t>Talk</a:t>
            </a:r>
            <a:endParaRPr lang="zh-TW" altLang="en-US" dirty="0"/>
          </a:p>
        </p:txBody>
      </p:sp>
      <p:sp>
        <p:nvSpPr>
          <p:cNvPr id="11" name="文字方塊 10"/>
          <p:cNvSpPr txBox="1"/>
          <p:nvPr/>
        </p:nvSpPr>
        <p:spPr>
          <a:xfrm>
            <a:off x="8100392" y="2514765"/>
            <a:ext cx="734240"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altLang="zh-TW" dirty="0" smtClean="0"/>
              <a:t>Listen</a:t>
            </a:r>
            <a:endParaRPr lang="zh-TW" altLang="en-US" dirty="0"/>
          </a:p>
        </p:txBody>
      </p:sp>
      <p:sp>
        <p:nvSpPr>
          <p:cNvPr id="12" name="文字方塊 11"/>
          <p:cNvSpPr txBox="1"/>
          <p:nvPr/>
        </p:nvSpPr>
        <p:spPr>
          <a:xfrm>
            <a:off x="3203848" y="2596674"/>
            <a:ext cx="734240"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altLang="zh-TW" dirty="0" smtClean="0"/>
              <a:t>Listen</a:t>
            </a:r>
            <a:endParaRPr lang="zh-TW" altLang="en-US" dirty="0"/>
          </a:p>
        </p:txBody>
      </p:sp>
      <p:sp>
        <p:nvSpPr>
          <p:cNvPr id="13" name="文字方塊 12"/>
          <p:cNvSpPr txBox="1"/>
          <p:nvPr/>
        </p:nvSpPr>
        <p:spPr>
          <a:xfrm>
            <a:off x="7020272" y="5229200"/>
            <a:ext cx="546560"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TW" dirty="0" smtClean="0"/>
              <a:t>Talk</a:t>
            </a:r>
            <a:endParaRPr lang="zh-TW" altLang="en-US" dirty="0"/>
          </a:p>
        </p:txBody>
      </p:sp>
      <p:sp>
        <p:nvSpPr>
          <p:cNvPr id="14" name="文字方塊 13"/>
          <p:cNvSpPr txBox="1"/>
          <p:nvPr/>
        </p:nvSpPr>
        <p:spPr>
          <a:xfrm>
            <a:off x="4644008" y="5229200"/>
            <a:ext cx="546560" cy="369332"/>
          </a:xfrm>
          <a:prstGeom prst="rect">
            <a:avLst/>
          </a:prstGeom>
        </p:spPr>
        <p:style>
          <a:lnRef idx="1">
            <a:schemeClr val="accent3"/>
          </a:lnRef>
          <a:fillRef idx="2">
            <a:schemeClr val="accent3"/>
          </a:fillRef>
          <a:effectRef idx="1">
            <a:schemeClr val="accent3"/>
          </a:effectRef>
          <a:fontRef idx="minor">
            <a:schemeClr val="dk1"/>
          </a:fontRef>
        </p:style>
        <p:txBody>
          <a:bodyPr wrap="none" rtlCol="0">
            <a:spAutoFit/>
          </a:bodyPr>
          <a:lstStyle/>
          <a:p>
            <a:r>
              <a:rPr lang="en-US" altLang="zh-TW" dirty="0" smtClean="0"/>
              <a:t>Talk</a:t>
            </a:r>
            <a:endParaRPr lang="zh-TW" altLang="en-US" dirty="0"/>
          </a:p>
        </p:txBody>
      </p:sp>
      <p:sp>
        <p:nvSpPr>
          <p:cNvPr id="15" name="文字方塊 14"/>
          <p:cNvSpPr txBox="1"/>
          <p:nvPr/>
        </p:nvSpPr>
        <p:spPr>
          <a:xfrm>
            <a:off x="8175664" y="5086903"/>
            <a:ext cx="734240"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altLang="zh-TW" dirty="0" smtClean="0"/>
              <a:t>Listen</a:t>
            </a:r>
            <a:endParaRPr lang="zh-TW" altLang="en-US" dirty="0"/>
          </a:p>
        </p:txBody>
      </p:sp>
      <p:sp>
        <p:nvSpPr>
          <p:cNvPr id="16" name="文字方塊 15"/>
          <p:cNvSpPr txBox="1"/>
          <p:nvPr/>
        </p:nvSpPr>
        <p:spPr>
          <a:xfrm>
            <a:off x="3279120" y="5168812"/>
            <a:ext cx="734240" cy="369332"/>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r>
              <a:rPr lang="en-US" altLang="zh-TW" dirty="0" smtClean="0"/>
              <a:t>Listen</a:t>
            </a:r>
            <a:endParaRPr lang="zh-TW" altLang="en-US" dirty="0"/>
          </a:p>
        </p:txBody>
      </p:sp>
      <p:sp>
        <p:nvSpPr>
          <p:cNvPr id="17" name="橢圓 16"/>
          <p:cNvSpPr/>
          <p:nvPr/>
        </p:nvSpPr>
        <p:spPr>
          <a:xfrm>
            <a:off x="5586294" y="2884097"/>
            <a:ext cx="864096" cy="607422"/>
          </a:xfrm>
          <a:prstGeom prst="ellipse">
            <a:avLst/>
          </a:prstGeom>
          <a:solidFill>
            <a:srgbClr val="FFFF00">
              <a:alpha val="24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8" name="橢圓 17"/>
          <p:cNvSpPr/>
          <p:nvPr/>
        </p:nvSpPr>
        <p:spPr>
          <a:xfrm>
            <a:off x="3282037" y="3452277"/>
            <a:ext cx="923995" cy="731938"/>
          </a:xfrm>
          <a:prstGeom prst="ellipse">
            <a:avLst/>
          </a:prstGeom>
          <a:solidFill>
            <a:srgbClr val="FFFF00">
              <a:alpha val="24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9" name="橢圓 18"/>
          <p:cNvSpPr/>
          <p:nvPr/>
        </p:nvSpPr>
        <p:spPr>
          <a:xfrm>
            <a:off x="5340766" y="3452277"/>
            <a:ext cx="792088" cy="692696"/>
          </a:xfrm>
          <a:prstGeom prst="ellipse">
            <a:avLst/>
          </a:prstGeom>
          <a:solidFill>
            <a:srgbClr val="FFFF00">
              <a:alpha val="24000"/>
            </a:srgb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3146399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1500"/>
                            </p:stCondLst>
                            <p:childTnLst>
                              <p:par>
                                <p:cTn id="23" presetID="53" presetClass="entr" presetSubtype="16" repeatCount="indefinite" fill="hold" grpId="0" nodeType="afterEffect">
                                  <p:stCondLst>
                                    <p:cond delay="0"/>
                                  </p:stCondLst>
                                  <p:endCondLst>
                                    <p:cond evt="onNext" delay="0">
                                      <p:tgtEl>
                                        <p:sldTgt/>
                                      </p:tgtEl>
                                    </p:cond>
                                  </p:endCondLst>
                                  <p:childTnLst>
                                    <p:set>
                                      <p:cBhvr>
                                        <p:cTn id="24" dur="1" fill="hold">
                                          <p:stCondLst>
                                            <p:cond delay="0"/>
                                          </p:stCondLst>
                                        </p:cTn>
                                        <p:tgtEl>
                                          <p:spTgt spid="17"/>
                                        </p:tgtEl>
                                        <p:attrNameLst>
                                          <p:attrName>style.visibility</p:attrName>
                                        </p:attrNameLst>
                                      </p:cBhvr>
                                      <p:to>
                                        <p:strVal val="visible"/>
                                      </p:to>
                                    </p:set>
                                    <p:anim calcmode="lin" valueType="num">
                                      <p:cBhvr>
                                        <p:cTn id="25" dur="1000" fill="hold"/>
                                        <p:tgtEl>
                                          <p:spTgt spid="17"/>
                                        </p:tgtEl>
                                        <p:attrNameLst>
                                          <p:attrName>ppt_w</p:attrName>
                                        </p:attrNameLst>
                                      </p:cBhvr>
                                      <p:tavLst>
                                        <p:tav tm="0">
                                          <p:val>
                                            <p:fltVal val="0"/>
                                          </p:val>
                                        </p:tav>
                                        <p:tav tm="100000">
                                          <p:val>
                                            <p:strVal val="#ppt_w"/>
                                          </p:val>
                                        </p:tav>
                                      </p:tavLst>
                                    </p:anim>
                                    <p:anim calcmode="lin" valueType="num">
                                      <p:cBhvr>
                                        <p:cTn id="26" dur="1000" fill="hold"/>
                                        <p:tgtEl>
                                          <p:spTgt spid="17"/>
                                        </p:tgtEl>
                                        <p:attrNameLst>
                                          <p:attrName>ppt_h</p:attrName>
                                        </p:attrNameLst>
                                      </p:cBhvr>
                                      <p:tavLst>
                                        <p:tav tm="0">
                                          <p:val>
                                            <p:fltVal val="0"/>
                                          </p:val>
                                        </p:tav>
                                        <p:tav tm="100000">
                                          <p:val>
                                            <p:strVal val="#ppt_h"/>
                                          </p:val>
                                        </p:tav>
                                      </p:tavLst>
                                    </p:anim>
                                    <p:animEffect transition="in" filter="fade">
                                      <p:cBhvr>
                                        <p:cTn id="27" dur="1000"/>
                                        <p:tgtEl>
                                          <p:spTgt spid="17"/>
                                        </p:tgtEl>
                                      </p:cBhvr>
                                    </p:animEffect>
                                  </p:childTnLst>
                                </p:cTn>
                              </p:par>
                              <p:par>
                                <p:cTn id="28" presetID="53" presetClass="entr" presetSubtype="16" repeatCount="indefinite" fill="hold" grpId="0" nodeType="withEffect">
                                  <p:stCondLst>
                                    <p:cond delay="0"/>
                                  </p:stCondLst>
                                  <p:endCondLst>
                                    <p:cond evt="onNext" delay="0">
                                      <p:tgtEl>
                                        <p:sldTgt/>
                                      </p:tgtEl>
                                    </p:cond>
                                  </p:endCondLst>
                                  <p:childTnLst>
                                    <p:set>
                                      <p:cBhvr>
                                        <p:cTn id="29" dur="1" fill="hold">
                                          <p:stCondLst>
                                            <p:cond delay="0"/>
                                          </p:stCondLst>
                                        </p:cTn>
                                        <p:tgtEl>
                                          <p:spTgt spid="19"/>
                                        </p:tgtEl>
                                        <p:attrNameLst>
                                          <p:attrName>style.visibility</p:attrName>
                                        </p:attrNameLst>
                                      </p:cBhvr>
                                      <p:to>
                                        <p:strVal val="visible"/>
                                      </p:to>
                                    </p:set>
                                    <p:anim calcmode="lin" valueType="num">
                                      <p:cBhvr>
                                        <p:cTn id="30" dur="1000" fill="hold"/>
                                        <p:tgtEl>
                                          <p:spTgt spid="19"/>
                                        </p:tgtEl>
                                        <p:attrNameLst>
                                          <p:attrName>ppt_w</p:attrName>
                                        </p:attrNameLst>
                                      </p:cBhvr>
                                      <p:tavLst>
                                        <p:tav tm="0">
                                          <p:val>
                                            <p:fltVal val="0"/>
                                          </p:val>
                                        </p:tav>
                                        <p:tav tm="100000">
                                          <p:val>
                                            <p:strVal val="#ppt_w"/>
                                          </p:val>
                                        </p:tav>
                                      </p:tavLst>
                                    </p:anim>
                                    <p:anim calcmode="lin" valueType="num">
                                      <p:cBhvr>
                                        <p:cTn id="31" dur="1000" fill="hold"/>
                                        <p:tgtEl>
                                          <p:spTgt spid="19"/>
                                        </p:tgtEl>
                                        <p:attrNameLst>
                                          <p:attrName>ppt_h</p:attrName>
                                        </p:attrNameLst>
                                      </p:cBhvr>
                                      <p:tavLst>
                                        <p:tav tm="0">
                                          <p:val>
                                            <p:fltVal val="0"/>
                                          </p:val>
                                        </p:tav>
                                        <p:tav tm="100000">
                                          <p:val>
                                            <p:strVal val="#ppt_h"/>
                                          </p:val>
                                        </p:tav>
                                      </p:tavLst>
                                    </p:anim>
                                    <p:animEffect transition="in" filter="fade">
                                      <p:cBhvr>
                                        <p:cTn id="32" dur="1000"/>
                                        <p:tgtEl>
                                          <p:spTgt spid="19"/>
                                        </p:tgtEl>
                                      </p:cBhvr>
                                    </p:animEffect>
                                  </p:childTnLst>
                                </p:cTn>
                              </p:par>
                              <p:par>
                                <p:cTn id="33" presetID="53" presetClass="entr" presetSubtype="16" repeatCount="indefinite" fill="hold" grpId="0" nodeType="withEffect">
                                  <p:stCondLst>
                                    <p:cond delay="0"/>
                                  </p:stCondLst>
                                  <p:endCondLst>
                                    <p:cond evt="onNext" delay="0">
                                      <p:tgtEl>
                                        <p:sldTgt/>
                                      </p:tgtEl>
                                    </p:cond>
                                  </p:endCondLst>
                                  <p:childTnLst>
                                    <p:set>
                                      <p:cBhvr>
                                        <p:cTn id="34" dur="1" fill="hold">
                                          <p:stCondLst>
                                            <p:cond delay="0"/>
                                          </p:stCondLst>
                                        </p:cTn>
                                        <p:tgtEl>
                                          <p:spTgt spid="18"/>
                                        </p:tgtEl>
                                        <p:attrNameLst>
                                          <p:attrName>style.visibility</p:attrName>
                                        </p:attrNameLst>
                                      </p:cBhvr>
                                      <p:to>
                                        <p:strVal val="visible"/>
                                      </p:to>
                                    </p:set>
                                    <p:anim calcmode="lin" valueType="num">
                                      <p:cBhvr>
                                        <p:cTn id="35" dur="1000" fill="hold"/>
                                        <p:tgtEl>
                                          <p:spTgt spid="18"/>
                                        </p:tgtEl>
                                        <p:attrNameLst>
                                          <p:attrName>ppt_w</p:attrName>
                                        </p:attrNameLst>
                                      </p:cBhvr>
                                      <p:tavLst>
                                        <p:tav tm="0">
                                          <p:val>
                                            <p:fltVal val="0"/>
                                          </p:val>
                                        </p:tav>
                                        <p:tav tm="100000">
                                          <p:val>
                                            <p:strVal val="#ppt_w"/>
                                          </p:val>
                                        </p:tav>
                                      </p:tavLst>
                                    </p:anim>
                                    <p:anim calcmode="lin" valueType="num">
                                      <p:cBhvr>
                                        <p:cTn id="36" dur="1000" fill="hold"/>
                                        <p:tgtEl>
                                          <p:spTgt spid="18"/>
                                        </p:tgtEl>
                                        <p:attrNameLst>
                                          <p:attrName>ppt_h</p:attrName>
                                        </p:attrNameLst>
                                      </p:cBhvr>
                                      <p:tavLst>
                                        <p:tav tm="0">
                                          <p:val>
                                            <p:fltVal val="0"/>
                                          </p:val>
                                        </p:tav>
                                        <p:tav tm="100000">
                                          <p:val>
                                            <p:strVal val="#ppt_h"/>
                                          </p:val>
                                        </p:tav>
                                      </p:tavLst>
                                    </p:anim>
                                    <p:animEffect transition="in" filter="fade">
                                      <p:cBhvr>
                                        <p:cTn id="37" dur="10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1000"/>
                                        <p:tgtEl>
                                          <p:spTgt spid="14"/>
                                        </p:tgtEl>
                                      </p:cBhvr>
                                    </p:animEffect>
                                    <p:anim calcmode="lin" valueType="num">
                                      <p:cBhvr>
                                        <p:cTn id="43" dur="1000" fill="hold"/>
                                        <p:tgtEl>
                                          <p:spTgt spid="14"/>
                                        </p:tgtEl>
                                        <p:attrNameLst>
                                          <p:attrName>ppt_x</p:attrName>
                                        </p:attrNameLst>
                                      </p:cBhvr>
                                      <p:tavLst>
                                        <p:tav tm="0">
                                          <p:val>
                                            <p:strVal val="#ppt_x"/>
                                          </p:val>
                                        </p:tav>
                                        <p:tav tm="100000">
                                          <p:val>
                                            <p:strVal val="#ppt_x"/>
                                          </p:val>
                                        </p:tav>
                                      </p:tavLst>
                                    </p:anim>
                                    <p:anim calcmode="lin" valueType="num">
                                      <p:cBhvr>
                                        <p:cTn id="44" dur="1000" fill="hold"/>
                                        <p:tgtEl>
                                          <p:spTgt spid="1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1000"/>
                                        <p:tgtEl>
                                          <p:spTgt spid="13"/>
                                        </p:tgtEl>
                                      </p:cBhvr>
                                    </p:animEffect>
                                    <p:anim calcmode="lin" valueType="num">
                                      <p:cBhvr>
                                        <p:cTn id="48" dur="1000" fill="hold"/>
                                        <p:tgtEl>
                                          <p:spTgt spid="13"/>
                                        </p:tgtEl>
                                        <p:attrNameLst>
                                          <p:attrName>ppt_x</p:attrName>
                                        </p:attrNameLst>
                                      </p:cBhvr>
                                      <p:tavLst>
                                        <p:tav tm="0">
                                          <p:val>
                                            <p:strVal val="#ppt_x"/>
                                          </p:val>
                                        </p:tav>
                                        <p:tav tm="100000">
                                          <p:val>
                                            <p:strVal val="#ppt_x"/>
                                          </p:val>
                                        </p:tav>
                                      </p:tavLst>
                                    </p:anim>
                                    <p:anim calcmode="lin" valueType="num">
                                      <p:cBhvr>
                                        <p:cTn id="49" dur="1000" fill="hold"/>
                                        <p:tgtEl>
                                          <p:spTgt spid="13"/>
                                        </p:tgtEl>
                                        <p:attrNameLst>
                                          <p:attrName>ppt_y</p:attrName>
                                        </p:attrNameLst>
                                      </p:cBhvr>
                                      <p:tavLst>
                                        <p:tav tm="0">
                                          <p:val>
                                            <p:strVal val="#ppt_y+.1"/>
                                          </p:val>
                                        </p:tav>
                                        <p:tav tm="100000">
                                          <p:val>
                                            <p:strVal val="#ppt_y"/>
                                          </p:val>
                                        </p:tav>
                                      </p:tavLst>
                                    </p:anim>
                                  </p:childTnLst>
                                </p:cTn>
                              </p:par>
                            </p:childTnLst>
                          </p:cTn>
                        </p:par>
                        <p:par>
                          <p:cTn id="50" fill="hold">
                            <p:stCondLst>
                              <p:cond delay="1000"/>
                            </p:stCondLst>
                            <p:childTnLst>
                              <p:par>
                                <p:cTn id="51" presetID="22" presetClass="entr" presetSubtype="4"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down)">
                                      <p:cBhvr>
                                        <p:cTn id="53" dur="500"/>
                                        <p:tgtEl>
                                          <p:spTgt spid="15"/>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down)">
                                      <p:cBhvr>
                                        <p:cTn id="5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Motivation</a:t>
            </a:r>
            <a:endParaRPr lang="zh-TW" altLang="en-US" dirty="0"/>
          </a:p>
        </p:txBody>
      </p:sp>
      <p:sp>
        <p:nvSpPr>
          <p:cNvPr id="3" name="內容版面配置區 2"/>
          <p:cNvSpPr>
            <a:spLocks noGrp="1"/>
          </p:cNvSpPr>
          <p:nvPr>
            <p:ph idx="1"/>
          </p:nvPr>
        </p:nvSpPr>
        <p:spPr>
          <a:xfrm>
            <a:off x="457200" y="1600200"/>
            <a:ext cx="8229600" cy="5257800"/>
          </a:xfrm>
        </p:spPr>
        <p:txBody>
          <a:bodyPr>
            <a:normAutofit fontScale="85000" lnSpcReduction="20000"/>
          </a:bodyPr>
          <a:lstStyle/>
          <a:p>
            <a:r>
              <a:rPr lang="en-US" altLang="zh-TW" dirty="0" smtClean="0"/>
              <a:t>Real Traffic </a:t>
            </a:r>
            <a:r>
              <a:rPr lang="en-US" altLang="zh-TW" dirty="0"/>
              <a:t>replay </a:t>
            </a:r>
            <a:endParaRPr lang="en-US" altLang="zh-TW" dirty="0" smtClean="0"/>
          </a:p>
          <a:p>
            <a:pPr lvl="1"/>
            <a:r>
              <a:rPr lang="en-US" altLang="zh-TW" dirty="0" smtClean="0"/>
              <a:t>Using </a:t>
            </a:r>
            <a:r>
              <a:rPr lang="en-US" altLang="zh-TW" dirty="0"/>
              <a:t>packet traces captured in real </a:t>
            </a:r>
            <a:r>
              <a:rPr lang="en-US" altLang="zh-TW" dirty="0" smtClean="0"/>
              <a:t>environments</a:t>
            </a:r>
          </a:p>
          <a:p>
            <a:pPr lvl="2"/>
            <a:r>
              <a:rPr lang="en-US" altLang="zh-TW" dirty="0" smtClean="0"/>
              <a:t>Variation</a:t>
            </a:r>
            <a:r>
              <a:rPr lang="zh-TW" altLang="en-US" dirty="0" smtClean="0">
                <a:solidFill>
                  <a:schemeClr val="bg1">
                    <a:lumMod val="85000"/>
                  </a:schemeClr>
                </a:solidFill>
              </a:rPr>
              <a:t> </a:t>
            </a:r>
            <a:r>
              <a:rPr lang="en-US" altLang="zh-TW" dirty="0" smtClean="0"/>
              <a:t>and realism</a:t>
            </a:r>
          </a:p>
          <a:p>
            <a:pPr lvl="3"/>
            <a:r>
              <a:rPr lang="en-US" altLang="zh-TW" dirty="0" smtClean="0"/>
              <a:t>Trigger more problems</a:t>
            </a:r>
          </a:p>
          <a:p>
            <a:pPr lvl="2"/>
            <a:r>
              <a:rPr lang="en-US" altLang="zh-TW" dirty="0"/>
              <a:t>Highly applied in wired </a:t>
            </a:r>
            <a:r>
              <a:rPr lang="en-US" altLang="zh-TW" dirty="0" smtClean="0"/>
              <a:t>networks</a:t>
            </a:r>
          </a:p>
          <a:p>
            <a:r>
              <a:rPr lang="en-US" altLang="zh-TW" dirty="0" smtClean="0"/>
              <a:t>Issues </a:t>
            </a:r>
            <a:r>
              <a:rPr lang="en-US" altLang="zh-TW" dirty="0"/>
              <a:t>of replay in wired </a:t>
            </a:r>
            <a:r>
              <a:rPr lang="en-US" altLang="zh-TW" dirty="0" smtClean="0"/>
              <a:t>networks</a:t>
            </a:r>
          </a:p>
          <a:p>
            <a:pPr lvl="1"/>
            <a:r>
              <a:rPr lang="en-US" altLang="zh-TW" dirty="0"/>
              <a:t>Stateful packet replay </a:t>
            </a:r>
            <a:r>
              <a:rPr lang="en-US" altLang="zh-TW" dirty="0" smtClean="0"/>
              <a:t>control</a:t>
            </a:r>
            <a:endParaRPr lang="en-US" altLang="zh-TW" dirty="0"/>
          </a:p>
          <a:p>
            <a:pPr lvl="2"/>
            <a:r>
              <a:rPr lang="en-US" altLang="zh-TW" dirty="0" smtClean="0"/>
              <a:t>To </a:t>
            </a:r>
            <a:r>
              <a:rPr lang="en-US" altLang="zh-TW" dirty="0"/>
              <a:t>manage interactions with </a:t>
            </a:r>
            <a:r>
              <a:rPr lang="en-US" altLang="zh-TW" dirty="0" smtClean="0"/>
              <a:t>DUTs</a:t>
            </a:r>
          </a:p>
          <a:p>
            <a:r>
              <a:rPr lang="en-US" altLang="zh-TW" dirty="0" smtClean="0"/>
              <a:t>In</a:t>
            </a:r>
            <a:r>
              <a:rPr lang="zh-TW" altLang="en-US" dirty="0" smtClean="0"/>
              <a:t> </a:t>
            </a:r>
            <a:r>
              <a:rPr lang="en-US" altLang="zh-TW" dirty="0" smtClean="0"/>
              <a:t>wireless</a:t>
            </a:r>
            <a:r>
              <a:rPr lang="zh-TW" altLang="en-US" dirty="0" smtClean="0"/>
              <a:t> </a:t>
            </a:r>
            <a:r>
              <a:rPr lang="en-US" altLang="zh-TW" dirty="0" smtClean="0"/>
              <a:t>networks:</a:t>
            </a:r>
            <a:endParaRPr lang="en-US" altLang="zh-TW" b="1" dirty="0" smtClean="0"/>
          </a:p>
          <a:p>
            <a:pPr lvl="1"/>
            <a:r>
              <a:rPr lang="en-US" altLang="zh-TW" dirty="0" smtClean="0"/>
              <a:t>Communication </a:t>
            </a:r>
            <a:r>
              <a:rPr lang="en-US" altLang="zh-TW" dirty="0"/>
              <a:t>medium is open and </a:t>
            </a:r>
            <a:r>
              <a:rPr lang="en-US" altLang="zh-TW" dirty="0" smtClean="0"/>
              <a:t>shared</a:t>
            </a:r>
          </a:p>
          <a:p>
            <a:pPr lvl="1"/>
            <a:r>
              <a:rPr lang="en-US" altLang="zh-TW" dirty="0" smtClean="0"/>
              <a:t>Environment effects</a:t>
            </a:r>
            <a:r>
              <a:rPr lang="en-US" altLang="zh-TW" dirty="0"/>
              <a:t> </a:t>
            </a:r>
            <a:endParaRPr lang="en-US" altLang="zh-TW" dirty="0" smtClean="0"/>
          </a:p>
          <a:p>
            <a:pPr lvl="2"/>
            <a:r>
              <a:rPr lang="en-US" altLang="zh-TW" dirty="0" smtClean="0"/>
              <a:t> </a:t>
            </a:r>
            <a:r>
              <a:rPr lang="en-US" altLang="zh-TW" dirty="0"/>
              <a:t>Packet exchange sequences may be disturbed</a:t>
            </a:r>
            <a:endParaRPr lang="zh-TW" altLang="zh-TW" dirty="0"/>
          </a:p>
          <a:p>
            <a:r>
              <a:rPr lang="en-US" altLang="zh-TW" dirty="0" smtClean="0"/>
              <a:t>How to replay traffic cooperates with environment effects in wireless network</a:t>
            </a:r>
          </a:p>
          <a:p>
            <a:endParaRPr lang="en-US" altLang="zh-TW" dirty="0" smtClean="0"/>
          </a:p>
          <a:p>
            <a:pPr lvl="2"/>
            <a:endParaRPr lang="en-US" altLang="zh-TW" dirty="0" smtClean="0"/>
          </a:p>
          <a:p>
            <a:pPr lvl="2"/>
            <a:endParaRPr lang="en-US" altLang="zh-TW" dirty="0" smtClean="0"/>
          </a:p>
          <a:p>
            <a:pPr lvl="2"/>
            <a:endParaRPr lang="zh-TW" altLang="en-US" dirty="0"/>
          </a:p>
        </p:txBody>
      </p:sp>
      <p:sp>
        <p:nvSpPr>
          <p:cNvPr id="5" name="投影片編號版面配置區 4"/>
          <p:cNvSpPr>
            <a:spLocks noGrp="1"/>
          </p:cNvSpPr>
          <p:nvPr>
            <p:ph type="sldNum" sz="quarter" idx="12"/>
          </p:nvPr>
        </p:nvSpPr>
        <p:spPr/>
        <p:txBody>
          <a:bodyPr/>
          <a:lstStyle/>
          <a:p>
            <a:fld id="{241839FB-28C0-42C4-B85E-C961D2DA0168}" type="slidenum">
              <a:rPr lang="zh-TW" altLang="en-US" smtClean="0"/>
              <a:t>3</a:t>
            </a:fld>
            <a:endParaRPr lang="zh-TW" altLang="en-US"/>
          </a:p>
        </p:txBody>
      </p:sp>
    </p:spTree>
    <p:extLst>
      <p:ext uri="{BB962C8B-B14F-4D97-AF65-F5344CB8AC3E}">
        <p14:creationId xmlns:p14="http://schemas.microsoft.com/office/powerpoint/2010/main" val="204390400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a:t>Traffic behavior </a:t>
            </a:r>
            <a:r>
              <a:rPr lang="en-US" altLang="zh-TW" dirty="0" smtClean="0"/>
              <a:t>control-</a:t>
            </a:r>
            <a:r>
              <a:rPr lang="en-US" altLang="zh-TW" dirty="0"/>
              <a:t/>
            </a:r>
            <a:br>
              <a:rPr lang="en-US" altLang="zh-TW" dirty="0"/>
            </a:br>
            <a:r>
              <a:rPr lang="en-US" altLang="zh-TW" dirty="0"/>
              <a:t>Non-atomic events</a:t>
            </a:r>
            <a:endParaRPr lang="zh-TW" altLang="en-US" dirty="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30</a:t>
            </a:fld>
            <a:endParaRPr lang="zh-TW" altLang="en-US"/>
          </a:p>
        </p:txBody>
      </p:sp>
      <p:grpSp>
        <p:nvGrpSpPr>
          <p:cNvPr id="5" name="群組 4"/>
          <p:cNvGrpSpPr/>
          <p:nvPr/>
        </p:nvGrpSpPr>
        <p:grpSpPr>
          <a:xfrm>
            <a:off x="1043608" y="1909937"/>
            <a:ext cx="6299340" cy="4347120"/>
            <a:chOff x="827584" y="3356992"/>
            <a:chExt cx="4922260" cy="3000237"/>
          </a:xfrm>
        </p:grpSpPr>
        <p:graphicFrame>
          <p:nvGraphicFramePr>
            <p:cNvPr id="6" name="圖表 5"/>
            <p:cNvGraphicFramePr>
              <a:graphicFrameLocks/>
            </p:cNvGraphicFramePr>
            <p:nvPr>
              <p:extLst>
                <p:ext uri="{D42A27DB-BD31-4B8C-83A1-F6EECF244321}">
                  <p14:modId xmlns:p14="http://schemas.microsoft.com/office/powerpoint/2010/main" val="3226899729"/>
                </p:ext>
              </p:extLst>
            </p:nvPr>
          </p:nvGraphicFramePr>
          <p:xfrm>
            <a:off x="827584" y="3501008"/>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7" name="文字方塊 6"/>
            <p:cNvSpPr txBox="1"/>
            <p:nvPr/>
          </p:nvSpPr>
          <p:spPr>
            <a:xfrm>
              <a:off x="3359579" y="6144812"/>
              <a:ext cx="2390265" cy="212417"/>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TW" sz="1400" dirty="0" smtClean="0"/>
                <a:t>Non-atomic events/total events x 100%</a:t>
              </a:r>
              <a:endParaRPr lang="zh-TW" altLang="en-US" sz="1400" dirty="0"/>
            </a:p>
          </p:txBody>
        </p:sp>
        <p:sp>
          <p:nvSpPr>
            <p:cNvPr id="8" name="文字方塊 7"/>
            <p:cNvSpPr txBox="1"/>
            <p:nvPr/>
          </p:nvSpPr>
          <p:spPr>
            <a:xfrm>
              <a:off x="827584" y="3356992"/>
              <a:ext cx="1462257" cy="212417"/>
            </a:xfrm>
            <a:prstGeom prst="rect">
              <a:avLst/>
            </a:prstGeom>
            <a:noFill/>
          </p:spPr>
          <p:txBody>
            <a:bodyPr wrap="none" rtlCol="0">
              <a:spAutoFit/>
            </a:bodyPr>
            <a:lstStyle/>
            <a:p>
              <a:r>
                <a:rPr lang="en-US" altLang="zh-TW" sz="1400" dirty="0" smtClean="0"/>
                <a:t>Reproduction Ratio (%</a:t>
              </a:r>
              <a:r>
                <a:rPr lang="en-US" altLang="zh-TW" sz="1400" dirty="0"/>
                <a:t>)</a:t>
              </a:r>
              <a:endParaRPr lang="zh-TW" altLang="en-US" sz="1400" dirty="0"/>
            </a:p>
          </p:txBody>
        </p:sp>
      </p:grpSp>
      <p:sp>
        <p:nvSpPr>
          <p:cNvPr id="10" name="向下箭號 9"/>
          <p:cNvSpPr/>
          <p:nvPr/>
        </p:nvSpPr>
        <p:spPr>
          <a:xfrm rot="16200000">
            <a:off x="2927903" y="5235495"/>
            <a:ext cx="402937" cy="2664296"/>
          </a:xfrm>
          <a:prstGeom prst="down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2" name="矩形圖說文字 11"/>
          <p:cNvSpPr/>
          <p:nvPr/>
        </p:nvSpPr>
        <p:spPr>
          <a:xfrm>
            <a:off x="5398012" y="1638534"/>
            <a:ext cx="2774387" cy="988750"/>
          </a:xfrm>
          <a:prstGeom prst="wedgeRectCallout">
            <a:avLst>
              <a:gd name="adj1" fmla="val -65820"/>
              <a:gd name="adj2" fmla="val 24823"/>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altLang="zh-TW" dirty="0" smtClean="0"/>
              <a:t>Keep the waiting time between request and response</a:t>
            </a:r>
            <a:endParaRPr lang="zh-TW" altLang="en-US" dirty="0"/>
          </a:p>
        </p:txBody>
      </p:sp>
      <p:sp>
        <p:nvSpPr>
          <p:cNvPr id="13" name="文字方塊 12"/>
          <p:cNvSpPr txBox="1"/>
          <p:nvPr/>
        </p:nvSpPr>
        <p:spPr>
          <a:xfrm>
            <a:off x="5508104" y="3564305"/>
            <a:ext cx="2076466" cy="584775"/>
          </a:xfrm>
          <a:prstGeom prst="rect">
            <a:avLst/>
          </a:prstGeom>
          <a:solidFill>
            <a:schemeClr val="bg1"/>
          </a:solidFill>
        </p:spPr>
        <p:txBody>
          <a:bodyPr wrap="none" rtlCol="0">
            <a:spAutoFit/>
          </a:bodyPr>
          <a:lstStyle/>
          <a:p>
            <a:r>
              <a:rPr lang="en-US" altLang="zh-TW" sz="1600" dirty="0" smtClean="0"/>
              <a:t>Without packet-replay </a:t>
            </a:r>
          </a:p>
          <a:p>
            <a:r>
              <a:rPr lang="en-US" altLang="zh-TW" sz="1600" dirty="0" smtClean="0"/>
              <a:t>control</a:t>
            </a:r>
            <a:endParaRPr lang="zh-TW" altLang="en-US" sz="1600" dirty="0"/>
          </a:p>
        </p:txBody>
      </p:sp>
    </p:spTree>
    <p:extLst>
      <p:ext uri="{BB962C8B-B14F-4D97-AF65-F5344CB8AC3E}">
        <p14:creationId xmlns:p14="http://schemas.microsoft.com/office/powerpoint/2010/main" val="643717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a:t>Traffic behavior </a:t>
            </a:r>
            <a:r>
              <a:rPr lang="en-US" altLang="zh-TW" dirty="0" smtClean="0"/>
              <a:t>control-</a:t>
            </a:r>
            <a:r>
              <a:rPr lang="en-US" altLang="zh-TW" dirty="0"/>
              <a:t/>
            </a:r>
            <a:br>
              <a:rPr lang="en-US" altLang="zh-TW" dirty="0"/>
            </a:br>
            <a:r>
              <a:rPr lang="en-US" altLang="zh-TW" dirty="0"/>
              <a:t>Atomic events</a:t>
            </a:r>
            <a:endParaRPr lang="zh-TW" altLang="en-US" dirty="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31</a:t>
            </a:fld>
            <a:endParaRPr lang="zh-TW" altLang="en-US"/>
          </a:p>
        </p:txBody>
      </p:sp>
      <p:graphicFrame>
        <p:nvGraphicFramePr>
          <p:cNvPr id="6" name="圖表 5"/>
          <p:cNvGraphicFramePr/>
          <p:nvPr>
            <p:extLst>
              <p:ext uri="{D42A27DB-BD31-4B8C-83A1-F6EECF244321}">
                <p14:modId xmlns:p14="http://schemas.microsoft.com/office/powerpoint/2010/main" val="248606386"/>
              </p:ext>
            </p:extLst>
          </p:nvPr>
        </p:nvGraphicFramePr>
        <p:xfrm>
          <a:off x="887818" y="2000651"/>
          <a:ext cx="6096000"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7" name="文字方塊 6"/>
          <p:cNvSpPr txBox="1"/>
          <p:nvPr/>
        </p:nvSpPr>
        <p:spPr>
          <a:xfrm>
            <a:off x="899592" y="1772816"/>
            <a:ext cx="1792350" cy="307777"/>
          </a:xfrm>
          <a:prstGeom prst="rect">
            <a:avLst/>
          </a:prstGeom>
          <a:noFill/>
        </p:spPr>
        <p:txBody>
          <a:bodyPr wrap="none" rtlCol="0">
            <a:spAutoFit/>
          </a:bodyPr>
          <a:lstStyle/>
          <a:p>
            <a:r>
              <a:rPr lang="en-US" altLang="zh-TW" sz="1400" dirty="0" smtClean="0"/>
              <a:t>Reproduction ratio(%)</a:t>
            </a:r>
            <a:endParaRPr lang="zh-TW" altLang="en-US" sz="1400" dirty="0"/>
          </a:p>
        </p:txBody>
      </p:sp>
      <p:sp>
        <p:nvSpPr>
          <p:cNvPr id="8" name="文字方塊 6"/>
          <p:cNvSpPr txBox="1"/>
          <p:nvPr/>
        </p:nvSpPr>
        <p:spPr>
          <a:xfrm>
            <a:off x="4258051" y="5857527"/>
            <a:ext cx="2644122" cy="307777"/>
          </a:xfrm>
          <a:prstGeom prst="rect">
            <a:avLst/>
          </a:prstGeom>
          <a:noFill/>
        </p:spPr>
        <p:txBody>
          <a:bodyPr wrap="non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altLang="zh-TW" sz="1400" dirty="0" smtClean="0"/>
              <a:t>Atomic events/total event x 100%</a:t>
            </a:r>
            <a:endParaRPr lang="zh-TW" altLang="en-US" sz="1400" dirty="0"/>
          </a:p>
        </p:txBody>
      </p:sp>
      <p:sp>
        <p:nvSpPr>
          <p:cNvPr id="9" name="矩形圖說文字 8"/>
          <p:cNvSpPr/>
          <p:nvPr/>
        </p:nvSpPr>
        <p:spPr>
          <a:xfrm>
            <a:off x="5580112" y="1341157"/>
            <a:ext cx="2774387" cy="988750"/>
          </a:xfrm>
          <a:prstGeom prst="wedgeRectCallout">
            <a:avLst>
              <a:gd name="adj1" fmla="val -65820"/>
              <a:gd name="adj2" fmla="val 24823"/>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altLang="zh-TW" dirty="0" smtClean="0"/>
              <a:t>The speed of replay is not fast enough to interrupt the atomic events </a:t>
            </a:r>
            <a:endParaRPr lang="zh-TW" altLang="en-US" dirty="0"/>
          </a:p>
        </p:txBody>
      </p:sp>
    </p:spTree>
    <p:extLst>
      <p:ext uri="{BB962C8B-B14F-4D97-AF65-F5344CB8AC3E}">
        <p14:creationId xmlns:p14="http://schemas.microsoft.com/office/powerpoint/2010/main" val="3220898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Environment emulation-</a:t>
            </a:r>
            <a:br>
              <a:rPr lang="en-US" altLang="zh-TW" dirty="0" smtClean="0"/>
            </a:br>
            <a:r>
              <a:rPr lang="en-US" altLang="zh-TW" dirty="0" smtClean="0"/>
              <a:t>Signal </a:t>
            </a:r>
            <a:r>
              <a:rPr lang="en-US" altLang="zh-TW" dirty="0"/>
              <a:t>fading</a:t>
            </a:r>
            <a:endParaRPr lang="zh-TW" altLang="en-US" dirty="0"/>
          </a:p>
        </p:txBody>
      </p:sp>
      <p:sp>
        <p:nvSpPr>
          <p:cNvPr id="3" name="內容版面配置區 2"/>
          <p:cNvSpPr>
            <a:spLocks noGrp="1"/>
          </p:cNvSpPr>
          <p:nvPr>
            <p:ph idx="1"/>
          </p:nvPr>
        </p:nvSpPr>
        <p:spPr/>
        <p:txBody>
          <a:bodyPr/>
          <a:lstStyle/>
          <a:p>
            <a:endParaRPr lang="zh-TW" altLang="en-US" dirty="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32</a:t>
            </a:fld>
            <a:endParaRPr lang="zh-TW" altLang="en-US"/>
          </a:p>
        </p:txBody>
      </p:sp>
      <p:grpSp>
        <p:nvGrpSpPr>
          <p:cNvPr id="5" name="群組 4"/>
          <p:cNvGrpSpPr/>
          <p:nvPr/>
        </p:nvGrpSpPr>
        <p:grpSpPr>
          <a:xfrm>
            <a:off x="1043608" y="2420889"/>
            <a:ext cx="7222628" cy="3960439"/>
            <a:chOff x="1691680" y="2190662"/>
            <a:chExt cx="5102990" cy="2901418"/>
          </a:xfrm>
        </p:grpSpPr>
        <p:graphicFrame>
          <p:nvGraphicFramePr>
            <p:cNvPr id="6" name="圖表 5"/>
            <p:cNvGraphicFramePr>
              <a:graphicFrameLocks/>
            </p:cNvGraphicFramePr>
            <p:nvPr>
              <p:extLst>
                <p:ext uri="{D42A27DB-BD31-4B8C-83A1-F6EECF244321}">
                  <p14:modId xmlns:p14="http://schemas.microsoft.com/office/powerpoint/2010/main" val="3098191056"/>
                </p:ext>
              </p:extLst>
            </p:nvPr>
          </p:nvGraphicFramePr>
          <p:xfrm>
            <a:off x="1691680" y="2348880"/>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7" name="文字方塊 6"/>
            <p:cNvSpPr txBox="1"/>
            <p:nvPr/>
          </p:nvSpPr>
          <p:spPr>
            <a:xfrm>
              <a:off x="1691680" y="2190662"/>
              <a:ext cx="1492360" cy="248025"/>
            </a:xfrm>
            <a:prstGeom prst="rect">
              <a:avLst/>
            </a:prstGeom>
            <a:noFill/>
          </p:spPr>
          <p:txBody>
            <a:bodyPr wrap="none" rtlCol="0">
              <a:spAutoFit/>
            </a:bodyPr>
            <a:lstStyle/>
            <a:p>
              <a:r>
                <a:rPr lang="en-US" altLang="zh-TW" sz="1600" dirty="0" smtClean="0"/>
                <a:t>Reproduction Ratio (%</a:t>
              </a:r>
              <a:r>
                <a:rPr lang="en-US" altLang="zh-TW" sz="1600" dirty="0"/>
                <a:t>)</a:t>
              </a:r>
              <a:endParaRPr lang="zh-TW" altLang="en-US" sz="1600" dirty="0"/>
            </a:p>
          </p:txBody>
        </p:sp>
        <p:sp>
          <p:nvSpPr>
            <p:cNvPr id="8" name="文字方塊 7"/>
            <p:cNvSpPr txBox="1"/>
            <p:nvPr/>
          </p:nvSpPr>
          <p:spPr>
            <a:xfrm>
              <a:off x="4490414" y="4775562"/>
              <a:ext cx="2304256" cy="248025"/>
            </a:xfrm>
            <a:prstGeom prst="rect">
              <a:avLst/>
            </a:prstGeom>
            <a:noFill/>
          </p:spPr>
          <p:txBody>
            <a:bodyPr wrap="square" rtlCol="0">
              <a:spAutoFit/>
            </a:bodyPr>
            <a:lstStyle/>
            <a:p>
              <a:r>
                <a:rPr lang="en-US" altLang="zh-TW" sz="1600" dirty="0" smtClean="0"/>
                <a:t>Signal strength(</a:t>
              </a:r>
              <a:r>
                <a:rPr lang="en-US" altLang="zh-TW" sz="1600" dirty="0" err="1" smtClean="0"/>
                <a:t>dBm</a:t>
              </a:r>
              <a:r>
                <a:rPr lang="en-US" altLang="zh-TW" sz="1600" dirty="0" smtClean="0"/>
                <a:t>)</a:t>
              </a:r>
              <a:endParaRPr lang="zh-TW" altLang="en-US" sz="1600" dirty="0"/>
            </a:p>
          </p:txBody>
        </p:sp>
      </p:grpSp>
      <mc:AlternateContent xmlns:mc="http://schemas.openxmlformats.org/markup-compatibility/2006" xmlns:a14="http://schemas.microsoft.com/office/drawing/2010/main">
        <mc:Choice Requires="a14">
          <p:sp>
            <p:nvSpPr>
              <p:cNvPr id="9" name="文字方塊 8"/>
              <p:cNvSpPr txBox="1"/>
              <p:nvPr/>
            </p:nvSpPr>
            <p:spPr>
              <a:xfrm>
                <a:off x="1179041" y="4645941"/>
                <a:ext cx="6408712" cy="1222258"/>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lvl="1"/>
                <a:r>
                  <a:rPr lang="en-US" altLang="zh-TW" dirty="0" smtClean="0"/>
                  <a:t>Consider </a:t>
                </a:r>
                <a:r>
                  <a:rPr lang="en-US" altLang="zh-TW" dirty="0"/>
                  <a:t>the un-ideal wireless environments</a:t>
                </a:r>
              </a:p>
              <a:p>
                <a:pPr lvl="3"/>
                <a14:m>
                  <m:oMath xmlns:m="http://schemas.openxmlformats.org/officeDocument/2006/math">
                    <m:sSub>
                      <m:sSubPr>
                        <m:ctrlPr>
                          <a:rPr lang="zh-TW" altLang="zh-TW" i="1">
                            <a:latin typeface="Cambria Math"/>
                          </a:rPr>
                        </m:ctrlPr>
                      </m:sSubPr>
                      <m:e>
                        <m:r>
                          <a:rPr lang="en-US" altLang="zh-TW" i="1">
                            <a:latin typeface="Cambria Math"/>
                          </a:rPr>
                          <m:t>𝐸</m:t>
                        </m:r>
                      </m:e>
                      <m:sub>
                        <m:r>
                          <a:rPr lang="en-US" altLang="zh-TW" i="1">
                            <a:latin typeface="Cambria Math"/>
                          </a:rPr>
                          <m:t>𝑅𝑒𝑎𝑙</m:t>
                        </m:r>
                      </m:sub>
                    </m:sSub>
                    <m:d>
                      <m:dPr>
                        <m:ctrlPr>
                          <a:rPr lang="zh-TW" altLang="zh-TW" i="1">
                            <a:latin typeface="Cambria Math"/>
                          </a:rPr>
                        </m:ctrlPr>
                      </m:dPr>
                      <m:e>
                        <m:r>
                          <a:rPr lang="en-US" altLang="zh-TW" i="1">
                            <a:latin typeface="Cambria Math"/>
                          </a:rPr>
                          <m:t>𝑖</m:t>
                        </m:r>
                      </m:e>
                    </m:d>
                  </m:oMath>
                </a14:m>
                <a:r>
                  <a:rPr lang="en-US" altLang="zh-TW" dirty="0"/>
                  <a:t> and </a:t>
                </a:r>
                <a14:m>
                  <m:oMath xmlns:m="http://schemas.openxmlformats.org/officeDocument/2006/math">
                    <m:sSub>
                      <m:sSubPr>
                        <m:ctrlPr>
                          <a:rPr lang="zh-TW" altLang="zh-TW" i="1">
                            <a:latin typeface="Cambria Math"/>
                          </a:rPr>
                        </m:ctrlPr>
                      </m:sSubPr>
                      <m:e>
                        <m:r>
                          <a:rPr lang="en-US" altLang="zh-TW" i="1">
                            <a:latin typeface="Cambria Math"/>
                          </a:rPr>
                          <m:t>𝐸</m:t>
                        </m:r>
                      </m:e>
                      <m:sub>
                        <m:r>
                          <a:rPr lang="en-US" altLang="zh-TW" i="1">
                            <a:latin typeface="Cambria Math"/>
                          </a:rPr>
                          <m:t>𝑅𝑒𝑝𝑙𝑎𝑦</m:t>
                        </m:r>
                      </m:sub>
                    </m:sSub>
                    <m:d>
                      <m:dPr>
                        <m:ctrlPr>
                          <a:rPr lang="zh-TW" altLang="zh-TW" i="1">
                            <a:latin typeface="Cambria Math"/>
                          </a:rPr>
                        </m:ctrlPr>
                      </m:dPr>
                      <m:e>
                        <m:r>
                          <a:rPr lang="en-US" altLang="zh-TW" i="1">
                            <a:latin typeface="Cambria Math"/>
                          </a:rPr>
                          <m:t>𝑖</m:t>
                        </m:r>
                      </m:e>
                    </m:d>
                    <m:r>
                      <a:rPr lang="en-US" altLang="zh-TW" i="1">
                        <a:latin typeface="Cambria Math"/>
                      </a:rPr>
                      <m:t> </m:t>
                    </m:r>
                  </m:oMath>
                </a14:m>
                <a:r>
                  <a:rPr lang="en-US" altLang="zh-TW" dirty="0"/>
                  <a:t>could be 0 or 1 </a:t>
                </a:r>
                <a:r>
                  <a:rPr lang="en-US" altLang="zh-TW" dirty="0" smtClean="0"/>
                  <a:t>based </a:t>
                </a:r>
                <a:r>
                  <a:rPr lang="en-US" altLang="zh-TW" dirty="0"/>
                  <a:t>on the packet error rates</a:t>
                </a:r>
              </a:p>
              <a:p>
                <a:pPr lvl="3"/>
                <a:endParaRPr lang="zh-TW" altLang="en-US" dirty="0"/>
              </a:p>
            </p:txBody>
          </p:sp>
        </mc:Choice>
        <mc:Fallback xmlns="">
          <p:sp>
            <p:nvSpPr>
              <p:cNvPr id="9" name="文字方塊 8"/>
              <p:cNvSpPr txBox="1">
                <a:spLocks noRot="1" noChangeAspect="1" noMove="1" noResize="1" noEditPoints="1" noAdjustHandles="1" noChangeArrowheads="1" noChangeShapeType="1" noTextEdit="1"/>
              </p:cNvSpPr>
              <p:nvPr/>
            </p:nvSpPr>
            <p:spPr>
              <a:xfrm>
                <a:off x="1179041" y="4645941"/>
                <a:ext cx="6408712" cy="1222258"/>
              </a:xfrm>
              <a:prstGeom prst="rect">
                <a:avLst/>
              </a:prstGeom>
              <a:blipFill rotWithShape="1">
                <a:blip r:embed="rId4"/>
                <a:stretch>
                  <a:fillRect/>
                </a:stretch>
              </a:blipFill>
            </p:spPr>
            <p:txBody>
              <a:bodyPr/>
              <a:lstStyle/>
              <a:p>
                <a:r>
                  <a:rPr lang="zh-TW" altLang="en-US">
                    <a:noFill/>
                  </a:rPr>
                  <a:t> </a:t>
                </a:r>
              </a:p>
            </p:txBody>
          </p:sp>
        </mc:Fallback>
      </mc:AlternateContent>
      <p:sp>
        <p:nvSpPr>
          <p:cNvPr id="10" name="向下箭號 9"/>
          <p:cNvSpPr/>
          <p:nvPr/>
        </p:nvSpPr>
        <p:spPr>
          <a:xfrm>
            <a:off x="2699792" y="1875328"/>
            <a:ext cx="576064" cy="648072"/>
          </a:xfrm>
          <a:prstGeom prst="down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2" name="矩形圖說文字 11"/>
          <p:cNvSpPr/>
          <p:nvPr/>
        </p:nvSpPr>
        <p:spPr>
          <a:xfrm>
            <a:off x="5580112" y="1341157"/>
            <a:ext cx="2774387" cy="988750"/>
          </a:xfrm>
          <a:prstGeom prst="wedgeRectCallout">
            <a:avLst>
              <a:gd name="adj1" fmla="val -65820"/>
              <a:gd name="adj2" fmla="val 24823"/>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altLang="zh-TW" dirty="0"/>
              <a:t>The </a:t>
            </a:r>
            <a:r>
              <a:rPr lang="en-US" altLang="zh-TW" b="1" dirty="0"/>
              <a:t>probability</a:t>
            </a:r>
            <a:r>
              <a:rPr lang="en-US" altLang="zh-TW" dirty="0"/>
              <a:t> of bit </a:t>
            </a:r>
            <a:r>
              <a:rPr lang="en-US" altLang="zh-TW" dirty="0" smtClean="0"/>
              <a:t>error</a:t>
            </a:r>
          </a:p>
          <a:p>
            <a:pPr algn="ctr"/>
            <a:r>
              <a:rPr lang="en-US" altLang="zh-TW" dirty="0" smtClean="0"/>
              <a:t>is</a:t>
            </a:r>
            <a:r>
              <a:rPr lang="en-US" altLang="zh-TW" dirty="0"/>
              <a:t> affected by the SNR</a:t>
            </a:r>
            <a:endParaRPr lang="zh-TW" altLang="en-US" dirty="0"/>
          </a:p>
        </p:txBody>
      </p:sp>
      <p:grpSp>
        <p:nvGrpSpPr>
          <p:cNvPr id="21" name="群組 20"/>
          <p:cNvGrpSpPr/>
          <p:nvPr/>
        </p:nvGrpSpPr>
        <p:grpSpPr>
          <a:xfrm>
            <a:off x="5697210" y="2564904"/>
            <a:ext cx="2086188" cy="1453020"/>
            <a:chOff x="5724128" y="2564945"/>
            <a:chExt cx="2086188" cy="1453020"/>
          </a:xfrm>
        </p:grpSpPr>
        <p:grpSp>
          <p:nvGrpSpPr>
            <p:cNvPr id="14" name="群組 13"/>
            <p:cNvGrpSpPr/>
            <p:nvPr/>
          </p:nvGrpSpPr>
          <p:grpSpPr>
            <a:xfrm>
              <a:off x="5724128" y="2564945"/>
              <a:ext cx="2086188" cy="1453020"/>
              <a:chOff x="5987470" y="2420888"/>
              <a:chExt cx="2086188" cy="1453020"/>
            </a:xfrm>
          </p:grpSpPr>
          <p:pic>
            <p:nvPicPr>
              <p:cNvPr id="1638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16333" y="2420888"/>
                <a:ext cx="1457325" cy="116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文字方塊 12"/>
              <p:cNvSpPr txBox="1"/>
              <p:nvPr/>
            </p:nvSpPr>
            <p:spPr>
              <a:xfrm>
                <a:off x="7062706" y="3535354"/>
                <a:ext cx="524503" cy="338554"/>
              </a:xfrm>
              <a:prstGeom prst="rect">
                <a:avLst/>
              </a:prstGeom>
              <a:noFill/>
            </p:spPr>
            <p:txBody>
              <a:bodyPr wrap="none" rtlCol="0">
                <a:spAutoFit/>
              </a:bodyPr>
              <a:lstStyle/>
              <a:p>
                <a:r>
                  <a:rPr lang="en-US" altLang="zh-TW" sz="1600" dirty="0" smtClean="0"/>
                  <a:t>SNR</a:t>
                </a:r>
                <a:endParaRPr lang="zh-TW" altLang="en-US" sz="1600" dirty="0"/>
              </a:p>
            </p:txBody>
          </p:sp>
          <p:sp>
            <p:nvSpPr>
              <p:cNvPr id="16" name="文字方塊 15"/>
              <p:cNvSpPr txBox="1"/>
              <p:nvPr/>
            </p:nvSpPr>
            <p:spPr>
              <a:xfrm>
                <a:off x="5987470" y="2761317"/>
                <a:ext cx="510076" cy="338554"/>
              </a:xfrm>
              <a:prstGeom prst="rect">
                <a:avLst/>
              </a:prstGeom>
              <a:noFill/>
            </p:spPr>
            <p:txBody>
              <a:bodyPr wrap="none" rtlCol="0">
                <a:spAutoFit/>
              </a:bodyPr>
              <a:lstStyle/>
              <a:p>
                <a:r>
                  <a:rPr lang="en-US" altLang="zh-TW" sz="1600" dirty="0" smtClean="0"/>
                  <a:t>BER</a:t>
                </a:r>
                <a:endParaRPr lang="zh-TW" altLang="en-US" sz="1600" dirty="0"/>
              </a:p>
            </p:txBody>
          </p:sp>
        </p:grpSp>
        <p:cxnSp>
          <p:nvCxnSpPr>
            <p:cNvPr id="18" name="直線接點 17"/>
            <p:cNvCxnSpPr>
              <a:stCxn id="16386" idx="1"/>
            </p:cNvCxnSpPr>
            <p:nvPr/>
          </p:nvCxnSpPr>
          <p:spPr>
            <a:xfrm>
              <a:off x="6352991" y="3145970"/>
              <a:ext cx="81129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直線接點 19"/>
            <p:cNvCxnSpPr/>
            <p:nvPr/>
          </p:nvCxnSpPr>
          <p:spPr>
            <a:xfrm flipH="1" flipV="1">
              <a:off x="7164288" y="3145970"/>
              <a:ext cx="1" cy="533441"/>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4722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9" grpId="0" animBg="1"/>
      <p:bldP spid="10" grpId="0" animBg="1"/>
      <p:bldP spid="1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a:t>Environment </a:t>
            </a:r>
            <a:r>
              <a:rPr lang="en-US" altLang="zh-TW" dirty="0" smtClean="0"/>
              <a:t>emulation-</a:t>
            </a:r>
            <a:br>
              <a:rPr lang="en-US" altLang="zh-TW" dirty="0" smtClean="0"/>
            </a:br>
            <a:r>
              <a:rPr lang="en-US" altLang="zh-TW" dirty="0" smtClean="0"/>
              <a:t>Noise</a:t>
            </a:r>
            <a:endParaRPr lang="zh-TW" altLang="en-US" dirty="0"/>
          </a:p>
        </p:txBody>
      </p:sp>
      <p:sp>
        <p:nvSpPr>
          <p:cNvPr id="3" name="內容版面配置區 2"/>
          <p:cNvSpPr>
            <a:spLocks noGrp="1"/>
          </p:cNvSpPr>
          <p:nvPr>
            <p:ph idx="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33</a:t>
            </a:fld>
            <a:endParaRPr lang="zh-TW" altLang="en-US"/>
          </a:p>
        </p:txBody>
      </p:sp>
      <p:grpSp>
        <p:nvGrpSpPr>
          <p:cNvPr id="5" name="群組 4"/>
          <p:cNvGrpSpPr/>
          <p:nvPr/>
        </p:nvGrpSpPr>
        <p:grpSpPr>
          <a:xfrm>
            <a:off x="899592" y="2245641"/>
            <a:ext cx="7609251" cy="4017759"/>
            <a:chOff x="5661620" y="2041103"/>
            <a:chExt cx="5217142" cy="2884389"/>
          </a:xfrm>
        </p:grpSpPr>
        <p:grpSp>
          <p:nvGrpSpPr>
            <p:cNvPr id="6" name="群組 5"/>
            <p:cNvGrpSpPr/>
            <p:nvPr/>
          </p:nvGrpSpPr>
          <p:grpSpPr>
            <a:xfrm>
              <a:off x="5661620" y="2041103"/>
              <a:ext cx="4572000" cy="2884389"/>
              <a:chOff x="5652120" y="1791591"/>
              <a:chExt cx="4572000" cy="2884389"/>
            </a:xfrm>
          </p:grpSpPr>
          <p:sp>
            <p:nvSpPr>
              <p:cNvPr id="8" name="文字方塊 7"/>
              <p:cNvSpPr txBox="1"/>
              <p:nvPr/>
            </p:nvSpPr>
            <p:spPr>
              <a:xfrm>
                <a:off x="5652120" y="1791591"/>
                <a:ext cx="1416349" cy="243051"/>
              </a:xfrm>
              <a:prstGeom prst="rect">
                <a:avLst/>
              </a:prstGeom>
              <a:noFill/>
            </p:spPr>
            <p:txBody>
              <a:bodyPr wrap="none" rtlCol="0">
                <a:spAutoFit/>
              </a:bodyPr>
              <a:lstStyle/>
              <a:p>
                <a:r>
                  <a:rPr lang="en-US" altLang="zh-TW" sz="1600" dirty="0" smtClean="0"/>
                  <a:t>Reproduction Ratio(%)</a:t>
                </a:r>
                <a:endParaRPr lang="zh-TW" altLang="en-US" sz="1600" dirty="0"/>
              </a:p>
            </p:txBody>
          </p:sp>
          <p:graphicFrame>
            <p:nvGraphicFramePr>
              <p:cNvPr id="9" name="圖表 8"/>
              <p:cNvGraphicFramePr>
                <a:graphicFrameLocks/>
              </p:cNvGraphicFramePr>
              <p:nvPr>
                <p:extLst>
                  <p:ext uri="{D42A27DB-BD31-4B8C-83A1-F6EECF244321}">
                    <p14:modId xmlns:p14="http://schemas.microsoft.com/office/powerpoint/2010/main" val="463703505"/>
                  </p:ext>
                </p:extLst>
              </p:nvPr>
            </p:nvGraphicFramePr>
            <p:xfrm>
              <a:off x="5652120" y="1932780"/>
              <a:ext cx="4572000" cy="2743200"/>
            </p:xfrm>
            <a:graphic>
              <a:graphicData uri="http://schemas.openxmlformats.org/drawingml/2006/chart">
                <c:chart xmlns:c="http://schemas.openxmlformats.org/drawingml/2006/chart" xmlns:r="http://schemas.openxmlformats.org/officeDocument/2006/relationships" r:id="rId3"/>
              </a:graphicData>
            </a:graphic>
          </p:graphicFrame>
        </p:grpSp>
        <p:sp>
          <p:nvSpPr>
            <p:cNvPr id="7" name="文字方塊 6"/>
            <p:cNvSpPr txBox="1"/>
            <p:nvPr/>
          </p:nvSpPr>
          <p:spPr>
            <a:xfrm>
              <a:off x="8574506" y="4663712"/>
              <a:ext cx="2304256" cy="243051"/>
            </a:xfrm>
            <a:prstGeom prst="rect">
              <a:avLst/>
            </a:prstGeom>
            <a:noFill/>
          </p:spPr>
          <p:txBody>
            <a:bodyPr wrap="square" rtlCol="0">
              <a:spAutoFit/>
            </a:bodyPr>
            <a:lstStyle/>
            <a:p>
              <a:r>
                <a:rPr lang="en-US" altLang="zh-TW" sz="1600" dirty="0" smtClean="0"/>
                <a:t>Noise strength(</a:t>
              </a:r>
              <a:r>
                <a:rPr lang="en-US" altLang="zh-TW" sz="1600" dirty="0" err="1" smtClean="0"/>
                <a:t>dBm</a:t>
              </a:r>
              <a:r>
                <a:rPr lang="en-US" altLang="zh-TW" sz="1600" dirty="0" smtClean="0"/>
                <a:t>)</a:t>
              </a:r>
              <a:endParaRPr lang="zh-TW" altLang="en-US" sz="1600" dirty="0"/>
            </a:p>
          </p:txBody>
        </p:sp>
      </p:grpSp>
      <p:sp>
        <p:nvSpPr>
          <p:cNvPr id="12" name="向下箭號 11"/>
          <p:cNvSpPr/>
          <p:nvPr/>
        </p:nvSpPr>
        <p:spPr>
          <a:xfrm>
            <a:off x="2664933" y="1553457"/>
            <a:ext cx="576064" cy="648072"/>
          </a:xfrm>
          <a:prstGeom prst="down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Tree>
    <p:extLst>
      <p:ext uri="{BB962C8B-B14F-4D97-AF65-F5344CB8AC3E}">
        <p14:creationId xmlns:p14="http://schemas.microsoft.com/office/powerpoint/2010/main" val="31292080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a:t>Environment </a:t>
            </a:r>
            <a:r>
              <a:rPr lang="en-US" altLang="zh-TW" dirty="0" smtClean="0"/>
              <a:t>emulation-</a:t>
            </a:r>
            <a:br>
              <a:rPr lang="en-US" altLang="zh-TW" dirty="0" smtClean="0"/>
            </a:br>
            <a:r>
              <a:rPr lang="en-US" altLang="zh-TW" dirty="0"/>
              <a:t>Interference</a:t>
            </a:r>
            <a:endParaRPr lang="zh-TW" altLang="en-US" dirty="0"/>
          </a:p>
        </p:txBody>
      </p:sp>
      <p:sp>
        <p:nvSpPr>
          <p:cNvPr id="3" name="內容版面配置區 2"/>
          <p:cNvSpPr>
            <a:spLocks noGrp="1"/>
          </p:cNvSpPr>
          <p:nvPr>
            <p:ph idx="1"/>
          </p:nvPr>
        </p:nvSpPr>
        <p:spPr/>
        <p:txBody>
          <a:bodyPr/>
          <a:lstStyle/>
          <a:p>
            <a:endParaRPr lang="zh-TW" altLang="en-US" dirty="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34</a:t>
            </a:fld>
            <a:endParaRPr lang="zh-TW" altLang="en-US"/>
          </a:p>
        </p:txBody>
      </p:sp>
      <p:grpSp>
        <p:nvGrpSpPr>
          <p:cNvPr id="5" name="群組 4"/>
          <p:cNvGrpSpPr/>
          <p:nvPr/>
        </p:nvGrpSpPr>
        <p:grpSpPr>
          <a:xfrm>
            <a:off x="827583" y="2236743"/>
            <a:ext cx="7211527" cy="3789654"/>
            <a:chOff x="6732240" y="2064587"/>
            <a:chExt cx="5590724" cy="2876714"/>
          </a:xfrm>
        </p:grpSpPr>
        <p:graphicFrame>
          <p:nvGraphicFramePr>
            <p:cNvPr id="6" name="圖表 5"/>
            <p:cNvGraphicFramePr>
              <a:graphicFrameLocks/>
            </p:cNvGraphicFramePr>
            <p:nvPr>
              <p:extLst>
                <p:ext uri="{D42A27DB-BD31-4B8C-83A1-F6EECF244321}">
                  <p14:modId xmlns:p14="http://schemas.microsoft.com/office/powerpoint/2010/main" val="3285065624"/>
                </p:ext>
              </p:extLst>
            </p:nvPr>
          </p:nvGraphicFramePr>
          <p:xfrm>
            <a:off x="6732240" y="2194222"/>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7" name="文字方塊 6"/>
            <p:cNvSpPr txBox="1"/>
            <p:nvPr/>
          </p:nvSpPr>
          <p:spPr>
            <a:xfrm>
              <a:off x="10010600" y="4684306"/>
              <a:ext cx="2312364" cy="256995"/>
            </a:xfrm>
            <a:prstGeom prst="rect">
              <a:avLst/>
            </a:prstGeom>
            <a:noFill/>
          </p:spPr>
          <p:txBody>
            <a:bodyPr wrap="none" rtlCol="0">
              <a:spAutoFit/>
            </a:bodyPr>
            <a:lstStyle/>
            <a:p>
              <a:r>
                <a:rPr lang="en-US" altLang="zh-TW" sz="1600" dirty="0" smtClean="0"/>
                <a:t>Interference signal strength(</a:t>
              </a:r>
              <a:r>
                <a:rPr lang="en-US" altLang="zh-TW" sz="1600" dirty="0" err="1" smtClean="0"/>
                <a:t>dBm</a:t>
              </a:r>
              <a:r>
                <a:rPr lang="en-US" altLang="zh-TW" sz="1600" dirty="0" smtClean="0"/>
                <a:t>)</a:t>
              </a:r>
              <a:endParaRPr lang="zh-TW" altLang="en-US" sz="1600" dirty="0"/>
            </a:p>
          </p:txBody>
        </p:sp>
        <p:sp>
          <p:nvSpPr>
            <p:cNvPr id="8" name="文字方塊 7"/>
            <p:cNvSpPr txBox="1"/>
            <p:nvPr/>
          </p:nvSpPr>
          <p:spPr>
            <a:xfrm>
              <a:off x="6804247" y="2064587"/>
              <a:ext cx="1637514" cy="256995"/>
            </a:xfrm>
            <a:prstGeom prst="rect">
              <a:avLst/>
            </a:prstGeom>
            <a:noFill/>
          </p:spPr>
          <p:txBody>
            <a:bodyPr wrap="none" rtlCol="0">
              <a:spAutoFit/>
            </a:bodyPr>
            <a:lstStyle/>
            <a:p>
              <a:r>
                <a:rPr lang="en-US" altLang="zh-TW" sz="1600" dirty="0" smtClean="0"/>
                <a:t>Reproduction Ratio (%</a:t>
              </a:r>
              <a:r>
                <a:rPr lang="en-US" altLang="zh-TW" sz="1600" dirty="0"/>
                <a:t>)</a:t>
              </a:r>
              <a:endParaRPr lang="zh-TW" altLang="en-US" sz="1600" dirty="0"/>
            </a:p>
          </p:txBody>
        </p:sp>
      </p:grpSp>
      <p:sp>
        <p:nvSpPr>
          <p:cNvPr id="9" name="矩形圖說文字 8"/>
          <p:cNvSpPr/>
          <p:nvPr/>
        </p:nvSpPr>
        <p:spPr>
          <a:xfrm>
            <a:off x="5508104" y="1506362"/>
            <a:ext cx="2774387" cy="1418582"/>
          </a:xfrm>
          <a:prstGeom prst="wedgeRectCallout">
            <a:avLst>
              <a:gd name="adj1" fmla="val -65356"/>
              <a:gd name="adj2" fmla="val 25121"/>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altLang="zh-TW" b="1" dirty="0" smtClean="0"/>
              <a:t>Collision Avoidance </a:t>
            </a:r>
          </a:p>
          <a:p>
            <a:pPr algn="ctr"/>
            <a:r>
              <a:rPr lang="en-US" altLang="zh-TW" dirty="0" smtClean="0"/>
              <a:t>Use CAMA/CA to avoid </a:t>
            </a:r>
            <a:r>
              <a:rPr lang="en-US" altLang="zh-TW" dirty="0" smtClean="0">
                <a:latin typeface="Arial Rounded MT Bold" pitchFamily="34" charset="0"/>
                <a:ea typeface="標楷體" pitchFamily="65" charset="-120"/>
              </a:rPr>
              <a:t>collision</a:t>
            </a:r>
            <a:r>
              <a:rPr lang="en-US" altLang="zh-TW" dirty="0" smtClean="0"/>
              <a:t>  </a:t>
            </a:r>
          </a:p>
          <a:p>
            <a:pPr algn="ctr"/>
            <a:r>
              <a:rPr lang="en-US" altLang="zh-TW" dirty="0" smtClean="0"/>
              <a:t>CCA</a:t>
            </a:r>
          </a:p>
        </p:txBody>
      </p:sp>
    </p:spTree>
    <p:extLst>
      <p:ext uri="{BB962C8B-B14F-4D97-AF65-F5344CB8AC3E}">
        <p14:creationId xmlns:p14="http://schemas.microsoft.com/office/powerpoint/2010/main" val="1727058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Conclusion</a:t>
            </a:r>
            <a:endParaRPr lang="zh-TW" altLang="en-US" dirty="0"/>
          </a:p>
        </p:txBody>
      </p:sp>
      <p:sp>
        <p:nvSpPr>
          <p:cNvPr id="3" name="內容版面配置區 2"/>
          <p:cNvSpPr>
            <a:spLocks noGrp="1"/>
          </p:cNvSpPr>
          <p:nvPr>
            <p:ph idx="1"/>
          </p:nvPr>
        </p:nvSpPr>
        <p:spPr>
          <a:xfrm>
            <a:off x="457200" y="1600200"/>
            <a:ext cx="8229600" cy="4925144"/>
          </a:xfrm>
        </p:spPr>
        <p:txBody>
          <a:bodyPr>
            <a:normAutofit fontScale="70000" lnSpcReduction="20000"/>
          </a:bodyPr>
          <a:lstStyle/>
          <a:p>
            <a:r>
              <a:rPr lang="en-US" altLang="zh-TW" dirty="0"/>
              <a:t>EDASR provides a </a:t>
            </a:r>
            <a:r>
              <a:rPr lang="en-US" altLang="zh-TW" dirty="0" smtClean="0"/>
              <a:t>solution:  </a:t>
            </a:r>
          </a:p>
          <a:p>
            <a:pPr lvl="1"/>
            <a:r>
              <a:rPr lang="en-US" altLang="zh-TW" dirty="0"/>
              <a:t>R</a:t>
            </a:r>
            <a:r>
              <a:rPr lang="en-US" altLang="zh-TW" dirty="0" smtClean="0"/>
              <a:t>eplay </a:t>
            </a:r>
            <a:r>
              <a:rPr lang="en-US" altLang="zh-TW" dirty="0"/>
              <a:t>traffic cooperates with environment effects in wireless </a:t>
            </a:r>
            <a:r>
              <a:rPr lang="en-US" altLang="zh-TW" dirty="0" smtClean="0"/>
              <a:t>network</a:t>
            </a:r>
          </a:p>
          <a:p>
            <a:pPr lvl="2"/>
            <a:r>
              <a:rPr lang="en-US" altLang="zh-TW" dirty="0"/>
              <a:t>U</a:t>
            </a:r>
            <a:r>
              <a:rPr lang="en-US" altLang="zh-TW" dirty="0" smtClean="0"/>
              <a:t>nder </a:t>
            </a:r>
            <a:r>
              <a:rPr lang="en-US" altLang="zh-TW" dirty="0"/>
              <a:t>DUT-dependent </a:t>
            </a:r>
            <a:r>
              <a:rPr lang="en-US" altLang="zh-TW" dirty="0" smtClean="0"/>
              <a:t>traffic</a:t>
            </a:r>
          </a:p>
          <a:p>
            <a:pPr lvl="3"/>
            <a:r>
              <a:rPr lang="en-US" altLang="zh-TW" dirty="0"/>
              <a:t>R</a:t>
            </a:r>
            <a:r>
              <a:rPr lang="en-US" altLang="zh-TW" dirty="0" smtClean="0"/>
              <a:t>eproduction ratio: over </a:t>
            </a:r>
            <a:r>
              <a:rPr lang="en-US" altLang="zh-TW" dirty="0"/>
              <a:t>95.9% </a:t>
            </a:r>
            <a:endParaRPr lang="en-US" altLang="zh-TW" dirty="0" smtClean="0"/>
          </a:p>
          <a:p>
            <a:pPr lvl="2"/>
            <a:r>
              <a:rPr lang="en-US" altLang="zh-TW" dirty="0"/>
              <a:t>U</a:t>
            </a:r>
            <a:r>
              <a:rPr lang="en-US" altLang="zh-TW" dirty="0" smtClean="0"/>
              <a:t>nder </a:t>
            </a:r>
            <a:r>
              <a:rPr lang="en-US" altLang="zh-TW" dirty="0"/>
              <a:t>the un-ideal wireless </a:t>
            </a:r>
            <a:r>
              <a:rPr lang="en-US" altLang="zh-TW" dirty="0" smtClean="0"/>
              <a:t>environment</a:t>
            </a:r>
          </a:p>
          <a:p>
            <a:pPr lvl="3"/>
            <a:r>
              <a:rPr lang="en-US" altLang="zh-TW" dirty="0"/>
              <a:t>R</a:t>
            </a:r>
            <a:r>
              <a:rPr lang="en-US" altLang="zh-TW" dirty="0" smtClean="0"/>
              <a:t>eproduction ratio: over 88.7%</a:t>
            </a:r>
          </a:p>
          <a:p>
            <a:pPr lvl="1"/>
            <a:r>
              <a:rPr lang="en-US" altLang="zh-TW" dirty="0" smtClean="0"/>
              <a:t>Without EDASR</a:t>
            </a:r>
          </a:p>
          <a:p>
            <a:pPr lvl="2"/>
            <a:r>
              <a:rPr lang="en-US" altLang="zh-TW" dirty="0"/>
              <a:t> Under DUT-dependent </a:t>
            </a:r>
            <a:r>
              <a:rPr lang="en-US" altLang="zh-TW" dirty="0" smtClean="0"/>
              <a:t>traffic</a:t>
            </a:r>
          </a:p>
          <a:p>
            <a:pPr lvl="3"/>
            <a:r>
              <a:rPr lang="en-US" altLang="zh-TW" dirty="0" smtClean="0"/>
              <a:t>The worst case of the reproduction </a:t>
            </a:r>
            <a:r>
              <a:rPr lang="en-US" altLang="zh-TW" dirty="0"/>
              <a:t>ratio: </a:t>
            </a:r>
            <a:r>
              <a:rPr lang="en-US" altLang="zh-TW" dirty="0" smtClean="0"/>
              <a:t>only </a:t>
            </a:r>
            <a:r>
              <a:rPr lang="en-US" altLang="zh-TW" dirty="0"/>
              <a:t>20.68</a:t>
            </a:r>
            <a:r>
              <a:rPr lang="en-US" altLang="zh-TW" dirty="0" smtClean="0"/>
              <a:t>%</a:t>
            </a:r>
            <a:endParaRPr lang="en-US" altLang="zh-TW" dirty="0"/>
          </a:p>
          <a:p>
            <a:pPr lvl="2"/>
            <a:r>
              <a:rPr lang="en-US" altLang="zh-TW" dirty="0"/>
              <a:t>Under the un-ideal wireless environment</a:t>
            </a:r>
          </a:p>
          <a:p>
            <a:pPr lvl="3"/>
            <a:r>
              <a:rPr lang="en-US" altLang="zh-TW" dirty="0"/>
              <a:t>The worst case of the reproduction ratio: only </a:t>
            </a:r>
            <a:r>
              <a:rPr lang="en-US" altLang="zh-TW" dirty="0" smtClean="0"/>
              <a:t>0%</a:t>
            </a:r>
            <a:endParaRPr lang="en-US" altLang="zh-TW" dirty="0"/>
          </a:p>
          <a:p>
            <a:pPr lvl="3"/>
            <a:endParaRPr lang="en-US" altLang="zh-TW" dirty="0"/>
          </a:p>
          <a:p>
            <a:r>
              <a:rPr lang="en-US" altLang="zh-TW" dirty="0" smtClean="0"/>
              <a:t>Main idea of EDASR :</a:t>
            </a:r>
          </a:p>
          <a:p>
            <a:pPr lvl="1"/>
            <a:r>
              <a:rPr lang="en-US" altLang="zh-TW" dirty="0" smtClean="0"/>
              <a:t>Define events</a:t>
            </a:r>
          </a:p>
          <a:p>
            <a:pPr lvl="1"/>
            <a:r>
              <a:rPr lang="en-US" altLang="zh-TW" dirty="0"/>
              <a:t>Using the automata of each event to control </a:t>
            </a:r>
            <a:r>
              <a:rPr lang="en-US" altLang="zh-TW" dirty="0" smtClean="0"/>
              <a:t>the replay</a:t>
            </a:r>
          </a:p>
          <a:p>
            <a:pPr lvl="2"/>
            <a:r>
              <a:rPr lang="en-US" altLang="zh-TW" dirty="0" smtClean="0"/>
              <a:t>Replay </a:t>
            </a:r>
            <a:r>
              <a:rPr lang="en-US" altLang="zh-TW" dirty="0"/>
              <a:t>traffic cooperates with environment </a:t>
            </a:r>
            <a:r>
              <a:rPr lang="en-US" altLang="zh-TW" dirty="0" smtClean="0"/>
              <a:t>effects</a:t>
            </a:r>
          </a:p>
          <a:p>
            <a:pPr lvl="1"/>
            <a:endParaRPr lang="en-US" altLang="zh-TW" dirty="0" smtClean="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35</a:t>
            </a:fld>
            <a:endParaRPr lang="zh-TW" altLang="en-US"/>
          </a:p>
        </p:txBody>
      </p:sp>
    </p:spTree>
    <p:extLst>
      <p:ext uri="{BB962C8B-B14F-4D97-AF65-F5344CB8AC3E}">
        <p14:creationId xmlns:p14="http://schemas.microsoft.com/office/powerpoint/2010/main" val="271941785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Future works</a:t>
            </a:r>
            <a:endParaRPr lang="zh-TW" altLang="en-US" dirty="0"/>
          </a:p>
        </p:txBody>
      </p:sp>
      <p:sp>
        <p:nvSpPr>
          <p:cNvPr id="3" name="內容版面配置區 2"/>
          <p:cNvSpPr>
            <a:spLocks noGrp="1"/>
          </p:cNvSpPr>
          <p:nvPr>
            <p:ph idx="1"/>
          </p:nvPr>
        </p:nvSpPr>
        <p:spPr/>
        <p:txBody>
          <a:bodyPr>
            <a:normAutofit fontScale="92500" lnSpcReduction="10000"/>
          </a:bodyPr>
          <a:lstStyle/>
          <a:p>
            <a:r>
              <a:rPr lang="en-US" altLang="zh-TW" dirty="0"/>
              <a:t>Our </a:t>
            </a:r>
            <a:r>
              <a:rPr lang="en-US" altLang="zh-TW" dirty="0" smtClean="0"/>
              <a:t>software implementation </a:t>
            </a:r>
            <a:r>
              <a:rPr lang="en-US" altLang="zh-TW" dirty="0"/>
              <a:t>has </a:t>
            </a:r>
            <a:r>
              <a:rPr lang="en-US" altLang="zh-TW" dirty="0" smtClean="0"/>
              <a:t>proven that EDASR is useful</a:t>
            </a:r>
          </a:p>
          <a:p>
            <a:r>
              <a:rPr lang="en-US" altLang="zh-TW" dirty="0" smtClean="0"/>
              <a:t>Next steps:</a:t>
            </a:r>
          </a:p>
          <a:p>
            <a:pPr lvl="1"/>
            <a:r>
              <a:rPr lang="en-US" altLang="zh-TW" dirty="0" smtClean="0"/>
              <a:t>Implement EDASR into </a:t>
            </a:r>
            <a:r>
              <a:rPr lang="en-US" altLang="zh-TW" dirty="0"/>
              <a:t>kernel </a:t>
            </a:r>
            <a:r>
              <a:rPr lang="en-US" altLang="zh-TW" dirty="0" smtClean="0"/>
              <a:t>level</a:t>
            </a:r>
          </a:p>
          <a:p>
            <a:pPr lvl="2"/>
            <a:r>
              <a:rPr lang="en-US" altLang="zh-TW" dirty="0" smtClean="0"/>
              <a:t>Decrease </a:t>
            </a:r>
            <a:r>
              <a:rPr lang="en-US" altLang="zh-TW" dirty="0"/>
              <a:t>the overhead of context </a:t>
            </a:r>
            <a:r>
              <a:rPr lang="en-US" altLang="zh-TW" dirty="0" smtClean="0"/>
              <a:t>switch</a:t>
            </a:r>
            <a:r>
              <a:rPr lang="en-US" altLang="zh-TW" dirty="0" smtClean="0">
                <a:solidFill>
                  <a:schemeClr val="bg1">
                    <a:lumMod val="85000"/>
                  </a:schemeClr>
                </a:solidFill>
              </a:rPr>
              <a:t>(because)</a:t>
            </a:r>
          </a:p>
          <a:p>
            <a:pPr lvl="3"/>
            <a:r>
              <a:rPr lang="en-US" altLang="zh-TW" dirty="0" smtClean="0"/>
              <a:t>Increase </a:t>
            </a:r>
            <a:r>
              <a:rPr lang="en-US" altLang="zh-TW" dirty="0"/>
              <a:t>the replay </a:t>
            </a:r>
            <a:r>
              <a:rPr lang="en-US" altLang="zh-TW" dirty="0" smtClean="0"/>
              <a:t>performance</a:t>
            </a:r>
          </a:p>
          <a:p>
            <a:pPr lvl="4"/>
            <a:r>
              <a:rPr lang="en-US" altLang="zh-TW" dirty="0"/>
              <a:t>S</a:t>
            </a:r>
            <a:r>
              <a:rPr lang="en-US" altLang="zh-TW" dirty="0" smtClean="0"/>
              <a:t>upport the </a:t>
            </a:r>
            <a:r>
              <a:rPr lang="en-US" altLang="zh-TW" dirty="0"/>
              <a:t>high speed </a:t>
            </a:r>
            <a:r>
              <a:rPr lang="en-US" altLang="zh-TW" dirty="0" smtClean="0"/>
              <a:t>packet(Ex</a:t>
            </a:r>
            <a:r>
              <a:rPr lang="en-US" altLang="zh-TW" dirty="0"/>
              <a:t>. ACK</a:t>
            </a:r>
            <a:r>
              <a:rPr lang="en-US" altLang="zh-TW" dirty="0" smtClean="0"/>
              <a:t>) transition</a:t>
            </a:r>
          </a:p>
          <a:p>
            <a:pPr lvl="4"/>
            <a:r>
              <a:rPr lang="en-US" altLang="zh-TW" dirty="0" smtClean="0"/>
              <a:t>Support the high data transition rate</a:t>
            </a:r>
          </a:p>
          <a:p>
            <a:pPr lvl="5"/>
            <a:r>
              <a:rPr lang="en-US" altLang="zh-TW" dirty="0" smtClean="0"/>
              <a:t>Use different moderations </a:t>
            </a:r>
          </a:p>
          <a:p>
            <a:pPr lvl="2"/>
            <a:r>
              <a:rPr lang="en-US" altLang="zh-TW" dirty="0"/>
              <a:t>Methods:</a:t>
            </a:r>
          </a:p>
          <a:p>
            <a:pPr lvl="3"/>
            <a:r>
              <a:rPr lang="en-US" altLang="zh-TW" dirty="0"/>
              <a:t>Kernel module</a:t>
            </a:r>
          </a:p>
          <a:p>
            <a:pPr lvl="3"/>
            <a:r>
              <a:rPr lang="en-US" altLang="zh-TW" dirty="0"/>
              <a:t>Modify </a:t>
            </a:r>
            <a:r>
              <a:rPr lang="en-US" altLang="zh-TW" dirty="0" smtClean="0"/>
              <a:t>driver</a:t>
            </a:r>
          </a:p>
          <a:p>
            <a:endParaRPr lang="en-US" altLang="zh-TW" dirty="0" smtClean="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36</a:t>
            </a:fld>
            <a:endParaRPr lang="zh-TW" altLang="en-US"/>
          </a:p>
        </p:txBody>
      </p:sp>
    </p:spTree>
    <p:extLst>
      <p:ext uri="{BB962C8B-B14F-4D97-AF65-F5344CB8AC3E}">
        <p14:creationId xmlns:p14="http://schemas.microsoft.com/office/powerpoint/2010/main" val="313888957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smtClean="0"/>
              <a:t>References</a:t>
            </a:r>
            <a:endParaRPr lang="zh-TW" altLang="en-US" dirty="0"/>
          </a:p>
        </p:txBody>
      </p:sp>
      <p:sp>
        <p:nvSpPr>
          <p:cNvPr id="3" name="內容版面配置區 2"/>
          <p:cNvSpPr>
            <a:spLocks noGrp="1"/>
          </p:cNvSpPr>
          <p:nvPr>
            <p:ph idx="1"/>
          </p:nvPr>
        </p:nvSpPr>
        <p:spPr/>
        <p:txBody>
          <a:bodyPr>
            <a:normAutofit fontScale="47500" lnSpcReduction="20000"/>
          </a:bodyPr>
          <a:lstStyle/>
          <a:p>
            <a:pPr lvl="0" fontAlgn="auto"/>
            <a:r>
              <a:rPr lang="en-US" altLang="zh-TW" dirty="0" smtClean="0"/>
              <a:t>[1] Wu-Chang </a:t>
            </a:r>
            <a:r>
              <a:rPr lang="en-US" altLang="zh-TW" dirty="0" err="1"/>
              <a:t>Feng</a:t>
            </a:r>
            <a:r>
              <a:rPr lang="en-US" altLang="zh-TW" dirty="0"/>
              <a:t>, </a:t>
            </a:r>
            <a:r>
              <a:rPr lang="en-US" altLang="zh-TW" dirty="0" err="1"/>
              <a:t>Ashvin</a:t>
            </a:r>
            <a:r>
              <a:rPr lang="en-US" altLang="zh-TW" dirty="0"/>
              <a:t> </a:t>
            </a:r>
            <a:r>
              <a:rPr lang="en-US" altLang="zh-TW" dirty="0" err="1"/>
              <a:t>Goel</a:t>
            </a:r>
            <a:r>
              <a:rPr lang="en-US" altLang="zh-TW" dirty="0"/>
              <a:t>, </a:t>
            </a:r>
            <a:r>
              <a:rPr lang="en-US" altLang="zh-TW" dirty="0" err="1"/>
              <a:t>Abdelmajid</a:t>
            </a:r>
            <a:r>
              <a:rPr lang="en-US" altLang="zh-TW" dirty="0"/>
              <a:t> </a:t>
            </a:r>
            <a:r>
              <a:rPr lang="en-US" altLang="zh-TW" dirty="0" err="1"/>
              <a:t>Bezzaz</a:t>
            </a:r>
            <a:r>
              <a:rPr lang="en-US" altLang="zh-TW" dirty="0"/>
              <a:t>, and Wu-Chi </a:t>
            </a:r>
            <a:r>
              <a:rPr lang="en-US" altLang="zh-TW" dirty="0" err="1"/>
              <a:t>Feng</a:t>
            </a:r>
            <a:r>
              <a:rPr lang="en-US" altLang="zh-TW" dirty="0"/>
              <a:t>, “</a:t>
            </a:r>
            <a:r>
              <a:rPr lang="en-US" altLang="zh-TW" dirty="0" err="1"/>
              <a:t>TCPivo</a:t>
            </a:r>
            <a:r>
              <a:rPr lang="en-US" altLang="zh-TW" dirty="0"/>
              <a:t>: a high-performance packet replay engine,” Jonathan Walpole, in </a:t>
            </a:r>
            <a:r>
              <a:rPr lang="en-US" altLang="zh-TW" i="1" dirty="0"/>
              <a:t>Proceeding </a:t>
            </a:r>
            <a:r>
              <a:rPr lang="en-US" altLang="zh-TW" i="1" dirty="0" err="1"/>
              <a:t>MoMeTools</a:t>
            </a:r>
            <a:r>
              <a:rPr lang="en-US" altLang="zh-TW" i="1" dirty="0"/>
              <a:t> '03 Proceedings of the ACM SIGCOMM workshop on Models, methods and tools for reproducible network research</a:t>
            </a:r>
            <a:r>
              <a:rPr lang="en-US" altLang="zh-TW" dirty="0"/>
              <a:t>, 2003.</a:t>
            </a:r>
            <a:endParaRPr lang="zh-TW" altLang="zh-TW" dirty="0"/>
          </a:p>
          <a:p>
            <a:pPr lvl="0" fontAlgn="auto"/>
            <a:r>
              <a:rPr lang="en-US" altLang="zh-TW" dirty="0" smtClean="0"/>
              <a:t>[2] </a:t>
            </a:r>
            <a:r>
              <a:rPr lang="en-US" altLang="zh-TW" dirty="0" err="1" smtClean="0"/>
              <a:t>Tsung-Huan</a:t>
            </a:r>
            <a:r>
              <a:rPr lang="en-US" altLang="zh-TW" dirty="0" smtClean="0"/>
              <a:t> </a:t>
            </a:r>
            <a:r>
              <a:rPr lang="en-US" altLang="zh-TW" dirty="0"/>
              <a:t>Cheng, and Ying-Dar Lin, “Low-Storage Capture and Loss-Recovery Stateful Replay of Real Flows,” </a:t>
            </a:r>
            <a:r>
              <a:rPr lang="en-US" altLang="zh-TW" i="1" dirty="0"/>
              <a:t>Univ. National </a:t>
            </a:r>
            <a:r>
              <a:rPr lang="en-US" altLang="zh-TW" i="1" dirty="0" err="1"/>
              <a:t>Chiao</a:t>
            </a:r>
            <a:r>
              <a:rPr lang="en-US" altLang="zh-TW" i="1" dirty="0"/>
              <a:t> Tung, </a:t>
            </a:r>
            <a:r>
              <a:rPr lang="en-US" altLang="zh-TW" i="1" dirty="0" err="1"/>
              <a:t>HsinChu</a:t>
            </a:r>
            <a:r>
              <a:rPr lang="en-US" altLang="zh-TW" i="1" dirty="0"/>
              <a:t>, Taiwan, Tech. Rep.</a:t>
            </a:r>
            <a:r>
              <a:rPr lang="en-US" altLang="zh-TW" dirty="0"/>
              <a:t>, Jun. 2009.</a:t>
            </a:r>
            <a:endParaRPr lang="zh-TW" altLang="zh-TW" dirty="0"/>
          </a:p>
          <a:p>
            <a:pPr lvl="0"/>
            <a:r>
              <a:rPr lang="en-US" altLang="zh-TW" dirty="0" smtClean="0"/>
              <a:t>[3] Stefan </a:t>
            </a:r>
            <a:r>
              <a:rPr lang="en-US" altLang="zh-TW" dirty="0" err="1"/>
              <a:t>Karpinski</a:t>
            </a:r>
            <a:r>
              <a:rPr lang="en-US" altLang="zh-TW" dirty="0"/>
              <a:t>, Elizabeth M. Belding, Kevin C. </a:t>
            </a:r>
            <a:r>
              <a:rPr lang="en-US" altLang="zh-TW" dirty="0" err="1"/>
              <a:t>Almeroth</a:t>
            </a:r>
            <a:r>
              <a:rPr lang="en-US" altLang="zh-TW" dirty="0"/>
              <a:t>, and John R. Gilbert, “Linear Representation of Network Traffic,” </a:t>
            </a:r>
            <a:r>
              <a:rPr lang="en-US" altLang="zh-TW" i="1" dirty="0"/>
              <a:t>Journal Mobile Networks and Applications, Volume 14 Issue 4</a:t>
            </a:r>
            <a:r>
              <a:rPr lang="en-US" altLang="zh-TW" dirty="0"/>
              <a:t>, 2009.</a:t>
            </a:r>
            <a:endParaRPr lang="zh-TW" altLang="zh-TW" dirty="0"/>
          </a:p>
          <a:p>
            <a:pPr lvl="0"/>
            <a:r>
              <a:rPr lang="en-US" altLang="zh-TW" dirty="0" smtClean="0"/>
              <a:t>[4] </a:t>
            </a:r>
            <a:r>
              <a:rPr lang="en-US" altLang="zh-TW" dirty="0" err="1" smtClean="0"/>
              <a:t>Chloé</a:t>
            </a:r>
            <a:r>
              <a:rPr lang="en-US" altLang="zh-TW" dirty="0" smtClean="0"/>
              <a:t> </a:t>
            </a:r>
            <a:r>
              <a:rPr lang="en-US" altLang="zh-TW" dirty="0"/>
              <a:t>Rolland, </a:t>
            </a:r>
            <a:r>
              <a:rPr lang="en-US" altLang="zh-TW" dirty="0" err="1"/>
              <a:t>Julien</a:t>
            </a:r>
            <a:r>
              <a:rPr lang="en-US" altLang="zh-TW" dirty="0"/>
              <a:t> </a:t>
            </a:r>
            <a:r>
              <a:rPr lang="en-US" altLang="zh-TW" dirty="0" err="1"/>
              <a:t>Ridoux</a:t>
            </a:r>
            <a:r>
              <a:rPr lang="en-US" altLang="zh-TW" dirty="0"/>
              <a:t>, and Bruno </a:t>
            </a:r>
            <a:r>
              <a:rPr lang="en-US" altLang="zh-TW" dirty="0" err="1"/>
              <a:t>Baynat</a:t>
            </a:r>
            <a:r>
              <a:rPr lang="en-US" altLang="zh-TW" dirty="0"/>
              <a:t>, “</a:t>
            </a:r>
            <a:r>
              <a:rPr lang="en-US" altLang="zh-TW" dirty="0" err="1"/>
              <a:t>LiTGen</a:t>
            </a:r>
            <a:r>
              <a:rPr lang="en-US" altLang="zh-TW" dirty="0"/>
              <a:t>, a Lightweight Traﬃc </a:t>
            </a:r>
            <a:r>
              <a:rPr lang="en-US" altLang="zh-TW" dirty="0" err="1"/>
              <a:t>Generator:Application</a:t>
            </a:r>
            <a:r>
              <a:rPr lang="en-US" altLang="zh-TW" dirty="0"/>
              <a:t> to P2P and Mail Wireless Traﬃc,” in </a:t>
            </a:r>
            <a:r>
              <a:rPr lang="en-US" altLang="zh-TW" i="1" dirty="0"/>
              <a:t>Proceedings of PAM'07 Proceedings of the 8th international conference on Passive and active network measurement,</a:t>
            </a:r>
            <a:r>
              <a:rPr lang="en-US" altLang="zh-TW" dirty="0"/>
              <a:t> Apr. 2007.</a:t>
            </a:r>
            <a:endParaRPr lang="zh-TW" altLang="zh-TW" dirty="0"/>
          </a:p>
          <a:p>
            <a:pPr lvl="0"/>
            <a:r>
              <a:rPr lang="en-US" altLang="zh-TW" dirty="0" smtClean="0"/>
              <a:t>[5] </a:t>
            </a:r>
            <a:r>
              <a:rPr lang="en-US" altLang="zh-TW" dirty="0" err="1" smtClean="0"/>
              <a:t>Chloé</a:t>
            </a:r>
            <a:r>
              <a:rPr lang="en-US" altLang="zh-TW" dirty="0" smtClean="0"/>
              <a:t> </a:t>
            </a:r>
            <a:r>
              <a:rPr lang="en-US" altLang="zh-TW" dirty="0"/>
              <a:t>Rolland, </a:t>
            </a:r>
            <a:r>
              <a:rPr lang="en-US" altLang="zh-TW" dirty="0" err="1"/>
              <a:t>Julien</a:t>
            </a:r>
            <a:r>
              <a:rPr lang="en-US" altLang="zh-TW" dirty="0"/>
              <a:t> </a:t>
            </a:r>
            <a:r>
              <a:rPr lang="en-US" altLang="zh-TW" dirty="0" err="1"/>
              <a:t>Ridoux</a:t>
            </a:r>
            <a:r>
              <a:rPr lang="en-US" altLang="zh-TW" dirty="0"/>
              <a:t>, Bruno </a:t>
            </a:r>
            <a:r>
              <a:rPr lang="en-US" altLang="zh-TW" dirty="0" err="1"/>
              <a:t>Baynat</a:t>
            </a:r>
            <a:r>
              <a:rPr lang="en-US" altLang="zh-TW" dirty="0"/>
              <a:t>, and Vincent </a:t>
            </a:r>
            <a:r>
              <a:rPr lang="en-US" altLang="zh-TW" dirty="0" err="1"/>
              <a:t>Borrel</a:t>
            </a:r>
            <a:r>
              <a:rPr lang="en-US" altLang="zh-TW" dirty="0"/>
              <a:t>, “ Using </a:t>
            </a:r>
            <a:r>
              <a:rPr lang="en-US" altLang="zh-TW" dirty="0" err="1"/>
              <a:t>LiTGen</a:t>
            </a:r>
            <a:r>
              <a:rPr lang="en-US" altLang="zh-TW" dirty="0"/>
              <a:t>, a realistic IP traffic model, to evaluate the impact of </a:t>
            </a:r>
            <a:r>
              <a:rPr lang="en-US" altLang="zh-TW" dirty="0" err="1"/>
              <a:t>burstiness</a:t>
            </a:r>
            <a:r>
              <a:rPr lang="en-US" altLang="zh-TW" dirty="0"/>
              <a:t> on performance,” in </a:t>
            </a:r>
            <a:r>
              <a:rPr lang="en-US" altLang="zh-TW" i="1" dirty="0"/>
              <a:t>Proceeding </a:t>
            </a:r>
            <a:r>
              <a:rPr lang="en-US" altLang="zh-TW" i="1" dirty="0" err="1"/>
              <a:t>Simutools</a:t>
            </a:r>
            <a:r>
              <a:rPr lang="en-US" altLang="zh-TW" i="1" dirty="0"/>
              <a:t> '08 Proceedings of the 1st international conference on Simulation tools and techniques for communications, networks and systems &amp; workshops</a:t>
            </a:r>
            <a:r>
              <a:rPr lang="en-US" altLang="zh-TW" dirty="0"/>
              <a:t>, 2008. </a:t>
            </a:r>
            <a:endParaRPr lang="zh-TW" altLang="zh-TW" dirty="0"/>
          </a:p>
          <a:p>
            <a:pPr lvl="0"/>
            <a:r>
              <a:rPr lang="en-US" altLang="zh-TW" dirty="0" smtClean="0"/>
              <a:t>[6] Caleb </a:t>
            </a:r>
            <a:r>
              <a:rPr lang="en-US" altLang="zh-TW" dirty="0"/>
              <a:t>Phillips, and Suresh Singh, “Techniques for Simulation of Realistic Infrastructure Wireless Network Traffic, ” </a:t>
            </a:r>
            <a:r>
              <a:rPr lang="en-US" altLang="zh-TW" i="1" dirty="0"/>
              <a:t>Modeling and Optimization in Mobile, Ad Hoc, and Wireless Networks, 2009. </a:t>
            </a:r>
            <a:r>
              <a:rPr lang="en-US" altLang="zh-TW" i="1" dirty="0" err="1"/>
              <a:t>WiOPT</a:t>
            </a:r>
            <a:r>
              <a:rPr lang="en-US" altLang="zh-TW" i="1" dirty="0"/>
              <a:t> 2009. 7th International Symposium on</a:t>
            </a:r>
            <a:r>
              <a:rPr lang="en-US" altLang="zh-TW" dirty="0"/>
              <a:t>, Jun. 2009.</a:t>
            </a:r>
            <a:endParaRPr lang="zh-TW" altLang="zh-TW" dirty="0"/>
          </a:p>
          <a:p>
            <a:pPr lvl="0"/>
            <a:r>
              <a:rPr lang="en-US" altLang="zh-TW" dirty="0" smtClean="0"/>
              <a:t>[7] Ming </a:t>
            </a:r>
            <a:r>
              <a:rPr lang="en-US" altLang="zh-TW" dirty="0"/>
              <a:t>Wan, Nan Yao, Ying Liu, and </a:t>
            </a:r>
            <a:r>
              <a:rPr lang="en-US" altLang="zh-TW" dirty="0" err="1"/>
              <a:t>Hongke</a:t>
            </a:r>
            <a:r>
              <a:rPr lang="en-US" altLang="zh-TW" dirty="0"/>
              <a:t> Zhang, “A fast information reproduction method for HTTP in WLAN,” </a:t>
            </a:r>
            <a:r>
              <a:rPr lang="en-US" altLang="zh-TW" i="1" dirty="0"/>
              <a:t>Wireless Communications, Networking and Information Security, 2010 IEEE International Conference on , </a:t>
            </a:r>
            <a:r>
              <a:rPr lang="en-US" altLang="zh-TW" dirty="0"/>
              <a:t>pp. 365 - 369 ,Jun. 2010.</a:t>
            </a:r>
            <a:endParaRPr lang="zh-TW" altLang="zh-TW" dirty="0"/>
          </a:p>
          <a:p>
            <a:endParaRPr lang="zh-TW" altLang="en-US" dirty="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37</a:t>
            </a:fld>
            <a:endParaRPr lang="zh-TW" altLang="en-US"/>
          </a:p>
        </p:txBody>
      </p:sp>
    </p:spTree>
    <p:extLst>
      <p:ext uri="{BB962C8B-B14F-4D97-AF65-F5344CB8AC3E}">
        <p14:creationId xmlns:p14="http://schemas.microsoft.com/office/powerpoint/2010/main" val="26635285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References</a:t>
            </a:r>
            <a:endParaRPr lang="zh-TW" altLang="en-US" dirty="0"/>
          </a:p>
        </p:txBody>
      </p:sp>
      <p:sp>
        <p:nvSpPr>
          <p:cNvPr id="3" name="內容版面配置區 2"/>
          <p:cNvSpPr>
            <a:spLocks noGrp="1"/>
          </p:cNvSpPr>
          <p:nvPr>
            <p:ph idx="1"/>
          </p:nvPr>
        </p:nvSpPr>
        <p:spPr/>
        <p:txBody>
          <a:bodyPr>
            <a:normAutofit fontScale="47500" lnSpcReduction="20000"/>
          </a:bodyPr>
          <a:lstStyle/>
          <a:p>
            <a:pPr lvl="0"/>
            <a:r>
              <a:rPr lang="en-US" altLang="zh-TW" dirty="0" smtClean="0"/>
              <a:t>[8] Vincent </a:t>
            </a:r>
            <a:r>
              <a:rPr lang="en-US" altLang="zh-TW" dirty="0"/>
              <a:t>Lender, and Margaret </a:t>
            </a:r>
            <a:r>
              <a:rPr lang="en-US" altLang="zh-TW" dirty="0" err="1"/>
              <a:t>Martonos</a:t>
            </a:r>
            <a:r>
              <a:rPr lang="en-US" altLang="zh-TW" dirty="0"/>
              <a:t>, “Repeatable and Realistic Experimentation in Mobile Wireless Networks,” </a:t>
            </a:r>
            <a:r>
              <a:rPr lang="en-US" altLang="zh-TW" i="1" dirty="0"/>
              <a:t>IEEE Transactions on Mobile Computing, </a:t>
            </a:r>
            <a:r>
              <a:rPr lang="en-US" altLang="zh-TW" dirty="0"/>
              <a:t>vol. 8, no. 12, Dec. 2009.</a:t>
            </a:r>
            <a:endParaRPr lang="zh-TW" altLang="zh-TW" dirty="0"/>
          </a:p>
          <a:p>
            <a:pPr lvl="0"/>
            <a:r>
              <a:rPr lang="en-US" altLang="zh-TW" dirty="0" smtClean="0"/>
              <a:t>[9] Charles </a:t>
            </a:r>
            <a:r>
              <a:rPr lang="en-US" altLang="zh-TW" dirty="0"/>
              <a:t>Reis, </a:t>
            </a:r>
            <a:r>
              <a:rPr lang="en-US" altLang="zh-TW" dirty="0" err="1"/>
              <a:t>Ratul</a:t>
            </a:r>
            <a:r>
              <a:rPr lang="en-US" altLang="zh-TW" dirty="0"/>
              <a:t> </a:t>
            </a:r>
            <a:r>
              <a:rPr lang="en-US" altLang="zh-TW" dirty="0" err="1"/>
              <a:t>Mahajan</a:t>
            </a:r>
            <a:r>
              <a:rPr lang="en-US" altLang="zh-TW" dirty="0"/>
              <a:t>, Maya </a:t>
            </a:r>
            <a:r>
              <a:rPr lang="en-US" altLang="zh-TW" dirty="0" err="1"/>
              <a:t>Rodrig</a:t>
            </a:r>
            <a:r>
              <a:rPr lang="en-US" altLang="zh-TW" dirty="0"/>
              <a:t>, David </a:t>
            </a:r>
            <a:r>
              <a:rPr lang="en-US" altLang="zh-TW" dirty="0" err="1"/>
              <a:t>Wetherall</a:t>
            </a:r>
            <a:r>
              <a:rPr lang="en-US" altLang="zh-TW" dirty="0"/>
              <a:t>, and John </a:t>
            </a:r>
            <a:r>
              <a:rPr lang="en-US" altLang="zh-TW" dirty="0" err="1"/>
              <a:t>Zahorjan</a:t>
            </a:r>
            <a:r>
              <a:rPr lang="en-US" altLang="zh-TW" dirty="0"/>
              <a:t>, “Measurement-Based Models of Delivery and Interference in Static Wireless Networks,” in </a:t>
            </a:r>
            <a:r>
              <a:rPr lang="en-US" altLang="zh-TW" i="1" dirty="0"/>
              <a:t>Proceeding SIGCOMM '06 Proceedings of the 2006 conference on Applications, technologies, architectures, and protocols for computer communications</a:t>
            </a:r>
            <a:r>
              <a:rPr lang="en-US" altLang="zh-TW" dirty="0"/>
              <a:t>, 2006.</a:t>
            </a:r>
            <a:endParaRPr lang="zh-TW" altLang="zh-TW" dirty="0"/>
          </a:p>
          <a:p>
            <a:pPr lvl="0"/>
            <a:r>
              <a:rPr lang="en-US" altLang="zh-TW" dirty="0" smtClean="0"/>
              <a:t>[10] </a:t>
            </a:r>
            <a:r>
              <a:rPr lang="en-US" altLang="zh-TW" dirty="0" err="1" smtClean="0"/>
              <a:t>Giao</a:t>
            </a:r>
            <a:r>
              <a:rPr lang="en-US" altLang="zh-TW" dirty="0" smtClean="0"/>
              <a:t> </a:t>
            </a:r>
            <a:r>
              <a:rPr lang="en-US" altLang="zh-TW" dirty="0"/>
              <a:t>T. Nguyen, Randy H. Katz, and Brian Noble, </a:t>
            </a:r>
            <a:r>
              <a:rPr lang="en-US" altLang="zh-TW" dirty="0" err="1"/>
              <a:t>Mahadev</a:t>
            </a:r>
            <a:r>
              <a:rPr lang="en-US" altLang="zh-TW" dirty="0"/>
              <a:t> </a:t>
            </a:r>
            <a:r>
              <a:rPr lang="en-US" altLang="zh-TW" dirty="0" err="1"/>
              <a:t>Satyanarayanan</a:t>
            </a:r>
            <a:r>
              <a:rPr lang="en-US" altLang="zh-TW" dirty="0"/>
              <a:t>, “A trace-based approach for modeling wireless channel behavior,” in</a:t>
            </a:r>
            <a:r>
              <a:rPr lang="en-US" altLang="zh-TW" i="1" dirty="0"/>
              <a:t> Proceeding WSC '96 Proceedings of the 28th conference on Winter simulation</a:t>
            </a:r>
            <a:r>
              <a:rPr lang="en-US" altLang="zh-TW" dirty="0"/>
              <a:t>, 1996.  </a:t>
            </a:r>
            <a:endParaRPr lang="zh-TW" altLang="zh-TW" dirty="0"/>
          </a:p>
          <a:p>
            <a:pPr lvl="0"/>
            <a:r>
              <a:rPr lang="en-US" altLang="zh-TW" dirty="0" smtClean="0"/>
              <a:t>[11] Pei </a:t>
            </a:r>
            <a:r>
              <a:rPr lang="en-US" altLang="zh-TW" dirty="0" err="1"/>
              <a:t>Zheng</a:t>
            </a:r>
            <a:r>
              <a:rPr lang="en-US" altLang="zh-TW" dirty="0"/>
              <a:t>, and Lionel M. </a:t>
            </a:r>
            <a:r>
              <a:rPr lang="en-US" altLang="zh-TW" dirty="0" err="1" smtClean="0"/>
              <a:t>Ni,“</a:t>
            </a:r>
            <a:r>
              <a:rPr lang="en-US" altLang="zh-TW" dirty="0" err="1"/>
              <a:t>EMWIN</a:t>
            </a:r>
            <a:r>
              <a:rPr lang="en-US" altLang="zh-TW" dirty="0"/>
              <a:t>: Emulating a Mobile Wireless Network using a Wired Network”, </a:t>
            </a:r>
            <a:r>
              <a:rPr lang="en-US" altLang="zh-TW" i="1" dirty="0"/>
              <a:t>WOWMOM '02 Proceedings of the 5th ACM international workshop on Wireless mobile multimedia</a:t>
            </a:r>
            <a:r>
              <a:rPr lang="en-US" altLang="zh-TW" dirty="0"/>
              <a:t>, 2002. </a:t>
            </a:r>
            <a:endParaRPr lang="zh-TW" altLang="zh-TW" dirty="0"/>
          </a:p>
          <a:p>
            <a:pPr lvl="0"/>
            <a:r>
              <a:rPr lang="en-US" altLang="zh-TW" dirty="0" smtClean="0"/>
              <a:t>[12] Pei </a:t>
            </a:r>
            <a:r>
              <a:rPr lang="en-US" altLang="zh-TW" dirty="0" err="1"/>
              <a:t>Zheng</a:t>
            </a:r>
            <a:r>
              <a:rPr lang="en-US" altLang="zh-TW" dirty="0"/>
              <a:t>, and Lionel M. Ni ,”EMPOWER: A Network Emulator for </a:t>
            </a:r>
            <a:r>
              <a:rPr lang="en-US" altLang="zh-TW" dirty="0" err="1"/>
              <a:t>Wireline</a:t>
            </a:r>
            <a:r>
              <a:rPr lang="en-US" altLang="zh-TW" dirty="0"/>
              <a:t> and Wireless Networks,” </a:t>
            </a:r>
            <a:r>
              <a:rPr lang="en-US" altLang="zh-TW" i="1" dirty="0"/>
              <a:t>INFOCOM 2003. Twenty-Second Annual Joint Conference of the IEEE Computer and Communications. IEEE Societies</a:t>
            </a:r>
            <a:r>
              <a:rPr lang="en-US" altLang="zh-TW" dirty="0"/>
              <a:t>, Apr. 2003.</a:t>
            </a:r>
            <a:endParaRPr lang="zh-TW" altLang="zh-TW" dirty="0"/>
          </a:p>
          <a:p>
            <a:pPr lvl="0"/>
            <a:r>
              <a:rPr lang="en-US" altLang="zh-TW" dirty="0" smtClean="0"/>
              <a:t>[13] </a:t>
            </a:r>
            <a:r>
              <a:rPr lang="en-US" altLang="zh-TW" dirty="0" err="1" smtClean="0"/>
              <a:t>Markku</a:t>
            </a:r>
            <a:r>
              <a:rPr lang="en-US" altLang="zh-TW" dirty="0" smtClean="0"/>
              <a:t> </a:t>
            </a:r>
            <a:r>
              <a:rPr lang="en-US" altLang="zh-TW" dirty="0" err="1"/>
              <a:t>Kojo</a:t>
            </a:r>
            <a:r>
              <a:rPr lang="en-US" altLang="zh-TW" dirty="0"/>
              <a:t>, Andrei </a:t>
            </a:r>
            <a:r>
              <a:rPr lang="en-US" altLang="zh-TW" dirty="0" err="1"/>
              <a:t>Gurtov</a:t>
            </a:r>
            <a:r>
              <a:rPr lang="en-US" altLang="zh-TW" dirty="0"/>
              <a:t>, </a:t>
            </a:r>
            <a:r>
              <a:rPr lang="en-US" altLang="zh-TW" dirty="0" err="1"/>
              <a:t>Jukka</a:t>
            </a:r>
            <a:r>
              <a:rPr lang="en-US" altLang="zh-TW" dirty="0"/>
              <a:t> Manner, </a:t>
            </a:r>
            <a:r>
              <a:rPr lang="en-US" altLang="zh-TW" dirty="0" err="1"/>
              <a:t>Pasi</a:t>
            </a:r>
            <a:r>
              <a:rPr lang="en-US" altLang="zh-TW" dirty="0"/>
              <a:t> </a:t>
            </a:r>
            <a:r>
              <a:rPr lang="en-US" altLang="zh-TW" dirty="0" err="1"/>
              <a:t>Sarolahti</a:t>
            </a:r>
            <a:r>
              <a:rPr lang="en-US" altLang="zh-TW" dirty="0"/>
              <a:t>, </a:t>
            </a:r>
            <a:r>
              <a:rPr lang="en-US" altLang="zh-TW" dirty="0" err="1"/>
              <a:t>Timo</a:t>
            </a:r>
            <a:r>
              <a:rPr lang="en-US" altLang="zh-TW" dirty="0"/>
              <a:t> </a:t>
            </a:r>
            <a:r>
              <a:rPr lang="en-US" altLang="zh-TW" dirty="0" err="1"/>
              <a:t>Alanko</a:t>
            </a:r>
            <a:r>
              <a:rPr lang="en-US" altLang="zh-TW" dirty="0"/>
              <a:t>, and </a:t>
            </a:r>
            <a:r>
              <a:rPr lang="en-US" altLang="zh-TW" dirty="0" err="1"/>
              <a:t>Kimmo</a:t>
            </a:r>
            <a:r>
              <a:rPr lang="en-US" altLang="zh-TW" dirty="0"/>
              <a:t> </a:t>
            </a:r>
            <a:r>
              <a:rPr lang="en-US" altLang="zh-TW" dirty="0" err="1"/>
              <a:t>Raatikainen</a:t>
            </a:r>
            <a:r>
              <a:rPr lang="en-US" altLang="zh-TW" dirty="0"/>
              <a:t>, “</a:t>
            </a:r>
            <a:r>
              <a:rPr lang="en-US" altLang="zh-TW" dirty="0" err="1"/>
              <a:t>Seawind</a:t>
            </a:r>
            <a:r>
              <a:rPr lang="en-US" altLang="zh-TW" dirty="0"/>
              <a:t>: A wireless network emulator,” in </a:t>
            </a:r>
            <a:r>
              <a:rPr lang="en-US" altLang="zh-TW" i="1" dirty="0"/>
              <a:t>Proceedings of 11th GI/ITG Conference on Measuring, Modeling and Evaluation of Computer and Communication Systems</a:t>
            </a:r>
            <a:r>
              <a:rPr lang="en-US" altLang="zh-TW" dirty="0"/>
              <a:t>, 2001.</a:t>
            </a:r>
            <a:endParaRPr lang="zh-TW" altLang="zh-TW" dirty="0"/>
          </a:p>
          <a:p>
            <a:pPr lvl="0"/>
            <a:r>
              <a:rPr lang="en-US" altLang="zh-TW" dirty="0" smtClean="0"/>
              <a:t>[14] Glenn </a:t>
            </a:r>
            <a:r>
              <a:rPr lang="en-US" altLang="zh-TW" dirty="0"/>
              <a:t>Judd, and Peter </a:t>
            </a:r>
            <a:r>
              <a:rPr lang="en-US" altLang="zh-TW" dirty="0" err="1"/>
              <a:t>Steenkiste</a:t>
            </a:r>
            <a:r>
              <a:rPr lang="en-US" altLang="zh-TW" dirty="0"/>
              <a:t>, “A simple mechanism for capturing and replaying wireless channels,” in </a:t>
            </a:r>
            <a:r>
              <a:rPr lang="en-US" altLang="zh-TW" i="1" dirty="0"/>
              <a:t>Proceedings of the 2005 ACM SIGCOMM workshop on Experimental approaches to wireless network design and analysis</a:t>
            </a:r>
            <a:r>
              <a:rPr lang="en-US" altLang="zh-TW" dirty="0"/>
              <a:t>, 2005.</a:t>
            </a:r>
            <a:endParaRPr lang="zh-TW" altLang="zh-TW" dirty="0"/>
          </a:p>
          <a:p>
            <a:endParaRPr lang="zh-TW" altLang="en-US" dirty="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38</a:t>
            </a:fld>
            <a:endParaRPr lang="zh-TW" altLang="en-US"/>
          </a:p>
        </p:txBody>
      </p:sp>
    </p:spTree>
    <p:extLst>
      <p:ext uri="{BB962C8B-B14F-4D97-AF65-F5344CB8AC3E}">
        <p14:creationId xmlns:p14="http://schemas.microsoft.com/office/powerpoint/2010/main" val="239946194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References</a:t>
            </a:r>
            <a:endParaRPr lang="zh-TW" altLang="en-US" dirty="0"/>
          </a:p>
        </p:txBody>
      </p:sp>
      <p:sp>
        <p:nvSpPr>
          <p:cNvPr id="3" name="內容版面配置區 2"/>
          <p:cNvSpPr>
            <a:spLocks noGrp="1"/>
          </p:cNvSpPr>
          <p:nvPr>
            <p:ph idx="1"/>
          </p:nvPr>
        </p:nvSpPr>
        <p:spPr/>
        <p:txBody>
          <a:bodyPr>
            <a:normAutofit/>
          </a:bodyPr>
          <a:lstStyle/>
          <a:p>
            <a:pPr lvl="0"/>
            <a:r>
              <a:rPr lang="en-US" altLang="zh-TW" sz="1500" dirty="0" smtClean="0"/>
              <a:t>[15] </a:t>
            </a:r>
            <a:r>
              <a:rPr lang="en-US" altLang="zh-TW" sz="1500" dirty="0" err="1" smtClean="0"/>
              <a:t>Pradipta</a:t>
            </a:r>
            <a:r>
              <a:rPr lang="en-US" altLang="zh-TW" sz="1500" dirty="0" smtClean="0"/>
              <a:t> </a:t>
            </a:r>
            <a:r>
              <a:rPr lang="en-US" altLang="zh-TW" sz="1500" dirty="0"/>
              <a:t>De, </a:t>
            </a:r>
            <a:r>
              <a:rPr lang="en-US" altLang="zh-TW" sz="1500" dirty="0" err="1"/>
              <a:t>hshish</a:t>
            </a:r>
            <a:r>
              <a:rPr lang="en-US" altLang="zh-TW" sz="1500" dirty="0"/>
              <a:t> </a:t>
            </a:r>
            <a:r>
              <a:rPr lang="en-US" altLang="zh-TW" sz="1500" dirty="0" err="1"/>
              <a:t>Raniwala</a:t>
            </a:r>
            <a:r>
              <a:rPr lang="en-US" altLang="zh-TW" sz="1500" dirty="0"/>
              <a:t>, </a:t>
            </a:r>
            <a:r>
              <a:rPr lang="en-US" altLang="zh-TW" sz="1500" dirty="0" err="1"/>
              <a:t>Srikant</a:t>
            </a:r>
            <a:r>
              <a:rPr lang="en-US" altLang="zh-TW" sz="1500" dirty="0"/>
              <a:t> Sharma, and </a:t>
            </a:r>
            <a:r>
              <a:rPr lang="en-US" altLang="zh-TW" sz="1500" dirty="0" err="1"/>
              <a:t>Tzi-cker</a:t>
            </a:r>
            <a:r>
              <a:rPr lang="en-US" altLang="zh-TW" sz="1500" dirty="0"/>
              <a:t> </a:t>
            </a:r>
            <a:r>
              <a:rPr lang="en-US" altLang="zh-TW" sz="1500" dirty="0" err="1"/>
              <a:t>Chiueh</a:t>
            </a:r>
            <a:r>
              <a:rPr lang="en-US" altLang="zh-TW" sz="1500" dirty="0"/>
              <a:t>, “Mint: A miniaturized network testbed for mobile wireless research,” </a:t>
            </a:r>
            <a:r>
              <a:rPr lang="en-US" altLang="zh-TW" sz="1500" i="1" dirty="0"/>
              <a:t>INFOCOM 2005. 24th Annual Joint Conference of the IEEE Computer and Communications Societies. Proceedings IEEE</a:t>
            </a:r>
            <a:r>
              <a:rPr lang="en-US" altLang="zh-TW" sz="1500" dirty="0"/>
              <a:t>, Mar. 2005.</a:t>
            </a:r>
            <a:endParaRPr lang="zh-TW" altLang="zh-TW" sz="1500" dirty="0"/>
          </a:p>
          <a:p>
            <a:pPr lvl="0"/>
            <a:r>
              <a:rPr lang="en-US" altLang="zh-TW" sz="1500" dirty="0" smtClean="0"/>
              <a:t>[16] P</a:t>
            </a:r>
            <a:r>
              <a:rPr lang="en-US" altLang="zh-TW" sz="1500" dirty="0"/>
              <a:t>. Brenner, “A Technical Tutorial on the IEEE 802.11 Protocol,” </a:t>
            </a:r>
            <a:r>
              <a:rPr lang="en-US" altLang="zh-TW" sz="1500" dirty="0" err="1"/>
              <a:t>BreezeCom</a:t>
            </a:r>
            <a:r>
              <a:rPr lang="en-US" altLang="zh-TW" sz="1500" dirty="0"/>
              <a:t>, Jul. 18, 1996.</a:t>
            </a:r>
            <a:endParaRPr lang="zh-TW" altLang="zh-TW" sz="1500" dirty="0"/>
          </a:p>
          <a:p>
            <a:pPr lvl="0"/>
            <a:r>
              <a:rPr lang="en-US" altLang="zh-TW" sz="1500" dirty="0" smtClean="0"/>
              <a:t>[17] Matthew </a:t>
            </a:r>
            <a:r>
              <a:rPr lang="en-US" altLang="zh-TW" sz="1500" dirty="0"/>
              <a:t>S </a:t>
            </a:r>
            <a:r>
              <a:rPr lang="en-US" altLang="zh-TW" sz="1500" dirty="0" err="1"/>
              <a:t>Gast</a:t>
            </a:r>
            <a:r>
              <a:rPr lang="en-US" altLang="zh-TW" sz="1500" dirty="0"/>
              <a:t>, 802.11 Wireless Networks: The Definitive Guide, Second Edition, O'Reilly Media, Inc., 2005.</a:t>
            </a:r>
            <a:endParaRPr lang="zh-TW" altLang="zh-TW" sz="1500" dirty="0"/>
          </a:p>
          <a:p>
            <a:pPr lvl="0"/>
            <a:r>
              <a:rPr lang="en-US" altLang="zh-TW" sz="1500" dirty="0" smtClean="0"/>
              <a:t>[18] </a:t>
            </a:r>
            <a:r>
              <a:rPr lang="en-US" altLang="zh-TW" sz="1500" dirty="0" err="1" smtClean="0"/>
              <a:t>OmniPeek</a:t>
            </a:r>
            <a:r>
              <a:rPr lang="en-US" altLang="zh-TW" sz="1500" dirty="0" smtClean="0"/>
              <a:t> </a:t>
            </a:r>
            <a:r>
              <a:rPr lang="en-US" altLang="zh-TW" sz="1500" dirty="0"/>
              <a:t>Network Analyzer, </a:t>
            </a:r>
            <a:r>
              <a:rPr lang="en-US" altLang="zh-TW" sz="1500" u="sng" dirty="0">
                <a:hlinkClick r:id="rId3"/>
              </a:rPr>
              <a:t>http://www.wildpackets.com</a:t>
            </a:r>
            <a:endParaRPr lang="zh-TW" altLang="zh-TW" sz="1500" dirty="0"/>
          </a:p>
          <a:p>
            <a:pPr lvl="0"/>
            <a:r>
              <a:rPr lang="en-US" altLang="zh-TW" sz="1500" dirty="0" smtClean="0"/>
              <a:t>[19] </a:t>
            </a:r>
            <a:r>
              <a:rPr lang="en-US" altLang="zh-TW" sz="1500" dirty="0" err="1" smtClean="0"/>
              <a:t>Libpcap</a:t>
            </a:r>
            <a:r>
              <a:rPr lang="en-US" altLang="zh-TW" sz="1500" dirty="0"/>
              <a:t>, </a:t>
            </a:r>
            <a:r>
              <a:rPr lang="en-US" altLang="zh-TW" sz="1500" u="sng" dirty="0">
                <a:hlinkClick r:id="rId4"/>
              </a:rPr>
              <a:t>http://www.tcpdump.org</a:t>
            </a:r>
            <a:endParaRPr lang="zh-TW" altLang="zh-TW" sz="1500" dirty="0"/>
          </a:p>
          <a:p>
            <a:pPr lvl="0"/>
            <a:r>
              <a:rPr lang="en-US" altLang="zh-TW" sz="1500" dirty="0" smtClean="0"/>
              <a:t>[20] E-INSTRUMENT </a:t>
            </a:r>
            <a:r>
              <a:rPr lang="en-US" altLang="zh-TW" sz="1500" dirty="0"/>
              <a:t>TECHEPA-1200B, </a:t>
            </a:r>
            <a:r>
              <a:rPr lang="en-US" altLang="zh-TW" sz="1500" dirty="0">
                <a:hlinkClick r:id="rId5"/>
              </a:rPr>
              <a:t>http://e-channel.com.tw/</a:t>
            </a:r>
            <a:endParaRPr lang="zh-TW" altLang="zh-TW" sz="1500" dirty="0"/>
          </a:p>
          <a:p>
            <a:pPr lvl="0"/>
            <a:r>
              <a:rPr lang="en-US" altLang="zh-TW" sz="1500" dirty="0" smtClean="0"/>
              <a:t>[21] Agilent </a:t>
            </a:r>
            <a:r>
              <a:rPr lang="en-US" altLang="zh-TW" sz="1500" dirty="0"/>
              <a:t>Technologies, </a:t>
            </a:r>
            <a:r>
              <a:rPr lang="en-US" altLang="zh-TW" sz="1500" u="sng" dirty="0">
                <a:hlinkClick r:id="rId6"/>
              </a:rPr>
              <a:t>http://www.home.agilent.com</a:t>
            </a:r>
            <a:endParaRPr lang="zh-TW" altLang="zh-TW" sz="1500" dirty="0"/>
          </a:p>
          <a:p>
            <a:pPr lvl="0"/>
            <a:r>
              <a:rPr lang="en-US" altLang="zh-TW" sz="1500" dirty="0" smtClean="0"/>
              <a:t>[22] NI-488.2 </a:t>
            </a:r>
            <a:r>
              <a:rPr lang="en-US" altLang="zh-TW" sz="1500" dirty="0"/>
              <a:t>library, </a:t>
            </a:r>
            <a:r>
              <a:rPr lang="en-US" altLang="zh-TW" sz="1500" u="sng" dirty="0">
                <a:hlinkClick r:id="rId7"/>
              </a:rPr>
              <a:t>http://www.ni.com</a:t>
            </a:r>
            <a:endParaRPr lang="zh-TW" altLang="zh-TW" sz="1500" dirty="0"/>
          </a:p>
          <a:p>
            <a:endParaRPr lang="zh-TW" altLang="en-US" dirty="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39</a:t>
            </a:fld>
            <a:endParaRPr lang="zh-TW" altLang="en-US"/>
          </a:p>
        </p:txBody>
      </p:sp>
    </p:spTree>
    <p:extLst>
      <p:ext uri="{BB962C8B-B14F-4D97-AF65-F5344CB8AC3E}">
        <p14:creationId xmlns:p14="http://schemas.microsoft.com/office/powerpoint/2010/main" val="23749744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a:t>Background-</a:t>
            </a:r>
            <a:br>
              <a:rPr lang="en-US" altLang="zh-TW" dirty="0"/>
            </a:br>
            <a:r>
              <a:rPr lang="en-US" altLang="zh-TW" dirty="0"/>
              <a:t>Packet </a:t>
            </a:r>
            <a:r>
              <a:rPr lang="en-US" altLang="zh-TW" dirty="0" smtClean="0"/>
              <a:t>replay control</a:t>
            </a:r>
            <a:endParaRPr lang="zh-TW" altLang="en-US" dirty="0"/>
          </a:p>
        </p:txBody>
      </p:sp>
      <p:sp>
        <p:nvSpPr>
          <p:cNvPr id="3" name="內容版面配置區 2"/>
          <p:cNvSpPr>
            <a:spLocks noGrp="1"/>
          </p:cNvSpPr>
          <p:nvPr>
            <p:ph idx="1"/>
          </p:nvPr>
        </p:nvSpPr>
        <p:spPr>
          <a:xfrm>
            <a:off x="457200" y="1556792"/>
            <a:ext cx="8229600" cy="3600400"/>
          </a:xfrm>
        </p:spPr>
        <p:txBody>
          <a:bodyPr>
            <a:normAutofit/>
          </a:bodyPr>
          <a:lstStyle/>
          <a:p>
            <a:pPr marL="342900" lvl="1" indent="-342900"/>
            <a:r>
              <a:rPr lang="en-US" altLang="zh-TW" dirty="0"/>
              <a:t>To manage interactions with </a:t>
            </a:r>
            <a:r>
              <a:rPr lang="en-US" altLang="zh-TW" dirty="0" smtClean="0"/>
              <a:t>DUTs	</a:t>
            </a:r>
          </a:p>
          <a:p>
            <a:pPr marL="742950" lvl="2" indent="-342900"/>
            <a:r>
              <a:rPr lang="en-US" altLang="zh-TW" dirty="0" smtClean="0"/>
              <a:t>Follow the IEEE 802.11 protocol</a:t>
            </a:r>
          </a:p>
          <a:p>
            <a:pPr marL="1200150" lvl="3" indent="-342900"/>
            <a:r>
              <a:rPr lang="en-US" altLang="zh-TW" dirty="0"/>
              <a:t>Station management </a:t>
            </a:r>
            <a:r>
              <a:rPr lang="en-US" altLang="zh-TW" dirty="0" smtClean="0"/>
              <a:t>entity</a:t>
            </a:r>
          </a:p>
          <a:p>
            <a:pPr marL="1657350" lvl="4" indent="-342900"/>
            <a:r>
              <a:rPr lang="en-US" altLang="zh-TW" dirty="0" smtClean="0"/>
              <a:t>Connection states</a:t>
            </a:r>
          </a:p>
          <a:p>
            <a:pPr marL="1200150" lvl="3" indent="-342900"/>
            <a:r>
              <a:rPr lang="en-US" altLang="zh-TW" dirty="0" smtClean="0"/>
              <a:t>Basic </a:t>
            </a:r>
            <a:r>
              <a:rPr lang="en-US" altLang="zh-TW" dirty="0"/>
              <a:t>operation </a:t>
            </a:r>
            <a:r>
              <a:rPr lang="en-US" altLang="zh-TW" dirty="0" smtClean="0"/>
              <a:t>sequence</a:t>
            </a:r>
          </a:p>
          <a:p>
            <a:pPr marL="1657350" lvl="4" indent="-342900"/>
            <a:r>
              <a:rPr lang="en-US" altLang="zh-TW" dirty="0"/>
              <a:t>Atomic </a:t>
            </a:r>
            <a:r>
              <a:rPr lang="en-US" altLang="zh-TW" dirty="0" smtClean="0"/>
              <a:t>operations</a:t>
            </a:r>
          </a:p>
          <a:p>
            <a:pPr marL="742950" lvl="2" indent="-342900"/>
            <a:r>
              <a:rPr lang="en-US" altLang="zh-TW" dirty="0"/>
              <a:t>Violating the protocol may result in invalid packet exchange sequences</a:t>
            </a:r>
            <a:endParaRPr lang="zh-TW" altLang="zh-TW" dirty="0"/>
          </a:p>
          <a:p>
            <a:pPr marL="742950" lvl="2" indent="-342900"/>
            <a:endParaRPr lang="zh-TW" altLang="zh-TW" dirty="0"/>
          </a:p>
          <a:p>
            <a:pPr marL="1657350" lvl="4" indent="-342900"/>
            <a:endParaRPr lang="en-US" altLang="zh-TW" dirty="0" smtClean="0"/>
          </a:p>
          <a:p>
            <a:pPr marL="1657350" lvl="4" indent="-342900"/>
            <a:endParaRPr lang="en-US" altLang="zh-TW" dirty="0" smtClean="0"/>
          </a:p>
          <a:p>
            <a:pPr marL="1657350" lvl="4" indent="-342900"/>
            <a:endParaRPr lang="en-US" altLang="zh-TW" dirty="0" smtClean="0"/>
          </a:p>
          <a:p>
            <a:pPr marL="1657350" lvl="4" indent="-342900"/>
            <a:endParaRPr lang="en-US" altLang="zh-TW" dirty="0" smtClean="0"/>
          </a:p>
          <a:p>
            <a:pPr marL="1657350" lvl="4" indent="-342900"/>
            <a:endParaRPr lang="en-US" altLang="zh-TW" dirty="0" smtClean="0"/>
          </a:p>
          <a:p>
            <a:pPr marL="400050" lvl="2" indent="0">
              <a:buNone/>
            </a:pPr>
            <a:endParaRPr lang="en-US" altLang="zh-TW" dirty="0" smtClean="0"/>
          </a:p>
          <a:p>
            <a:pPr marL="742950" lvl="2" indent="-342900"/>
            <a:endParaRPr lang="en-US" altLang="zh-TW" dirty="0" smtClean="0"/>
          </a:p>
          <a:p>
            <a:pPr marL="1200150" lvl="3" indent="-342900"/>
            <a:endParaRPr lang="en-US" altLang="zh-TW" dirty="0" smtClean="0"/>
          </a:p>
          <a:p>
            <a:pPr marL="742950" lvl="2" indent="-342900"/>
            <a:endParaRPr lang="en-US" altLang="zh-TW" dirty="0" smtClean="0"/>
          </a:p>
          <a:p>
            <a:pPr marL="742950" lvl="2" indent="-342900"/>
            <a:endParaRPr lang="en-US" altLang="zh-TW" dirty="0" smtClean="0"/>
          </a:p>
          <a:p>
            <a:pPr marL="342900" lvl="1" indent="-342900">
              <a:buFont typeface="Arial" pitchFamily="34" charset="0"/>
              <a:buChar char="•"/>
            </a:pPr>
            <a:endParaRPr lang="en-US" altLang="zh-TW" dirty="0" smtClean="0"/>
          </a:p>
          <a:p>
            <a:pPr marL="0" lvl="1" indent="0">
              <a:buNone/>
            </a:pPr>
            <a:endParaRPr lang="en-US" altLang="zh-TW" dirty="0" smtClean="0"/>
          </a:p>
          <a:p>
            <a:pPr lvl="1"/>
            <a:endParaRPr lang="en-US" altLang="zh-TW" dirty="0" smtClean="0"/>
          </a:p>
          <a:p>
            <a:endParaRPr lang="en-US" altLang="zh-TW" dirty="0" smtClean="0"/>
          </a:p>
          <a:p>
            <a:endParaRPr lang="en-US" altLang="zh-TW" dirty="0" smtClean="0"/>
          </a:p>
          <a:p>
            <a:endParaRPr lang="zh-TW" altLang="en-US" dirty="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4</a:t>
            </a:fld>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6" name="物件 5"/>
          <p:cNvGraphicFramePr>
            <a:graphicFrameLocks noChangeAspect="1"/>
          </p:cNvGraphicFramePr>
          <p:nvPr>
            <p:extLst>
              <p:ext uri="{D42A27DB-BD31-4B8C-83A1-F6EECF244321}">
                <p14:modId xmlns:p14="http://schemas.microsoft.com/office/powerpoint/2010/main" val="2045134121"/>
              </p:ext>
            </p:extLst>
          </p:nvPr>
        </p:nvGraphicFramePr>
        <p:xfrm>
          <a:off x="395536" y="4662139"/>
          <a:ext cx="5709447" cy="1574548"/>
        </p:xfrm>
        <a:graphic>
          <a:graphicData uri="http://schemas.openxmlformats.org/presentationml/2006/ole">
            <mc:AlternateContent xmlns:mc="http://schemas.openxmlformats.org/markup-compatibility/2006">
              <mc:Choice xmlns:v="urn:schemas-microsoft-com:vml" Requires="v">
                <p:oleObj spid="_x0000_s4458" name="Visio" r:id="rId4" imgW="6297181" imgH="1721906" progId="Visio.Drawing.11">
                  <p:embed/>
                </p:oleObj>
              </mc:Choice>
              <mc:Fallback>
                <p:oleObj name="Visio" r:id="rId4" imgW="6297181" imgH="1721906" progId="Visio.Drawing.11">
                  <p:embed/>
                  <p:pic>
                    <p:nvPicPr>
                      <p:cNvPr id="0" name="Object 1"/>
                      <p:cNvPicPr>
                        <a:picLocks noChangeAspect="1" noChangeArrowheads="1"/>
                      </p:cNvPicPr>
                      <p:nvPr/>
                    </p:nvPicPr>
                    <p:blipFill>
                      <a:blip r:embed="rId5"/>
                      <a:srcRect/>
                      <a:stretch>
                        <a:fillRect/>
                      </a:stretch>
                    </p:blipFill>
                    <p:spPr bwMode="auto">
                      <a:xfrm>
                        <a:off x="395536" y="4662139"/>
                        <a:ext cx="5709447" cy="1574548"/>
                      </a:xfrm>
                      <a:prstGeom prst="rect">
                        <a:avLst/>
                      </a:prstGeom>
                      <a:noFill/>
                      <a:extLst/>
                    </p:spPr>
                  </p:pic>
                </p:oleObj>
              </mc:Fallback>
            </mc:AlternateContent>
          </a:graphicData>
        </a:graphic>
      </p:graphicFrame>
      <p:pic>
        <p:nvPicPr>
          <p:cNvPr id="11" name="圖片 10"/>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84168" y="4603741"/>
            <a:ext cx="2736304" cy="1655559"/>
          </a:xfrm>
          <a:prstGeom prst="rect">
            <a:avLst/>
          </a:prstGeom>
          <a:noFill/>
        </p:spPr>
      </p:pic>
      <p:sp>
        <p:nvSpPr>
          <p:cNvPr id="12" name="文字方塊 11"/>
          <p:cNvSpPr txBox="1"/>
          <p:nvPr/>
        </p:nvSpPr>
        <p:spPr>
          <a:xfrm>
            <a:off x="827583" y="4658652"/>
            <a:ext cx="611065" cy="276999"/>
          </a:xfrm>
          <a:prstGeom prst="rect">
            <a:avLst/>
          </a:prstGeom>
          <a:noFill/>
        </p:spPr>
        <p:txBody>
          <a:bodyPr wrap="none" rtlCol="0">
            <a:spAutoFit/>
          </a:bodyPr>
          <a:lstStyle/>
          <a:p>
            <a:r>
              <a:rPr lang="en-US" altLang="zh-TW" sz="1200" dirty="0" smtClean="0">
                <a:solidFill>
                  <a:schemeClr val="tx1">
                    <a:lumMod val="65000"/>
                    <a:lumOff val="35000"/>
                  </a:schemeClr>
                </a:solidFill>
              </a:rPr>
              <a:t>Class 1</a:t>
            </a:r>
            <a:endParaRPr lang="zh-TW" altLang="en-US" sz="1200" dirty="0">
              <a:solidFill>
                <a:schemeClr val="tx1">
                  <a:lumMod val="65000"/>
                  <a:lumOff val="35000"/>
                </a:schemeClr>
              </a:solidFill>
            </a:endParaRPr>
          </a:p>
        </p:txBody>
      </p:sp>
    </p:spTree>
    <p:extLst>
      <p:ext uri="{BB962C8B-B14F-4D97-AF65-F5344CB8AC3E}">
        <p14:creationId xmlns:p14="http://schemas.microsoft.com/office/powerpoint/2010/main" val="47805821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endParaRPr lang="zh-TW" altLang="en-US"/>
          </a:p>
        </p:txBody>
      </p:sp>
      <p:sp>
        <p:nvSpPr>
          <p:cNvPr id="3" name="內容版面配置區 2"/>
          <p:cNvSpPr>
            <a:spLocks noGrp="1"/>
          </p:cNvSpPr>
          <p:nvPr>
            <p:ph idx="1"/>
          </p:nvPr>
        </p:nvSpPr>
        <p:spPr/>
        <p:txBody>
          <a:bodyPr/>
          <a:lstStyle/>
          <a:p>
            <a:r>
              <a:rPr lang="en-US" altLang="zh-TW" dirty="0" smtClean="0"/>
              <a:t>Multi state-machine</a:t>
            </a:r>
          </a:p>
          <a:p>
            <a:r>
              <a:rPr lang="en-US" altLang="zh-TW" dirty="0" smtClean="0"/>
              <a:t>Multi-level</a:t>
            </a:r>
            <a:endParaRPr lang="zh-TW" altLang="en-US" dirty="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40</a:t>
            </a:fld>
            <a:endParaRPr lang="zh-TW" altLang="en-US"/>
          </a:p>
        </p:txBody>
      </p:sp>
    </p:spTree>
    <p:extLst>
      <p:ext uri="{BB962C8B-B14F-4D97-AF65-F5344CB8AC3E}">
        <p14:creationId xmlns:p14="http://schemas.microsoft.com/office/powerpoint/2010/main" val="42122865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a:t>Background-</a:t>
            </a:r>
            <a:br>
              <a:rPr lang="en-US" altLang="zh-TW" dirty="0"/>
            </a:br>
            <a:r>
              <a:rPr lang="en-US" altLang="zh-TW" dirty="0"/>
              <a:t>Environment effects</a:t>
            </a:r>
            <a:r>
              <a:rPr lang="en-US" altLang="zh-TW" dirty="0" smtClean="0"/>
              <a:t> </a:t>
            </a:r>
            <a:endParaRPr lang="zh-TW" altLang="en-US" dirty="0"/>
          </a:p>
        </p:txBody>
      </p:sp>
      <p:sp>
        <p:nvSpPr>
          <p:cNvPr id="3" name="內容版面配置區 2"/>
          <p:cNvSpPr>
            <a:spLocks noGrp="1"/>
          </p:cNvSpPr>
          <p:nvPr>
            <p:ph idx="1"/>
          </p:nvPr>
        </p:nvSpPr>
        <p:spPr>
          <a:xfrm>
            <a:off x="457200" y="1556792"/>
            <a:ext cx="8229600" cy="5040560"/>
          </a:xfrm>
        </p:spPr>
        <p:txBody>
          <a:bodyPr>
            <a:normAutofit fontScale="85000" lnSpcReduction="20000"/>
          </a:bodyPr>
          <a:lstStyle/>
          <a:p>
            <a:pPr marL="342900" lvl="1" indent="-342900"/>
            <a:r>
              <a:rPr lang="en-US" altLang="zh-TW" dirty="0"/>
              <a:t>T</a:t>
            </a:r>
            <a:r>
              <a:rPr lang="en-US" altLang="zh-TW" dirty="0" smtClean="0"/>
              <a:t>he </a:t>
            </a:r>
            <a:r>
              <a:rPr lang="en-US" altLang="zh-TW" dirty="0"/>
              <a:t>propagation signal </a:t>
            </a:r>
            <a:r>
              <a:rPr lang="en-US" altLang="zh-TW" dirty="0" smtClean="0"/>
              <a:t>is </a:t>
            </a:r>
            <a:r>
              <a:rPr lang="en-US" altLang="zh-TW" dirty="0"/>
              <a:t>affected by following </a:t>
            </a:r>
            <a:r>
              <a:rPr lang="en-US" altLang="zh-TW" dirty="0" smtClean="0"/>
              <a:t>effects  </a:t>
            </a:r>
          </a:p>
          <a:p>
            <a:pPr marL="742950" lvl="2" indent="-342900"/>
            <a:r>
              <a:rPr lang="en-US" altLang="zh-TW" dirty="0" smtClean="0"/>
              <a:t>Fading</a:t>
            </a:r>
          </a:p>
          <a:p>
            <a:pPr marL="1200150" lvl="3" indent="-342900"/>
            <a:r>
              <a:rPr lang="en-US" altLang="zh-TW" dirty="0" smtClean="0"/>
              <a:t>Large scale</a:t>
            </a:r>
          </a:p>
          <a:p>
            <a:pPr marL="1200150" lvl="3" indent="-342900"/>
            <a:r>
              <a:rPr lang="en-US" altLang="zh-TW" dirty="0" smtClean="0"/>
              <a:t>Small</a:t>
            </a:r>
            <a:r>
              <a:rPr lang="zh-TW" altLang="en-US" dirty="0" smtClean="0"/>
              <a:t> </a:t>
            </a:r>
            <a:r>
              <a:rPr lang="en-US" altLang="zh-TW" dirty="0" smtClean="0"/>
              <a:t>scale</a:t>
            </a:r>
          </a:p>
          <a:p>
            <a:pPr marL="742950" lvl="2" indent="-342900"/>
            <a:r>
              <a:rPr lang="en-US" altLang="zh-TW" dirty="0" smtClean="0"/>
              <a:t>Noise </a:t>
            </a:r>
          </a:p>
          <a:p>
            <a:pPr marL="1200150" lvl="3" indent="-342900"/>
            <a:r>
              <a:rPr lang="en-US" altLang="zh-TW" dirty="0" smtClean="0"/>
              <a:t>Different </a:t>
            </a:r>
            <a:r>
              <a:rPr lang="en-US" altLang="zh-TW" dirty="0"/>
              <a:t>communication </a:t>
            </a:r>
            <a:r>
              <a:rPr lang="en-US" altLang="zh-TW" dirty="0" smtClean="0"/>
              <a:t>system</a:t>
            </a:r>
          </a:p>
          <a:p>
            <a:pPr marL="1200150" lvl="3" indent="-342900"/>
            <a:r>
              <a:rPr lang="en-US" altLang="zh-TW" dirty="0"/>
              <a:t>N</a:t>
            </a:r>
            <a:r>
              <a:rPr lang="en-US" altLang="zh-TW" dirty="0" smtClean="0"/>
              <a:t>atural </a:t>
            </a:r>
            <a:r>
              <a:rPr lang="en-US" altLang="zh-TW" dirty="0"/>
              <a:t>and manmade un-controlled </a:t>
            </a:r>
            <a:r>
              <a:rPr lang="en-US" altLang="zh-TW" dirty="0" smtClean="0"/>
              <a:t>signal</a:t>
            </a:r>
          </a:p>
          <a:p>
            <a:pPr marL="1200150" lvl="3" indent="-342900"/>
            <a:r>
              <a:rPr lang="en-US" altLang="zh-TW" dirty="0"/>
              <a:t> U</a:t>
            </a:r>
            <a:r>
              <a:rPr lang="en-US" altLang="zh-TW" dirty="0" smtClean="0"/>
              <a:t>ses </a:t>
            </a:r>
            <a:r>
              <a:rPr lang="en-US" altLang="zh-TW" dirty="0"/>
              <a:t>the same </a:t>
            </a:r>
            <a:r>
              <a:rPr lang="en-US" altLang="zh-TW" dirty="0" smtClean="0"/>
              <a:t>frequency </a:t>
            </a:r>
            <a:r>
              <a:rPr lang="en-US" altLang="zh-TW" dirty="0"/>
              <a:t>channel</a:t>
            </a:r>
            <a:endParaRPr lang="en-US" altLang="zh-TW" dirty="0" smtClean="0"/>
          </a:p>
          <a:p>
            <a:pPr marL="1657350" lvl="4" indent="-342900"/>
            <a:r>
              <a:rPr lang="en-US" altLang="zh-TW" dirty="0" smtClean="0"/>
              <a:t>Ex. Microwave</a:t>
            </a:r>
          </a:p>
          <a:p>
            <a:pPr marL="742950" lvl="2" indent="-342900"/>
            <a:r>
              <a:rPr lang="en-US" altLang="zh-TW" dirty="0" smtClean="0"/>
              <a:t>Interference </a:t>
            </a:r>
            <a:r>
              <a:rPr lang="zh-TW" altLang="zh-TW" dirty="0" smtClean="0"/>
              <a:t> </a:t>
            </a:r>
            <a:endParaRPr lang="en-US" altLang="zh-TW" dirty="0" smtClean="0"/>
          </a:p>
          <a:p>
            <a:pPr marL="1200150" lvl="3" indent="-342900"/>
            <a:r>
              <a:rPr lang="en-US" altLang="zh-TW" dirty="0" smtClean="0"/>
              <a:t>Based </a:t>
            </a:r>
            <a:r>
              <a:rPr lang="en-US" altLang="zh-TW" dirty="0"/>
              <a:t>on </a:t>
            </a:r>
            <a:r>
              <a:rPr lang="en-US" altLang="zh-TW" dirty="0" smtClean="0"/>
              <a:t>802.11</a:t>
            </a:r>
          </a:p>
          <a:p>
            <a:pPr marL="1200150" lvl="3" indent="-342900"/>
            <a:r>
              <a:rPr lang="en-US" altLang="zh-TW" dirty="0"/>
              <a:t>O</a:t>
            </a:r>
            <a:r>
              <a:rPr lang="en-US" altLang="zh-TW" dirty="0" smtClean="0"/>
              <a:t>ther devices using the medium at the same time</a:t>
            </a:r>
          </a:p>
          <a:p>
            <a:pPr marL="1657350" lvl="4" indent="-342900"/>
            <a:r>
              <a:rPr lang="en-US" altLang="zh-TW" dirty="0" smtClean="0"/>
              <a:t>Ex. Collisions</a:t>
            </a:r>
          </a:p>
          <a:p>
            <a:pPr marL="342900" lvl="1" indent="-342900"/>
            <a:r>
              <a:rPr lang="en-US" altLang="zh-TW" dirty="0"/>
              <a:t>A</a:t>
            </a:r>
            <a:r>
              <a:rPr lang="en-US" altLang="zh-TW" dirty="0" smtClean="0"/>
              <a:t>ffect the </a:t>
            </a:r>
            <a:r>
              <a:rPr lang="en-US" altLang="zh-TW" dirty="0"/>
              <a:t>originally </a:t>
            </a:r>
            <a:r>
              <a:rPr lang="en-US" altLang="zh-TW" dirty="0" smtClean="0"/>
              <a:t>bit stream could not be correctly demodulated </a:t>
            </a:r>
            <a:r>
              <a:rPr lang="en-US" altLang="zh-TW" dirty="0"/>
              <a:t>and decoded </a:t>
            </a:r>
            <a:endParaRPr lang="en-US" altLang="zh-TW" dirty="0" smtClean="0"/>
          </a:p>
          <a:p>
            <a:pPr marL="742950" lvl="2" indent="-342900"/>
            <a:r>
              <a:rPr lang="en-US" altLang="zh-TW" dirty="0"/>
              <a:t>H</a:t>
            </a:r>
            <a:r>
              <a:rPr lang="en-US" altLang="zh-TW" dirty="0" smtClean="0"/>
              <a:t>igh packet </a:t>
            </a:r>
            <a:r>
              <a:rPr lang="en-US" altLang="zh-TW" dirty="0"/>
              <a:t>error </a:t>
            </a:r>
            <a:r>
              <a:rPr lang="en-US" altLang="zh-TW" dirty="0" smtClean="0"/>
              <a:t>rate </a:t>
            </a:r>
          </a:p>
          <a:p>
            <a:pPr marL="742950" lvl="2" indent="-342900"/>
            <a:endParaRPr lang="en-US" altLang="zh-TW" dirty="0"/>
          </a:p>
          <a:p>
            <a:pPr marL="342900" lvl="1" indent="-342900"/>
            <a:endParaRPr lang="en-US" altLang="zh-TW" dirty="0" smtClean="0"/>
          </a:p>
          <a:p>
            <a:pPr marL="342900" lvl="1" indent="-342900"/>
            <a:endParaRPr lang="en-US" altLang="zh-TW" dirty="0" smtClean="0"/>
          </a:p>
          <a:p>
            <a:pPr marL="742950" lvl="2" indent="-342900"/>
            <a:endParaRPr lang="zh-TW" altLang="zh-TW" dirty="0"/>
          </a:p>
          <a:p>
            <a:pPr marL="2571750" lvl="6" indent="-342900"/>
            <a:endParaRPr lang="en-US" altLang="zh-TW" dirty="0"/>
          </a:p>
          <a:p>
            <a:pPr marL="2114550" lvl="5" indent="-342900"/>
            <a:endParaRPr lang="zh-TW" altLang="en-US" dirty="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5</a:t>
            </a:fld>
            <a:endParaRPr lang="zh-TW"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spTree>
    <p:extLst>
      <p:ext uri="{BB962C8B-B14F-4D97-AF65-F5344CB8AC3E}">
        <p14:creationId xmlns:p14="http://schemas.microsoft.com/office/powerpoint/2010/main" val="37548305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fontScale="90000"/>
          </a:bodyPr>
          <a:lstStyle/>
          <a:p>
            <a:r>
              <a:rPr lang="en-US" altLang="zh-TW" dirty="0" smtClean="0"/>
              <a:t>Issues of traffic replay in wireless networks</a:t>
            </a:r>
            <a:endParaRPr lang="zh-TW" altLang="en-US" dirty="0"/>
          </a:p>
        </p:txBody>
      </p:sp>
      <p:sp>
        <p:nvSpPr>
          <p:cNvPr id="3" name="內容版面配置區 2"/>
          <p:cNvSpPr>
            <a:spLocks noGrp="1"/>
          </p:cNvSpPr>
          <p:nvPr>
            <p:ph idx="1"/>
          </p:nvPr>
        </p:nvSpPr>
        <p:spPr>
          <a:xfrm>
            <a:off x="457200" y="1600200"/>
            <a:ext cx="8229600" cy="4997152"/>
          </a:xfrm>
        </p:spPr>
        <p:txBody>
          <a:bodyPr>
            <a:normAutofit fontScale="92500" lnSpcReduction="20000"/>
          </a:bodyPr>
          <a:lstStyle/>
          <a:p>
            <a:r>
              <a:rPr lang="en-US" altLang="zh-TW" dirty="0" smtClean="0"/>
              <a:t>An efficient replay requests:</a:t>
            </a:r>
          </a:p>
          <a:p>
            <a:pPr lvl="1"/>
            <a:r>
              <a:rPr lang="en-US" altLang="zh-TW" dirty="0" smtClean="0"/>
              <a:t>Packet replay control&amp; </a:t>
            </a:r>
            <a:r>
              <a:rPr lang="en-US" altLang="zh-TW" dirty="0"/>
              <a:t>e</a:t>
            </a:r>
            <a:r>
              <a:rPr lang="en-US" altLang="zh-TW" dirty="0" smtClean="0"/>
              <a:t>nvironment emulation </a:t>
            </a:r>
          </a:p>
          <a:p>
            <a:pPr lvl="1"/>
            <a:r>
              <a:rPr lang="en-US" altLang="zh-TW" dirty="0" smtClean="0"/>
              <a:t>Coordinate above elements</a:t>
            </a:r>
          </a:p>
          <a:p>
            <a:r>
              <a:rPr lang="en-US" altLang="zh-TW" dirty="0" smtClean="0"/>
              <a:t>If any of the above conditions failed</a:t>
            </a:r>
          </a:p>
          <a:p>
            <a:pPr lvl="1"/>
            <a:r>
              <a:rPr lang="en-US" altLang="zh-TW" dirty="0"/>
              <a:t>T</a:t>
            </a:r>
            <a:r>
              <a:rPr lang="en-US" altLang="zh-TW" dirty="0" smtClean="0"/>
              <a:t>he </a:t>
            </a:r>
            <a:r>
              <a:rPr lang="en-US" altLang="zh-TW" dirty="0"/>
              <a:t>reproduced traffic traces </a:t>
            </a:r>
            <a:r>
              <a:rPr lang="en-US" altLang="zh-TW" dirty="0" smtClean="0"/>
              <a:t>in the replay may </a:t>
            </a:r>
            <a:r>
              <a:rPr lang="en-US" altLang="zh-TW" dirty="0"/>
              <a:t>suffer </a:t>
            </a:r>
            <a:r>
              <a:rPr lang="en-US" altLang="zh-TW" i="1" dirty="0"/>
              <a:t>FN(False Negative)</a:t>
            </a:r>
            <a:r>
              <a:rPr lang="en-US" altLang="zh-TW" dirty="0"/>
              <a:t> </a:t>
            </a:r>
            <a:r>
              <a:rPr lang="en-US" altLang="zh-TW" dirty="0" smtClean="0"/>
              <a:t>and </a:t>
            </a:r>
            <a:r>
              <a:rPr lang="en-US" altLang="zh-TW" i="1" dirty="0"/>
              <a:t>FP(False Positive)</a:t>
            </a:r>
          </a:p>
          <a:p>
            <a:pPr lvl="2"/>
            <a:r>
              <a:rPr lang="en-US" altLang="zh-TW" dirty="0" smtClean="0"/>
              <a:t>FN</a:t>
            </a:r>
          </a:p>
          <a:p>
            <a:pPr lvl="3"/>
            <a:r>
              <a:rPr lang="en-US" altLang="zh-TW" dirty="0" smtClean="0"/>
              <a:t>Successful in </a:t>
            </a:r>
            <a:r>
              <a:rPr lang="en-US" altLang="zh-TW" dirty="0"/>
              <a:t>the real </a:t>
            </a:r>
            <a:r>
              <a:rPr lang="en-US" altLang="zh-TW" dirty="0" smtClean="0"/>
              <a:t>environment</a:t>
            </a:r>
          </a:p>
          <a:p>
            <a:pPr lvl="3"/>
            <a:r>
              <a:rPr lang="en-US" altLang="zh-TW" dirty="0"/>
              <a:t>F</a:t>
            </a:r>
            <a:r>
              <a:rPr lang="en-US" altLang="zh-TW" dirty="0" smtClean="0"/>
              <a:t>ails </a:t>
            </a:r>
            <a:r>
              <a:rPr lang="en-US" altLang="zh-TW" dirty="0"/>
              <a:t>in </a:t>
            </a:r>
            <a:r>
              <a:rPr lang="en-US" altLang="zh-TW" dirty="0" smtClean="0"/>
              <a:t>the traffic </a:t>
            </a:r>
            <a:r>
              <a:rPr lang="en-US" altLang="zh-TW" dirty="0"/>
              <a:t>replay</a:t>
            </a:r>
            <a:endParaRPr lang="en-US" altLang="zh-TW" i="1" dirty="0" smtClean="0"/>
          </a:p>
          <a:p>
            <a:pPr lvl="2"/>
            <a:r>
              <a:rPr lang="en-US" altLang="zh-TW" dirty="0" smtClean="0"/>
              <a:t>FP</a:t>
            </a:r>
          </a:p>
          <a:p>
            <a:pPr lvl="3"/>
            <a:r>
              <a:rPr lang="en-US" altLang="zh-TW" dirty="0" smtClean="0"/>
              <a:t>Fails </a:t>
            </a:r>
            <a:r>
              <a:rPr lang="en-US" altLang="zh-TW" dirty="0"/>
              <a:t>in the real </a:t>
            </a:r>
            <a:r>
              <a:rPr lang="en-US" altLang="zh-TW" dirty="0" smtClean="0"/>
              <a:t>environment</a:t>
            </a:r>
          </a:p>
          <a:p>
            <a:pPr lvl="3"/>
            <a:r>
              <a:rPr lang="en-US" altLang="zh-TW" dirty="0"/>
              <a:t>Successful </a:t>
            </a:r>
            <a:r>
              <a:rPr lang="en-US" altLang="zh-TW" dirty="0" smtClean="0"/>
              <a:t>in the traffic replay</a:t>
            </a:r>
          </a:p>
          <a:p>
            <a:pPr lvl="1"/>
            <a:r>
              <a:rPr lang="en-US" altLang="zh-TW" dirty="0" smtClean="0"/>
              <a:t>Lose </a:t>
            </a:r>
            <a:r>
              <a:rPr lang="en-US" altLang="zh-TW" dirty="0"/>
              <a:t>the </a:t>
            </a:r>
            <a:r>
              <a:rPr lang="en-US" altLang="zh-TW" dirty="0" smtClean="0"/>
              <a:t>realism of the real world action</a:t>
            </a:r>
            <a:endParaRPr lang="en-US" altLang="zh-TW" dirty="0"/>
          </a:p>
          <a:p>
            <a:pPr lvl="3"/>
            <a:endParaRPr lang="en-US" altLang="zh-TW" i="1" dirty="0" smtClean="0"/>
          </a:p>
          <a:p>
            <a:pPr lvl="3"/>
            <a:endParaRPr lang="en-US" altLang="zh-TW" i="1" dirty="0" smtClean="0"/>
          </a:p>
          <a:p>
            <a:pPr lvl="1"/>
            <a:endParaRPr lang="en-US" altLang="zh-TW" i="1" dirty="0" smtClean="0"/>
          </a:p>
          <a:p>
            <a:endParaRPr lang="en-US" altLang="zh-TW" dirty="0" smtClean="0"/>
          </a:p>
          <a:p>
            <a:endParaRPr lang="en-US" altLang="zh-TW" dirty="0" smtClean="0"/>
          </a:p>
          <a:p>
            <a:pPr lvl="1"/>
            <a:endParaRPr lang="en-US" altLang="zh-TW" dirty="0" smtClean="0"/>
          </a:p>
          <a:p>
            <a:endParaRPr lang="zh-TW" altLang="en-US" dirty="0"/>
          </a:p>
        </p:txBody>
      </p:sp>
      <p:sp>
        <p:nvSpPr>
          <p:cNvPr id="5" name="投影片編號版面配置區 4"/>
          <p:cNvSpPr>
            <a:spLocks noGrp="1"/>
          </p:cNvSpPr>
          <p:nvPr>
            <p:ph type="sldNum" sz="quarter" idx="12"/>
          </p:nvPr>
        </p:nvSpPr>
        <p:spPr/>
        <p:txBody>
          <a:bodyPr/>
          <a:lstStyle/>
          <a:p>
            <a:fld id="{241839FB-28C0-42C4-B85E-C961D2DA0168}" type="slidenum">
              <a:rPr lang="zh-TW" altLang="en-US" smtClean="0"/>
              <a:t>6</a:t>
            </a:fld>
            <a:endParaRPr lang="zh-TW" altLang="en-US"/>
          </a:p>
        </p:txBody>
      </p:sp>
    </p:spTree>
    <p:extLst>
      <p:ext uri="{BB962C8B-B14F-4D97-AF65-F5344CB8AC3E}">
        <p14:creationId xmlns:p14="http://schemas.microsoft.com/office/powerpoint/2010/main" val="16122422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L</a:t>
            </a:r>
            <a:r>
              <a:rPr lang="en-US" altLang="zh-TW" dirty="0" smtClean="0"/>
              <a:t>ack the packet replay control</a:t>
            </a:r>
            <a:endParaRPr lang="zh-TW" altLang="zh-TW" dirty="0"/>
          </a:p>
        </p:txBody>
      </p:sp>
      <p:sp>
        <p:nvSpPr>
          <p:cNvPr id="3" name="內容版面配置區 2"/>
          <p:cNvSpPr>
            <a:spLocks noGrp="1"/>
          </p:cNvSpPr>
          <p:nvPr>
            <p:ph idx="1"/>
          </p:nvPr>
        </p:nvSpPr>
        <p:spPr>
          <a:xfrm>
            <a:off x="457200" y="1600201"/>
            <a:ext cx="8229600" cy="1612775"/>
          </a:xfrm>
        </p:spPr>
        <p:txBody>
          <a:bodyPr>
            <a:normAutofit fontScale="85000" lnSpcReduction="20000"/>
          </a:bodyPr>
          <a:lstStyle/>
          <a:p>
            <a:pPr lvl="1"/>
            <a:r>
              <a:rPr lang="en-US" altLang="zh-TW" dirty="0" smtClean="0"/>
              <a:t>FP</a:t>
            </a:r>
            <a:r>
              <a:rPr lang="en-US" altLang="zh-TW" dirty="0"/>
              <a:t>: Affect the packet exchange </a:t>
            </a:r>
            <a:r>
              <a:rPr lang="en-US" altLang="zh-TW" dirty="0" smtClean="0"/>
              <a:t>sequence</a:t>
            </a:r>
          </a:p>
          <a:p>
            <a:pPr lvl="2"/>
            <a:r>
              <a:rPr lang="en-US" altLang="zh-TW" dirty="0" smtClean="0"/>
              <a:t>Transmit </a:t>
            </a:r>
            <a:r>
              <a:rPr lang="en-US" altLang="zh-TW" dirty="0"/>
              <a:t>the next packet </a:t>
            </a:r>
            <a:r>
              <a:rPr lang="en-US" altLang="zh-TW" dirty="0" smtClean="0"/>
              <a:t>before  </a:t>
            </a:r>
            <a:r>
              <a:rPr lang="en-US" altLang="zh-TW" dirty="0"/>
              <a:t>receiving  the  response  for the  </a:t>
            </a:r>
            <a:r>
              <a:rPr lang="en-US" altLang="zh-TW" dirty="0" smtClean="0"/>
              <a:t>current request</a:t>
            </a:r>
          </a:p>
          <a:p>
            <a:pPr lvl="1"/>
            <a:r>
              <a:rPr lang="en-US" altLang="zh-TW" dirty="0" smtClean="0"/>
              <a:t>FN: </a:t>
            </a:r>
            <a:r>
              <a:rPr lang="en-US" altLang="zh-TW" dirty="0"/>
              <a:t>Wrong interactions with the </a:t>
            </a:r>
            <a:r>
              <a:rPr lang="en-US" altLang="zh-TW" dirty="0" smtClean="0"/>
              <a:t>DUT</a:t>
            </a:r>
          </a:p>
          <a:p>
            <a:pPr lvl="2"/>
            <a:r>
              <a:rPr lang="en-US" altLang="zh-TW" dirty="0" smtClean="0"/>
              <a:t>Transmit </a:t>
            </a:r>
            <a:r>
              <a:rPr lang="en-US" altLang="zh-TW" dirty="0"/>
              <a:t>the next </a:t>
            </a:r>
            <a:r>
              <a:rPr lang="en-US" altLang="zh-TW" dirty="0" smtClean="0"/>
              <a:t>packet at the wrong time</a:t>
            </a:r>
          </a:p>
          <a:p>
            <a:pPr lvl="2"/>
            <a:endParaRPr lang="en-US" altLang="zh-TW" dirty="0" smtClean="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TW" altLang="en-US"/>
          </a:p>
        </p:txBody>
      </p:sp>
      <p:graphicFrame>
        <p:nvGraphicFramePr>
          <p:cNvPr id="5" name="物件 4"/>
          <p:cNvGraphicFramePr>
            <a:graphicFrameLocks noChangeAspect="1"/>
          </p:cNvGraphicFramePr>
          <p:nvPr>
            <p:extLst>
              <p:ext uri="{D42A27DB-BD31-4B8C-83A1-F6EECF244321}">
                <p14:modId xmlns:p14="http://schemas.microsoft.com/office/powerpoint/2010/main" val="4011178779"/>
              </p:ext>
            </p:extLst>
          </p:nvPr>
        </p:nvGraphicFramePr>
        <p:xfrm>
          <a:off x="1169547" y="3429000"/>
          <a:ext cx="6887459" cy="3240360"/>
        </p:xfrm>
        <a:graphic>
          <a:graphicData uri="http://schemas.openxmlformats.org/presentationml/2006/ole">
            <mc:AlternateContent xmlns:mc="http://schemas.openxmlformats.org/markup-compatibility/2006">
              <mc:Choice xmlns:v="urn:schemas-microsoft-com:vml" Requires="v">
                <p:oleObj spid="_x0000_s1440" name="Visio" r:id="rId4" imgW="6639466" imgH="3304797" progId="Visio.Drawing.11">
                  <p:embed/>
                </p:oleObj>
              </mc:Choice>
              <mc:Fallback>
                <p:oleObj name="Visio" r:id="rId4" imgW="6639466" imgH="3304797" progId="Visio.Drawing.11">
                  <p:embed/>
                  <p:pic>
                    <p:nvPicPr>
                      <p:cNvPr id="0" name="Object 1"/>
                      <p:cNvPicPr>
                        <a:picLocks noChangeAspect="1" noChangeArrowheads="1"/>
                      </p:cNvPicPr>
                      <p:nvPr/>
                    </p:nvPicPr>
                    <p:blipFill>
                      <a:blip r:embed="rId5"/>
                      <a:srcRect/>
                      <a:stretch>
                        <a:fillRect/>
                      </a:stretch>
                    </p:blipFill>
                    <p:spPr bwMode="auto">
                      <a:xfrm>
                        <a:off x="1169547" y="3429000"/>
                        <a:ext cx="6887459" cy="3240360"/>
                      </a:xfrm>
                      <a:prstGeom prst="rect">
                        <a:avLst/>
                      </a:prstGeom>
                      <a:noFill/>
                    </p:spPr>
                  </p:pic>
                </p:oleObj>
              </mc:Fallback>
            </mc:AlternateContent>
          </a:graphicData>
        </a:graphic>
      </p:graphicFrame>
      <p:sp>
        <p:nvSpPr>
          <p:cNvPr id="7" name="投影片編號版面配置區 6"/>
          <p:cNvSpPr>
            <a:spLocks noGrp="1"/>
          </p:cNvSpPr>
          <p:nvPr>
            <p:ph type="sldNum" sz="quarter" idx="12"/>
          </p:nvPr>
        </p:nvSpPr>
        <p:spPr/>
        <p:txBody>
          <a:bodyPr/>
          <a:lstStyle/>
          <a:p>
            <a:fld id="{241839FB-28C0-42C4-B85E-C961D2DA0168}" type="slidenum">
              <a:rPr lang="zh-TW" altLang="en-US" smtClean="0"/>
              <a:t>7</a:t>
            </a:fld>
            <a:endParaRPr lang="zh-TW" altLang="en-US"/>
          </a:p>
        </p:txBody>
      </p:sp>
      <p:sp>
        <p:nvSpPr>
          <p:cNvPr id="10" name="向右箭號 9"/>
          <p:cNvSpPr/>
          <p:nvPr/>
        </p:nvSpPr>
        <p:spPr>
          <a:xfrm rot="10091399">
            <a:off x="2945458" y="4964210"/>
            <a:ext cx="1440160" cy="389345"/>
          </a:xfrm>
          <a:prstGeom prst="rightArrow">
            <a:avLst/>
          </a:prstGeom>
          <a:solidFill>
            <a:schemeClr val="bg1">
              <a:lumMod val="65000"/>
              <a:alpha val="30000"/>
            </a:schemeClr>
          </a:solidFill>
          <a:ln>
            <a:solidFill>
              <a:schemeClr val="tx1">
                <a:lumMod val="65000"/>
                <a:lumOff val="3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1" name="向右箭號 10"/>
          <p:cNvSpPr/>
          <p:nvPr/>
        </p:nvSpPr>
        <p:spPr>
          <a:xfrm rot="638650">
            <a:off x="6480458" y="4763617"/>
            <a:ext cx="1440160" cy="389345"/>
          </a:xfrm>
          <a:prstGeom prst="rightArrow">
            <a:avLst/>
          </a:prstGeom>
          <a:solidFill>
            <a:srgbClr val="FFC000">
              <a:alpha val="30000"/>
            </a:srgb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2" name="向右箭號 11"/>
          <p:cNvSpPr/>
          <p:nvPr/>
        </p:nvSpPr>
        <p:spPr>
          <a:xfrm rot="815290">
            <a:off x="2941397" y="4405217"/>
            <a:ext cx="1440160" cy="389345"/>
          </a:xfrm>
          <a:prstGeom prst="rightArrow">
            <a:avLst/>
          </a:prstGeom>
          <a:solidFill>
            <a:schemeClr val="bg1">
              <a:lumMod val="65000"/>
              <a:alpha val="30000"/>
            </a:schemeClr>
          </a:solidFill>
          <a:ln>
            <a:solidFill>
              <a:schemeClr val="tx1">
                <a:lumMod val="65000"/>
                <a:lumOff val="3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3" name="向右箭號 12"/>
          <p:cNvSpPr/>
          <p:nvPr/>
        </p:nvSpPr>
        <p:spPr>
          <a:xfrm rot="10485373">
            <a:off x="2955282" y="5908564"/>
            <a:ext cx="1440160" cy="389345"/>
          </a:xfrm>
          <a:prstGeom prst="rightArrow">
            <a:avLst/>
          </a:prstGeom>
          <a:solidFill>
            <a:srgbClr val="FFC000">
              <a:alpha val="30000"/>
            </a:srgb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4" name="向右箭號 13"/>
          <p:cNvSpPr/>
          <p:nvPr/>
        </p:nvSpPr>
        <p:spPr>
          <a:xfrm rot="10204655">
            <a:off x="6432195" y="4301718"/>
            <a:ext cx="1440160" cy="389345"/>
          </a:xfrm>
          <a:prstGeom prst="rightArrow">
            <a:avLst/>
          </a:prstGeom>
          <a:solidFill>
            <a:srgbClr val="FFC000">
              <a:alpha val="30000"/>
            </a:srgb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5" name="向右箭號 14"/>
          <p:cNvSpPr/>
          <p:nvPr/>
        </p:nvSpPr>
        <p:spPr>
          <a:xfrm rot="905945">
            <a:off x="3085406" y="5399873"/>
            <a:ext cx="1440160" cy="389345"/>
          </a:xfrm>
          <a:prstGeom prst="rightArrow">
            <a:avLst/>
          </a:prstGeom>
          <a:solidFill>
            <a:srgbClr val="FFC000">
              <a:alpha val="30000"/>
            </a:srgb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graphicFrame>
        <p:nvGraphicFramePr>
          <p:cNvPr id="22" name="表格 21"/>
          <p:cNvGraphicFramePr>
            <a:graphicFrameLocks noGrp="1"/>
          </p:cNvGraphicFramePr>
          <p:nvPr>
            <p:extLst>
              <p:ext uri="{D42A27DB-BD31-4B8C-83A1-F6EECF244321}">
                <p14:modId xmlns:p14="http://schemas.microsoft.com/office/powerpoint/2010/main" val="3541329866"/>
              </p:ext>
            </p:extLst>
          </p:nvPr>
        </p:nvGraphicFramePr>
        <p:xfrm>
          <a:off x="-2124744" y="1412776"/>
          <a:ext cx="1872208" cy="1580249"/>
        </p:xfrm>
        <a:graphic>
          <a:graphicData uri="http://schemas.openxmlformats.org/drawingml/2006/table">
            <a:tbl>
              <a:tblPr firstRow="1" bandRow="1">
                <a:tableStyleId>{5940675A-B579-460E-94D1-54222C63F5DA}</a:tableStyleId>
              </a:tblPr>
              <a:tblGrid>
                <a:gridCol w="765904"/>
                <a:gridCol w="1106304"/>
              </a:tblGrid>
              <a:tr h="369973">
                <a:tc gridSpan="2">
                  <a:txBody>
                    <a:bodyPr/>
                    <a:lstStyle/>
                    <a:p>
                      <a:r>
                        <a:rPr lang="en-US" altLang="zh-TW" sz="1200" dirty="0" smtClean="0"/>
                        <a:t>Captured traffic in the real world</a:t>
                      </a:r>
                      <a:endParaRPr lang="zh-TW" altLang="en-US" sz="1200" dirty="0"/>
                    </a:p>
                  </a:txBody>
                  <a:tcPr>
                    <a:solidFill>
                      <a:schemeClr val="bg1"/>
                    </a:solidFill>
                  </a:tcPr>
                </a:tc>
                <a:tc hMerge="1">
                  <a:txBody>
                    <a:bodyPr/>
                    <a:lstStyle/>
                    <a:p>
                      <a:endParaRPr lang="zh-TW" altLang="en-US" dirty="0"/>
                    </a:p>
                  </a:txBody>
                  <a:tcPr/>
                </a:tc>
              </a:tr>
              <a:tr h="221984">
                <a:tc>
                  <a:txBody>
                    <a:bodyPr/>
                    <a:lstStyle/>
                    <a:p>
                      <a:r>
                        <a:rPr lang="en-US" altLang="zh-TW" sz="1200" dirty="0" smtClean="0"/>
                        <a:t>A to B</a:t>
                      </a:r>
                      <a:endParaRPr lang="zh-TW" altLang="en-US" sz="12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err="1" smtClean="0"/>
                        <a:t>Asso</a:t>
                      </a:r>
                      <a:r>
                        <a:rPr lang="en-US" altLang="zh-TW" sz="1200" dirty="0" smtClean="0"/>
                        <a:t>.</a:t>
                      </a:r>
                      <a:r>
                        <a:rPr lang="en-US" altLang="zh-TW" sz="1200" baseline="0" dirty="0" smtClean="0"/>
                        <a:t> Req.</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r h="221984">
                <a:tc>
                  <a:txBody>
                    <a:bodyPr/>
                    <a:lstStyle/>
                    <a:p>
                      <a:r>
                        <a:rPr lang="en-US" altLang="zh-TW" sz="1200" dirty="0" smtClean="0"/>
                        <a:t>B to A</a:t>
                      </a:r>
                      <a:endParaRPr lang="zh-TW" altLang="en-US" sz="12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ACK</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r h="221984">
                <a:tc>
                  <a:txBody>
                    <a:bodyPr/>
                    <a:lstStyle/>
                    <a:p>
                      <a:r>
                        <a:rPr lang="en-US" altLang="zh-TW" sz="1200" dirty="0" smtClean="0"/>
                        <a:t>B to A</a:t>
                      </a:r>
                      <a:endParaRPr lang="zh-TW" altLang="en-US" sz="12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err="1" smtClean="0"/>
                        <a:t>Asso</a:t>
                      </a:r>
                      <a:r>
                        <a:rPr lang="en-US" altLang="zh-TW" sz="1200" dirty="0" smtClean="0"/>
                        <a:t>. Rep.</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r h="300089">
                <a:tc>
                  <a:txBody>
                    <a:bodyPr/>
                    <a:lstStyle/>
                    <a:p>
                      <a:r>
                        <a:rPr lang="en-US" altLang="zh-TW" sz="1200" dirty="0" smtClean="0"/>
                        <a:t>A to B</a:t>
                      </a:r>
                      <a:endParaRPr lang="zh-TW" altLang="en-US" sz="12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ACK</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bl>
          </a:graphicData>
        </a:graphic>
      </p:graphicFrame>
      <p:graphicFrame>
        <p:nvGraphicFramePr>
          <p:cNvPr id="23" name="表格 22"/>
          <p:cNvGraphicFramePr>
            <a:graphicFrameLocks noGrp="1"/>
          </p:cNvGraphicFramePr>
          <p:nvPr>
            <p:extLst>
              <p:ext uri="{D42A27DB-BD31-4B8C-83A1-F6EECF244321}">
                <p14:modId xmlns:p14="http://schemas.microsoft.com/office/powerpoint/2010/main" val="1244302134"/>
              </p:ext>
            </p:extLst>
          </p:nvPr>
        </p:nvGraphicFramePr>
        <p:xfrm>
          <a:off x="4644008" y="4745452"/>
          <a:ext cx="1681327" cy="1707884"/>
        </p:xfrm>
        <a:graphic>
          <a:graphicData uri="http://schemas.openxmlformats.org/drawingml/2006/table">
            <a:tbl>
              <a:tblPr firstRow="1" bandRow="1">
                <a:tableStyleId>{5940675A-B579-460E-94D1-54222C63F5DA}</a:tableStyleId>
              </a:tblPr>
              <a:tblGrid>
                <a:gridCol w="640147"/>
                <a:gridCol w="1041180"/>
              </a:tblGrid>
              <a:tr h="312671">
                <a:tc gridSpan="2">
                  <a:txBody>
                    <a:bodyPr/>
                    <a:lstStyle/>
                    <a:p>
                      <a:r>
                        <a:rPr lang="en-US" altLang="zh-TW" sz="1200" dirty="0" smtClean="0"/>
                        <a:t>Captured traffic in the real world</a:t>
                      </a:r>
                      <a:endParaRPr lang="zh-TW" altLang="en-US" sz="1200" dirty="0"/>
                    </a:p>
                  </a:txBody>
                  <a:tcPr>
                    <a:solidFill>
                      <a:schemeClr val="bg1"/>
                    </a:solidFill>
                  </a:tcPr>
                </a:tc>
                <a:tc hMerge="1">
                  <a:txBody>
                    <a:bodyPr/>
                    <a:lstStyle/>
                    <a:p>
                      <a:endParaRPr lang="zh-TW" altLang="en-US" dirty="0"/>
                    </a:p>
                  </a:txBody>
                  <a:tcPr/>
                </a:tc>
              </a:tr>
              <a:tr h="312671">
                <a:tc>
                  <a:txBody>
                    <a:bodyPr/>
                    <a:lstStyle/>
                    <a:p>
                      <a:r>
                        <a:rPr lang="en-US" altLang="zh-TW" sz="1200" dirty="0" smtClean="0"/>
                        <a:t>B to A</a:t>
                      </a:r>
                      <a:endParaRPr lang="zh-TW" altLang="en-US" sz="12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Direct Data</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r h="312671">
                <a:tc>
                  <a:txBody>
                    <a:bodyPr/>
                    <a:lstStyle/>
                    <a:p>
                      <a:r>
                        <a:rPr lang="en-US" altLang="zh-TW" sz="1200" dirty="0" smtClean="0"/>
                        <a:t>B to A</a:t>
                      </a:r>
                      <a:endParaRPr lang="zh-TW" altLang="en-US" sz="12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Direct Data</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r h="312671">
                <a:tc>
                  <a:txBody>
                    <a:bodyPr/>
                    <a:lstStyle/>
                    <a:p>
                      <a:r>
                        <a:rPr lang="en-US" altLang="zh-TW" sz="1200" dirty="0" smtClean="0"/>
                        <a:t>B to A</a:t>
                      </a:r>
                      <a:endParaRPr lang="zh-TW" altLang="en-US" sz="12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Direct Data</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r h="312671">
                <a:tc>
                  <a:txBody>
                    <a:bodyPr/>
                    <a:lstStyle/>
                    <a:p>
                      <a:r>
                        <a:rPr lang="en-US" altLang="zh-TW" sz="1400" dirty="0" smtClean="0"/>
                        <a:t>A to B</a:t>
                      </a:r>
                      <a:endParaRPr lang="zh-TW" altLang="en-US" sz="14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ACK</a:t>
                      </a:r>
                      <a:endParaRPr lang="zh-TW" altLang="en-US" sz="1400" dirty="0" smtClean="0"/>
                    </a:p>
                  </a:txBody>
                  <a:tcPr>
                    <a:lnL w="12700" cap="flat" cmpd="sng" algn="ctr">
                      <a:solidFill>
                        <a:schemeClr val="tx1"/>
                      </a:solidFill>
                      <a:prstDash val="solid"/>
                      <a:round/>
                      <a:headEnd type="none" w="med" len="med"/>
                      <a:tailEnd type="none" w="med" len="med"/>
                    </a:lnL>
                    <a:solidFill>
                      <a:schemeClr val="bg1"/>
                    </a:solidFill>
                  </a:tcPr>
                </a:tc>
              </a:tr>
            </a:tbl>
          </a:graphicData>
        </a:graphic>
      </p:graphicFrame>
      <p:sp>
        <p:nvSpPr>
          <p:cNvPr id="20" name="矩形 19"/>
          <p:cNvSpPr/>
          <p:nvPr/>
        </p:nvSpPr>
        <p:spPr>
          <a:xfrm>
            <a:off x="4589848" y="5173301"/>
            <a:ext cx="1710344" cy="1280035"/>
          </a:xfrm>
          <a:prstGeom prst="rect">
            <a:avLst/>
          </a:prstGeom>
          <a:noFill/>
          <a:ln w="57150">
            <a:solidFill>
              <a:schemeClr val="accent6">
                <a:lumMod val="60000"/>
                <a:lumOff val="4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TW" altLang="en-US"/>
          </a:p>
        </p:txBody>
      </p:sp>
      <p:sp>
        <p:nvSpPr>
          <p:cNvPr id="19" name="矩形 18"/>
          <p:cNvSpPr/>
          <p:nvPr/>
        </p:nvSpPr>
        <p:spPr>
          <a:xfrm>
            <a:off x="827584" y="5857130"/>
            <a:ext cx="1944216" cy="596205"/>
          </a:xfrm>
          <a:prstGeom prst="rect">
            <a:avLst/>
          </a:prstGeom>
          <a:noFill/>
          <a:ln w="57150">
            <a:solidFill>
              <a:schemeClr val="accent6">
                <a:lumMod val="60000"/>
                <a:lumOff val="4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TW" altLang="en-US"/>
          </a:p>
        </p:txBody>
      </p:sp>
      <p:sp>
        <p:nvSpPr>
          <p:cNvPr id="18" name="矩形 17"/>
          <p:cNvSpPr/>
          <p:nvPr/>
        </p:nvSpPr>
        <p:spPr>
          <a:xfrm>
            <a:off x="841818" y="5282618"/>
            <a:ext cx="1929981" cy="556800"/>
          </a:xfrm>
          <a:prstGeom prst="rect">
            <a:avLst/>
          </a:prstGeom>
          <a:noFill/>
          <a:ln w="57150">
            <a:solidFill>
              <a:schemeClr val="bg1">
                <a:lumMod val="7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TW" altLang="en-US"/>
          </a:p>
        </p:txBody>
      </p:sp>
      <p:graphicFrame>
        <p:nvGraphicFramePr>
          <p:cNvPr id="21" name="表格 20"/>
          <p:cNvGraphicFramePr>
            <a:graphicFrameLocks noGrp="1"/>
          </p:cNvGraphicFramePr>
          <p:nvPr>
            <p:extLst>
              <p:ext uri="{D42A27DB-BD31-4B8C-83A1-F6EECF244321}">
                <p14:modId xmlns:p14="http://schemas.microsoft.com/office/powerpoint/2010/main" val="378063731"/>
              </p:ext>
            </p:extLst>
          </p:nvPr>
        </p:nvGraphicFramePr>
        <p:xfrm>
          <a:off x="-2052736" y="3250405"/>
          <a:ext cx="1681327" cy="1707884"/>
        </p:xfrm>
        <a:graphic>
          <a:graphicData uri="http://schemas.openxmlformats.org/drawingml/2006/table">
            <a:tbl>
              <a:tblPr firstRow="1" bandRow="1">
                <a:tableStyleId>{5940675A-B579-460E-94D1-54222C63F5DA}</a:tableStyleId>
              </a:tblPr>
              <a:tblGrid>
                <a:gridCol w="640147"/>
                <a:gridCol w="1041180"/>
              </a:tblGrid>
              <a:tr h="312671">
                <a:tc gridSpan="2">
                  <a:txBody>
                    <a:bodyPr/>
                    <a:lstStyle/>
                    <a:p>
                      <a:r>
                        <a:rPr lang="en-US" altLang="zh-TW" sz="1200" dirty="0" smtClean="0"/>
                        <a:t>Captured traffic in the real world</a:t>
                      </a:r>
                      <a:endParaRPr lang="zh-TW" altLang="en-US" sz="1200" dirty="0"/>
                    </a:p>
                  </a:txBody>
                  <a:tcPr>
                    <a:solidFill>
                      <a:schemeClr val="bg1"/>
                    </a:solidFill>
                  </a:tcPr>
                </a:tc>
                <a:tc hMerge="1">
                  <a:txBody>
                    <a:bodyPr/>
                    <a:lstStyle/>
                    <a:p>
                      <a:endParaRPr lang="zh-TW" altLang="en-US" dirty="0"/>
                    </a:p>
                  </a:txBody>
                  <a:tcPr/>
                </a:tc>
              </a:tr>
              <a:tr h="312671">
                <a:tc>
                  <a:txBody>
                    <a:bodyPr/>
                    <a:lstStyle/>
                    <a:p>
                      <a:r>
                        <a:rPr lang="en-US" altLang="zh-TW" sz="1200" dirty="0" smtClean="0"/>
                        <a:t>B to A</a:t>
                      </a:r>
                      <a:endParaRPr lang="zh-TW" altLang="en-US" sz="12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Direct Data</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r h="312671">
                <a:tc>
                  <a:txBody>
                    <a:bodyPr/>
                    <a:lstStyle/>
                    <a:p>
                      <a:r>
                        <a:rPr lang="en-US" altLang="zh-TW" sz="1200" dirty="0" smtClean="0"/>
                        <a:t>B to A</a:t>
                      </a:r>
                      <a:endParaRPr lang="zh-TW" altLang="en-US" sz="12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Direct Data</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r h="312671">
                <a:tc>
                  <a:txBody>
                    <a:bodyPr/>
                    <a:lstStyle/>
                    <a:p>
                      <a:r>
                        <a:rPr lang="en-US" altLang="zh-TW" sz="1200" dirty="0" smtClean="0"/>
                        <a:t>B to A</a:t>
                      </a:r>
                      <a:endParaRPr lang="zh-TW" altLang="en-US" sz="12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Direct Data</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r h="312671">
                <a:tc>
                  <a:txBody>
                    <a:bodyPr/>
                    <a:lstStyle/>
                    <a:p>
                      <a:r>
                        <a:rPr lang="en-US" altLang="zh-TW" sz="1400" dirty="0" smtClean="0"/>
                        <a:t>A to B</a:t>
                      </a:r>
                      <a:endParaRPr lang="zh-TW" altLang="en-US" sz="14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ACK</a:t>
                      </a:r>
                      <a:endParaRPr lang="zh-TW" altLang="en-US" sz="1400" dirty="0" smtClean="0"/>
                    </a:p>
                  </a:txBody>
                  <a:tcPr>
                    <a:lnL w="12700" cap="flat" cmpd="sng" algn="ctr">
                      <a:solidFill>
                        <a:schemeClr val="tx1"/>
                      </a:solidFill>
                      <a:prstDash val="solid"/>
                      <a:round/>
                      <a:headEnd type="none" w="med" len="med"/>
                      <a:tailEnd type="none" w="med" len="med"/>
                    </a:lnL>
                    <a:solidFill>
                      <a:schemeClr val="bg1"/>
                    </a:solidFill>
                  </a:tcPr>
                </a:tc>
              </a:tr>
            </a:tbl>
          </a:graphicData>
        </a:graphic>
      </p:graphicFrame>
    </p:spTree>
    <p:extLst>
      <p:ext uri="{BB962C8B-B14F-4D97-AF65-F5344CB8AC3E}">
        <p14:creationId xmlns:p14="http://schemas.microsoft.com/office/powerpoint/2010/main" val="1866916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2" presetClass="entr" presetSubtype="2" fill="hold" grpId="0" nodeType="afterEffect">
                                  <p:stCondLst>
                                    <p:cond delay="125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500"/>
                                        <p:tgtEl>
                                          <p:spTgt spid="10"/>
                                        </p:tgtEl>
                                      </p:cBhvr>
                                    </p:animEffect>
                                  </p:childTnLst>
                                </p:cTn>
                              </p:par>
                            </p:childTnLst>
                          </p:cTn>
                        </p:par>
                        <p:par>
                          <p:cTn id="12" fill="hold">
                            <p:stCondLst>
                              <p:cond delay="2250"/>
                            </p:stCondLst>
                            <p:childTnLst>
                              <p:par>
                                <p:cTn id="13" presetID="22" presetClass="entr" presetSubtype="8" fill="hold" grpId="0" nodeType="afterEffect">
                                  <p:stCondLst>
                                    <p:cond delay="125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4000"/>
                            </p:stCondLst>
                            <p:childTnLst>
                              <p:par>
                                <p:cTn id="17" presetID="22" presetClass="entr" presetSubtype="2" fill="hold" grpId="0" nodeType="afterEffect">
                                  <p:stCondLst>
                                    <p:cond delay="1250"/>
                                  </p:stCondLst>
                                  <p:childTnLst>
                                    <p:set>
                                      <p:cBhvr>
                                        <p:cTn id="18" dur="1" fill="hold">
                                          <p:stCondLst>
                                            <p:cond delay="0"/>
                                          </p:stCondLst>
                                        </p:cTn>
                                        <p:tgtEl>
                                          <p:spTgt spid="13"/>
                                        </p:tgtEl>
                                        <p:attrNameLst>
                                          <p:attrName>style.visibility</p:attrName>
                                        </p:attrNameLst>
                                      </p:cBhvr>
                                      <p:to>
                                        <p:strVal val="visible"/>
                                      </p:to>
                                    </p:set>
                                    <p:animEffect transition="in" filter="wipe(right)">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right)">
                                      <p:cBhvr>
                                        <p:cTn id="24" dur="500"/>
                                        <p:tgtEl>
                                          <p:spTgt spid="14"/>
                                        </p:tgtEl>
                                      </p:cBhvr>
                                    </p:animEffect>
                                  </p:childTnLst>
                                </p:cTn>
                              </p:par>
                            </p:childTnLst>
                          </p:cTn>
                        </p:par>
                        <p:par>
                          <p:cTn id="25" fill="hold">
                            <p:stCondLst>
                              <p:cond delay="500"/>
                            </p:stCondLst>
                            <p:childTnLst>
                              <p:par>
                                <p:cTn id="26" presetID="22" presetClass="entr" presetSubtype="8" fill="hold" grpId="0" nodeType="afterEffect">
                                  <p:stCondLst>
                                    <p:cond delay="125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dirty="0" smtClean="0"/>
              <a:t>Lack the environment emulation</a:t>
            </a:r>
            <a:endParaRPr lang="zh-TW" altLang="en-US" dirty="0"/>
          </a:p>
        </p:txBody>
      </p:sp>
      <p:sp>
        <p:nvSpPr>
          <p:cNvPr id="3" name="內容版面配置區 2"/>
          <p:cNvSpPr>
            <a:spLocks noGrp="1"/>
          </p:cNvSpPr>
          <p:nvPr>
            <p:ph idx="1"/>
          </p:nvPr>
        </p:nvSpPr>
        <p:spPr>
          <a:xfrm>
            <a:off x="457200" y="1600201"/>
            <a:ext cx="8229600" cy="1900807"/>
          </a:xfrm>
        </p:spPr>
        <p:txBody>
          <a:bodyPr>
            <a:normAutofit fontScale="85000" lnSpcReduction="20000"/>
          </a:bodyPr>
          <a:lstStyle/>
          <a:p>
            <a:pPr lvl="1"/>
            <a:r>
              <a:rPr lang="en-US" altLang="zh-TW" dirty="0" smtClean="0"/>
              <a:t>FN:</a:t>
            </a:r>
            <a:r>
              <a:rPr lang="en-US" altLang="zh-TW" dirty="0"/>
              <a:t> Affect the packet exchange sequence</a:t>
            </a:r>
            <a:endParaRPr lang="en-US" altLang="zh-TW" dirty="0" smtClean="0"/>
          </a:p>
          <a:p>
            <a:pPr lvl="2"/>
            <a:r>
              <a:rPr lang="en-US" altLang="zh-TW" dirty="0" smtClean="0"/>
              <a:t>Noise occurs too long </a:t>
            </a:r>
          </a:p>
          <a:p>
            <a:pPr lvl="3"/>
            <a:r>
              <a:rPr lang="en-US" altLang="zh-TW" dirty="0"/>
              <a:t>Un-want </a:t>
            </a:r>
            <a:r>
              <a:rPr lang="en-US" altLang="zh-TW" dirty="0" smtClean="0"/>
              <a:t>disturbances</a:t>
            </a:r>
          </a:p>
          <a:p>
            <a:pPr lvl="1"/>
            <a:r>
              <a:rPr lang="en-US" altLang="zh-TW" dirty="0" smtClean="0"/>
              <a:t>FP: Wrong </a:t>
            </a:r>
            <a:r>
              <a:rPr lang="en-US" altLang="zh-TW" dirty="0"/>
              <a:t>interactions with the </a:t>
            </a:r>
            <a:r>
              <a:rPr lang="en-US" altLang="zh-TW" dirty="0" smtClean="0"/>
              <a:t>DUT</a:t>
            </a:r>
          </a:p>
          <a:p>
            <a:pPr lvl="2"/>
            <a:r>
              <a:rPr lang="en-US" altLang="zh-TW" dirty="0" smtClean="0"/>
              <a:t>Noise did not occur</a:t>
            </a:r>
          </a:p>
          <a:p>
            <a:pPr lvl="3"/>
            <a:r>
              <a:rPr lang="en-US" altLang="zh-TW" dirty="0"/>
              <a:t>Un-want </a:t>
            </a:r>
            <a:r>
              <a:rPr lang="en-US" altLang="zh-TW" dirty="0" smtClean="0"/>
              <a:t>responses from the DUT</a:t>
            </a:r>
          </a:p>
          <a:p>
            <a:pPr lvl="3"/>
            <a:endParaRPr lang="en-US" altLang="zh-TW" dirty="0"/>
          </a:p>
          <a:p>
            <a:endParaRPr lang="zh-TW" altLang="en-US" dirty="0"/>
          </a:p>
        </p:txBody>
      </p:sp>
      <p:sp>
        <p:nvSpPr>
          <p:cNvPr id="5" name="投影片編號版面配置區 4"/>
          <p:cNvSpPr>
            <a:spLocks noGrp="1"/>
          </p:cNvSpPr>
          <p:nvPr>
            <p:ph type="sldNum" sz="quarter" idx="12"/>
          </p:nvPr>
        </p:nvSpPr>
        <p:spPr/>
        <p:txBody>
          <a:bodyPr/>
          <a:lstStyle/>
          <a:p>
            <a:fld id="{241839FB-28C0-42C4-B85E-C961D2DA0168}" type="slidenum">
              <a:rPr lang="zh-TW" altLang="en-US" smtClean="0"/>
              <a:t>8</a:t>
            </a:fld>
            <a:endParaRPr lang="zh-TW" altLang="en-US"/>
          </a:p>
        </p:txBody>
      </p:sp>
      <p:graphicFrame>
        <p:nvGraphicFramePr>
          <p:cNvPr id="7" name="物件 6"/>
          <p:cNvGraphicFramePr>
            <a:graphicFrameLocks noChangeAspect="1"/>
          </p:cNvGraphicFramePr>
          <p:nvPr>
            <p:extLst>
              <p:ext uri="{D42A27DB-BD31-4B8C-83A1-F6EECF244321}">
                <p14:modId xmlns:p14="http://schemas.microsoft.com/office/powerpoint/2010/main" val="1205063081"/>
              </p:ext>
            </p:extLst>
          </p:nvPr>
        </p:nvGraphicFramePr>
        <p:xfrm>
          <a:off x="179512" y="3645024"/>
          <a:ext cx="9397562" cy="3096344"/>
        </p:xfrm>
        <a:graphic>
          <a:graphicData uri="http://schemas.openxmlformats.org/presentationml/2006/ole">
            <mc:AlternateContent xmlns:mc="http://schemas.openxmlformats.org/markup-compatibility/2006">
              <mc:Choice xmlns:v="urn:schemas-microsoft-com:vml" Requires="v">
                <p:oleObj spid="_x0000_s2453" name="Visio" r:id="rId4" imgW="9766731" imgH="3223007" progId="Visio.Drawing.11">
                  <p:embed/>
                </p:oleObj>
              </mc:Choice>
              <mc:Fallback>
                <p:oleObj name="Visio" r:id="rId4" imgW="9766731" imgH="3223007" progId="Visio.Drawing.11">
                  <p:embed/>
                  <p:pic>
                    <p:nvPicPr>
                      <p:cNvPr id="0" name="Object 2"/>
                      <p:cNvPicPr>
                        <a:picLocks noChangeAspect="1" noChangeArrowheads="1"/>
                      </p:cNvPicPr>
                      <p:nvPr/>
                    </p:nvPicPr>
                    <p:blipFill>
                      <a:blip r:embed="rId5"/>
                      <a:srcRect/>
                      <a:stretch>
                        <a:fillRect/>
                      </a:stretch>
                    </p:blipFill>
                    <p:spPr bwMode="auto">
                      <a:xfrm>
                        <a:off x="179512" y="3645024"/>
                        <a:ext cx="9397562" cy="3096344"/>
                      </a:xfrm>
                      <a:prstGeom prst="rect">
                        <a:avLst/>
                      </a:prstGeom>
                      <a:noFill/>
                    </p:spPr>
                  </p:pic>
                </p:oleObj>
              </mc:Fallback>
            </mc:AlternateContent>
          </a:graphicData>
        </a:graphic>
      </p:graphicFrame>
      <p:sp>
        <p:nvSpPr>
          <p:cNvPr id="13" name="向右箭號 12"/>
          <p:cNvSpPr/>
          <p:nvPr/>
        </p:nvSpPr>
        <p:spPr>
          <a:xfrm rot="1234328">
            <a:off x="3209216" y="4406269"/>
            <a:ext cx="1152414" cy="389345"/>
          </a:xfrm>
          <a:prstGeom prst="rightArrow">
            <a:avLst/>
          </a:prstGeom>
          <a:solidFill>
            <a:schemeClr val="bg1">
              <a:lumMod val="65000"/>
              <a:alpha val="30000"/>
            </a:schemeClr>
          </a:solidFill>
          <a:ln>
            <a:solidFill>
              <a:schemeClr val="tx1">
                <a:lumMod val="65000"/>
                <a:lumOff val="3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4" name="向右箭號 13"/>
          <p:cNvSpPr/>
          <p:nvPr/>
        </p:nvSpPr>
        <p:spPr>
          <a:xfrm rot="1329951">
            <a:off x="3228138" y="4693651"/>
            <a:ext cx="1127538" cy="389345"/>
          </a:xfrm>
          <a:prstGeom prst="rightArrow">
            <a:avLst/>
          </a:prstGeom>
          <a:solidFill>
            <a:schemeClr val="bg1">
              <a:lumMod val="65000"/>
              <a:alpha val="30000"/>
            </a:schemeClr>
          </a:solidFill>
          <a:ln>
            <a:solidFill>
              <a:schemeClr val="tx1">
                <a:lumMod val="65000"/>
                <a:lumOff val="3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5" name="向右箭號 14"/>
          <p:cNvSpPr/>
          <p:nvPr/>
        </p:nvSpPr>
        <p:spPr>
          <a:xfrm rot="1350165">
            <a:off x="3238611" y="5137440"/>
            <a:ext cx="1114982" cy="389345"/>
          </a:xfrm>
          <a:prstGeom prst="rightArrow">
            <a:avLst/>
          </a:prstGeom>
          <a:solidFill>
            <a:srgbClr val="FFC000">
              <a:alpha val="30000"/>
            </a:srgb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6" name="向右箭號 15"/>
          <p:cNvSpPr/>
          <p:nvPr/>
        </p:nvSpPr>
        <p:spPr>
          <a:xfrm rot="1237184">
            <a:off x="3212629" y="5609335"/>
            <a:ext cx="1045313" cy="389345"/>
          </a:xfrm>
          <a:prstGeom prst="rightArrow">
            <a:avLst/>
          </a:prstGeom>
          <a:solidFill>
            <a:srgbClr val="FFC000">
              <a:alpha val="30000"/>
            </a:srgb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7" name="向右箭號 16"/>
          <p:cNvSpPr/>
          <p:nvPr/>
        </p:nvSpPr>
        <p:spPr>
          <a:xfrm rot="518035">
            <a:off x="6537751" y="4182677"/>
            <a:ext cx="1356755" cy="389345"/>
          </a:xfrm>
          <a:prstGeom prst="rightArrow">
            <a:avLst/>
          </a:prstGeom>
          <a:solidFill>
            <a:srgbClr val="FFC000">
              <a:alpha val="30000"/>
            </a:srgb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8" name="向右箭號 17"/>
          <p:cNvSpPr/>
          <p:nvPr/>
        </p:nvSpPr>
        <p:spPr>
          <a:xfrm rot="10800000">
            <a:off x="6537912" y="4495334"/>
            <a:ext cx="1356755" cy="389345"/>
          </a:xfrm>
          <a:prstGeom prst="rightArrow">
            <a:avLst/>
          </a:prstGeom>
          <a:solidFill>
            <a:srgbClr val="FFC000">
              <a:alpha val="30000"/>
            </a:srgb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9" name="向右箭號 18"/>
          <p:cNvSpPr/>
          <p:nvPr/>
        </p:nvSpPr>
        <p:spPr>
          <a:xfrm rot="681927">
            <a:off x="6564836" y="4730809"/>
            <a:ext cx="1356755" cy="389345"/>
          </a:xfrm>
          <a:prstGeom prst="rightArrow">
            <a:avLst/>
          </a:prstGeom>
          <a:solidFill>
            <a:srgbClr val="FFC000">
              <a:alpha val="30000"/>
            </a:srgb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20" name="向右箭號 19"/>
          <p:cNvSpPr/>
          <p:nvPr/>
        </p:nvSpPr>
        <p:spPr>
          <a:xfrm rot="10474611">
            <a:off x="6516214" y="5024506"/>
            <a:ext cx="1356755" cy="389345"/>
          </a:xfrm>
          <a:prstGeom prst="rightArrow">
            <a:avLst/>
          </a:prstGeom>
          <a:solidFill>
            <a:srgbClr val="FFC000">
              <a:alpha val="30000"/>
            </a:srgb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21" name="向右箭號 20"/>
          <p:cNvSpPr/>
          <p:nvPr/>
        </p:nvSpPr>
        <p:spPr>
          <a:xfrm rot="564864">
            <a:off x="6562318" y="5282421"/>
            <a:ext cx="1380914" cy="389345"/>
          </a:xfrm>
          <a:prstGeom prst="rightArrow">
            <a:avLst/>
          </a:prstGeom>
          <a:solidFill>
            <a:schemeClr val="bg1">
              <a:lumMod val="65000"/>
              <a:alpha val="30000"/>
            </a:schemeClr>
          </a:solidFill>
          <a:ln>
            <a:solidFill>
              <a:schemeClr val="tx1">
                <a:lumMod val="65000"/>
                <a:lumOff val="3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22" name="向右箭號 21"/>
          <p:cNvSpPr/>
          <p:nvPr/>
        </p:nvSpPr>
        <p:spPr>
          <a:xfrm rot="10124358">
            <a:off x="6556444" y="5499258"/>
            <a:ext cx="1392659" cy="389345"/>
          </a:xfrm>
          <a:prstGeom prst="rightArrow">
            <a:avLst/>
          </a:prstGeom>
          <a:solidFill>
            <a:schemeClr val="bg1">
              <a:lumMod val="65000"/>
              <a:alpha val="30000"/>
            </a:schemeClr>
          </a:solidFill>
          <a:ln>
            <a:solidFill>
              <a:schemeClr val="tx1">
                <a:lumMod val="65000"/>
                <a:lumOff val="3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23" name="向右箭號 22"/>
          <p:cNvSpPr/>
          <p:nvPr/>
        </p:nvSpPr>
        <p:spPr>
          <a:xfrm rot="564864">
            <a:off x="6570974" y="5739812"/>
            <a:ext cx="1380914" cy="389345"/>
          </a:xfrm>
          <a:prstGeom prst="rightArrow">
            <a:avLst/>
          </a:prstGeom>
          <a:solidFill>
            <a:schemeClr val="bg1">
              <a:lumMod val="65000"/>
              <a:alpha val="30000"/>
            </a:schemeClr>
          </a:solidFill>
          <a:ln>
            <a:solidFill>
              <a:schemeClr val="tx1">
                <a:lumMod val="65000"/>
                <a:lumOff val="3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24" name="向右箭號 23"/>
          <p:cNvSpPr/>
          <p:nvPr/>
        </p:nvSpPr>
        <p:spPr>
          <a:xfrm rot="10384126">
            <a:off x="6519799" y="5936234"/>
            <a:ext cx="1392659" cy="389345"/>
          </a:xfrm>
          <a:prstGeom prst="rightArrow">
            <a:avLst/>
          </a:prstGeom>
          <a:solidFill>
            <a:schemeClr val="bg1">
              <a:lumMod val="65000"/>
              <a:alpha val="30000"/>
            </a:schemeClr>
          </a:solidFill>
          <a:ln>
            <a:solidFill>
              <a:schemeClr val="tx1">
                <a:lumMod val="65000"/>
                <a:lumOff val="35000"/>
              </a:schemeClr>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graphicFrame>
        <p:nvGraphicFramePr>
          <p:cNvPr id="25" name="表格 24"/>
          <p:cNvGraphicFramePr>
            <a:graphicFrameLocks noGrp="1"/>
          </p:cNvGraphicFramePr>
          <p:nvPr>
            <p:extLst>
              <p:ext uri="{D42A27DB-BD31-4B8C-83A1-F6EECF244321}">
                <p14:modId xmlns:p14="http://schemas.microsoft.com/office/powerpoint/2010/main" val="958273580"/>
              </p:ext>
            </p:extLst>
          </p:nvPr>
        </p:nvGraphicFramePr>
        <p:xfrm>
          <a:off x="1115616" y="3812308"/>
          <a:ext cx="2016224" cy="2595880"/>
        </p:xfrm>
        <a:graphic>
          <a:graphicData uri="http://schemas.openxmlformats.org/drawingml/2006/table">
            <a:tbl>
              <a:tblPr firstRow="1" bandRow="1">
                <a:tableStyleId>{5940675A-B579-460E-94D1-54222C63F5DA}</a:tableStyleId>
              </a:tblPr>
              <a:tblGrid>
                <a:gridCol w="720080"/>
                <a:gridCol w="1296144"/>
              </a:tblGrid>
              <a:tr h="370840">
                <a:tc gridSpan="2">
                  <a:txBody>
                    <a:bodyPr/>
                    <a:lstStyle/>
                    <a:p>
                      <a:r>
                        <a:rPr lang="en-US" altLang="zh-TW" sz="1200" dirty="0" smtClean="0"/>
                        <a:t>Captured traffic in real world</a:t>
                      </a:r>
                      <a:endParaRPr lang="zh-TW" altLang="en-US" sz="1200" dirty="0"/>
                    </a:p>
                  </a:txBody>
                  <a:tcPr>
                    <a:solidFill>
                      <a:schemeClr val="bg1"/>
                    </a:solidFill>
                  </a:tcPr>
                </a:tc>
                <a:tc hMerge="1">
                  <a:txBody>
                    <a:bodyPr/>
                    <a:lstStyle/>
                    <a:p>
                      <a:endParaRPr lang="zh-TW" altLang="en-US" dirty="0"/>
                    </a:p>
                  </a:txBody>
                  <a:tcPr/>
                </a:tc>
              </a:tr>
              <a:tr h="370840">
                <a:tc>
                  <a:txBody>
                    <a:bodyPr/>
                    <a:lstStyle/>
                    <a:p>
                      <a:r>
                        <a:rPr lang="en-US" altLang="zh-TW" sz="1200" dirty="0" smtClean="0"/>
                        <a:t>A to B</a:t>
                      </a:r>
                      <a:endParaRPr lang="zh-TW" altLang="en-US" sz="12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Direct data(noise)</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r h="370840">
                <a:tc>
                  <a:txBody>
                    <a:bodyPr/>
                    <a:lstStyle/>
                    <a:p>
                      <a:r>
                        <a:rPr lang="en-US" altLang="zh-TW" sz="1200" dirty="0" smtClean="0"/>
                        <a:t>A to B</a:t>
                      </a:r>
                      <a:endParaRPr lang="zh-TW" altLang="en-US" sz="12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Direct data(noise)</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r h="370840">
                <a:tc>
                  <a:txBody>
                    <a:bodyPr/>
                    <a:lstStyle/>
                    <a:p>
                      <a:r>
                        <a:rPr lang="en-US" altLang="zh-TW" sz="1200" dirty="0" smtClean="0"/>
                        <a:t>A to B</a:t>
                      </a:r>
                      <a:endParaRPr lang="zh-TW" altLang="en-US" sz="12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Direct data(noise)</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r h="370840">
                <a:tc>
                  <a:txBody>
                    <a:bodyPr/>
                    <a:lstStyle/>
                    <a:p>
                      <a:r>
                        <a:rPr lang="en-US" altLang="zh-TW" sz="1200" dirty="0" smtClean="0"/>
                        <a:t>B to A</a:t>
                      </a:r>
                      <a:endParaRPr lang="zh-TW" altLang="en-US" sz="12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ACK(noise)</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A to B</a:t>
                      </a:r>
                      <a:endParaRPr lang="zh-TW" altLang="en-US" sz="1200" dirty="0" smtClean="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Direct data</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B to A</a:t>
                      </a:r>
                      <a:endParaRPr lang="zh-TW" altLang="en-US" sz="1200" dirty="0" smtClean="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ACK</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bl>
          </a:graphicData>
        </a:graphic>
      </p:graphicFrame>
      <p:sp>
        <p:nvSpPr>
          <p:cNvPr id="10" name="矩形 9"/>
          <p:cNvSpPr/>
          <p:nvPr/>
        </p:nvSpPr>
        <p:spPr>
          <a:xfrm>
            <a:off x="1115616" y="4947709"/>
            <a:ext cx="2016224" cy="1460479"/>
          </a:xfrm>
          <a:prstGeom prst="rect">
            <a:avLst/>
          </a:prstGeom>
          <a:noFill/>
          <a:ln w="57150">
            <a:solidFill>
              <a:schemeClr val="accent6">
                <a:lumMod val="60000"/>
                <a:lumOff val="4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TW" altLang="en-US"/>
          </a:p>
        </p:txBody>
      </p:sp>
      <p:sp>
        <p:nvSpPr>
          <p:cNvPr id="9" name="矩形 8"/>
          <p:cNvSpPr/>
          <p:nvPr/>
        </p:nvSpPr>
        <p:spPr>
          <a:xfrm>
            <a:off x="1115616" y="4165956"/>
            <a:ext cx="2016224" cy="718724"/>
          </a:xfrm>
          <a:prstGeom prst="rect">
            <a:avLst/>
          </a:prstGeom>
          <a:noFill/>
          <a:ln w="57150">
            <a:solidFill>
              <a:schemeClr val="bg1">
                <a:lumMod val="7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TW" altLang="en-US"/>
          </a:p>
        </p:txBody>
      </p:sp>
      <p:graphicFrame>
        <p:nvGraphicFramePr>
          <p:cNvPr id="26" name="表格 25"/>
          <p:cNvGraphicFramePr>
            <a:graphicFrameLocks noGrp="1"/>
          </p:cNvGraphicFramePr>
          <p:nvPr>
            <p:extLst>
              <p:ext uri="{D42A27DB-BD31-4B8C-83A1-F6EECF244321}">
                <p14:modId xmlns:p14="http://schemas.microsoft.com/office/powerpoint/2010/main" val="3571340506"/>
              </p:ext>
            </p:extLst>
          </p:nvPr>
        </p:nvGraphicFramePr>
        <p:xfrm>
          <a:off x="4802846" y="3699088"/>
          <a:ext cx="1641362" cy="2682240"/>
        </p:xfrm>
        <a:graphic>
          <a:graphicData uri="http://schemas.openxmlformats.org/drawingml/2006/table">
            <a:tbl>
              <a:tblPr firstRow="1" bandRow="1">
                <a:tableStyleId>{5940675A-B579-460E-94D1-54222C63F5DA}</a:tableStyleId>
              </a:tblPr>
              <a:tblGrid>
                <a:gridCol w="576064"/>
                <a:gridCol w="1065298"/>
              </a:tblGrid>
              <a:tr h="370840">
                <a:tc gridSpan="2">
                  <a:txBody>
                    <a:bodyPr/>
                    <a:lstStyle/>
                    <a:p>
                      <a:r>
                        <a:rPr lang="en-US" altLang="zh-TW" sz="1200" dirty="0" smtClean="0"/>
                        <a:t>Captured traffic in real world</a:t>
                      </a:r>
                      <a:endParaRPr lang="zh-TW" altLang="en-US" sz="1200" dirty="0"/>
                    </a:p>
                  </a:txBody>
                  <a:tcPr>
                    <a:solidFill>
                      <a:schemeClr val="bg1"/>
                    </a:solidFill>
                  </a:tcPr>
                </a:tc>
                <a:tc hMerge="1">
                  <a:txBody>
                    <a:bodyPr/>
                    <a:lstStyle/>
                    <a:p>
                      <a:endParaRPr lang="zh-TW" altLang="en-US" dirty="0"/>
                    </a:p>
                  </a:txBody>
                  <a:tcPr/>
                </a:tc>
              </a:tr>
              <a:tr h="370840">
                <a:tc>
                  <a:txBody>
                    <a:bodyPr/>
                    <a:lstStyle/>
                    <a:p>
                      <a:r>
                        <a:rPr lang="en-US" altLang="zh-TW" sz="1200" dirty="0" smtClean="0"/>
                        <a:t>A to B</a:t>
                      </a:r>
                      <a:endParaRPr lang="zh-TW" altLang="en-US" sz="12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Direct data</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r h="370840">
                <a:tc>
                  <a:txBody>
                    <a:bodyPr/>
                    <a:lstStyle/>
                    <a:p>
                      <a:r>
                        <a:rPr lang="en-US" altLang="zh-TW" sz="1200" dirty="0" smtClean="0"/>
                        <a:t>A to B</a:t>
                      </a:r>
                      <a:endParaRPr lang="zh-TW" altLang="en-US" sz="12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Direct data</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r h="370840">
                <a:tc>
                  <a:txBody>
                    <a:bodyPr/>
                    <a:lstStyle/>
                    <a:p>
                      <a:r>
                        <a:rPr lang="en-US" altLang="zh-TW" sz="1200" dirty="0" smtClean="0"/>
                        <a:t>A to B</a:t>
                      </a:r>
                      <a:endParaRPr lang="zh-TW" altLang="en-US" sz="12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Direct data</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r h="370840">
                <a:tc>
                  <a:txBody>
                    <a:bodyPr/>
                    <a:lstStyle/>
                    <a:p>
                      <a:r>
                        <a:rPr lang="en-US" altLang="zh-TW" sz="1200" dirty="0" smtClean="0"/>
                        <a:t>B to A</a:t>
                      </a:r>
                      <a:endParaRPr lang="zh-TW" altLang="en-US" sz="12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ACK</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A to B</a:t>
                      </a:r>
                      <a:endParaRPr lang="zh-TW" altLang="en-US" sz="1200" dirty="0" smtClean="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Direct data</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B to A</a:t>
                      </a:r>
                      <a:endParaRPr lang="zh-TW" altLang="en-US" sz="1200" dirty="0" smtClean="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200" dirty="0" smtClean="0"/>
                        <a:t>ACK</a:t>
                      </a:r>
                      <a:endParaRPr lang="zh-TW" altLang="en-US" sz="1200" dirty="0" smtClean="0"/>
                    </a:p>
                  </a:txBody>
                  <a:tcPr>
                    <a:lnL w="12700" cap="flat" cmpd="sng" algn="ctr">
                      <a:solidFill>
                        <a:schemeClr val="tx1"/>
                      </a:solidFill>
                      <a:prstDash val="solid"/>
                      <a:round/>
                      <a:headEnd type="none" w="med" len="med"/>
                      <a:tailEnd type="none" w="med" len="med"/>
                    </a:lnL>
                    <a:solidFill>
                      <a:schemeClr val="bg1"/>
                    </a:solidFill>
                  </a:tcPr>
                </a:tc>
              </a:tr>
            </a:tbl>
          </a:graphicData>
        </a:graphic>
      </p:graphicFrame>
      <p:sp>
        <p:nvSpPr>
          <p:cNvPr id="11" name="矩形 10"/>
          <p:cNvSpPr/>
          <p:nvPr/>
        </p:nvSpPr>
        <p:spPr>
          <a:xfrm>
            <a:off x="4788024" y="4160632"/>
            <a:ext cx="1656184" cy="724048"/>
          </a:xfrm>
          <a:prstGeom prst="rect">
            <a:avLst/>
          </a:prstGeom>
          <a:noFill/>
          <a:ln w="57150">
            <a:solidFill>
              <a:schemeClr val="accent6">
                <a:lumMod val="60000"/>
                <a:lumOff val="4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TW" altLang="en-US" dirty="0"/>
          </a:p>
        </p:txBody>
      </p:sp>
      <p:sp>
        <p:nvSpPr>
          <p:cNvPr id="12" name="矩形 11"/>
          <p:cNvSpPr/>
          <p:nvPr/>
        </p:nvSpPr>
        <p:spPr>
          <a:xfrm>
            <a:off x="4788023" y="4925481"/>
            <a:ext cx="1656185" cy="1482707"/>
          </a:xfrm>
          <a:prstGeom prst="rect">
            <a:avLst/>
          </a:prstGeom>
          <a:noFill/>
          <a:ln w="57150">
            <a:solidFill>
              <a:schemeClr val="bg1">
                <a:lumMod val="7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TW" altLang="en-US"/>
          </a:p>
        </p:txBody>
      </p:sp>
    </p:spTree>
    <p:extLst>
      <p:ext uri="{BB962C8B-B14F-4D97-AF65-F5344CB8AC3E}">
        <p14:creationId xmlns:p14="http://schemas.microsoft.com/office/powerpoint/2010/main" val="2246914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22" presetClass="entr" presetSubtype="8" fill="hold" grpId="0" nodeType="afterEffect">
                                  <p:stCondLst>
                                    <p:cond delay="125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2250"/>
                            </p:stCondLst>
                            <p:childTnLst>
                              <p:par>
                                <p:cTn id="13" presetID="22" presetClass="entr" presetSubtype="8"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p:stCondLst>
                              <p:cond delay="275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200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par>
                          <p:cTn id="25" fill="hold">
                            <p:stCondLst>
                              <p:cond delay="2500"/>
                            </p:stCondLst>
                            <p:childTnLst>
                              <p:par>
                                <p:cTn id="26" presetID="22" presetClass="entr" presetSubtype="2" fill="hold" grpId="0" nodeType="afterEffect">
                                  <p:stCondLst>
                                    <p:cond delay="1250"/>
                                  </p:stCondLst>
                                  <p:childTnLst>
                                    <p:set>
                                      <p:cBhvr>
                                        <p:cTn id="27" dur="1" fill="hold">
                                          <p:stCondLst>
                                            <p:cond delay="0"/>
                                          </p:stCondLst>
                                        </p:cTn>
                                        <p:tgtEl>
                                          <p:spTgt spid="18"/>
                                        </p:tgtEl>
                                        <p:attrNameLst>
                                          <p:attrName>style.visibility</p:attrName>
                                        </p:attrNameLst>
                                      </p:cBhvr>
                                      <p:to>
                                        <p:strVal val="visible"/>
                                      </p:to>
                                    </p:set>
                                    <p:animEffect transition="in" filter="wipe(right)">
                                      <p:cBhvr>
                                        <p:cTn id="28" dur="500"/>
                                        <p:tgtEl>
                                          <p:spTgt spid="18"/>
                                        </p:tgtEl>
                                      </p:cBhvr>
                                    </p:animEffect>
                                  </p:childTnLst>
                                </p:cTn>
                              </p:par>
                            </p:childTnLst>
                          </p:cTn>
                        </p:par>
                        <p:par>
                          <p:cTn id="29" fill="hold">
                            <p:stCondLst>
                              <p:cond delay="4250"/>
                            </p:stCondLst>
                            <p:childTnLst>
                              <p:par>
                                <p:cTn id="30" presetID="22" presetClass="entr" presetSubtype="8" fill="hold" grpId="0" nodeType="afterEffect">
                                  <p:stCondLst>
                                    <p:cond delay="125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par>
                          <p:cTn id="33" fill="hold">
                            <p:stCondLst>
                              <p:cond delay="6000"/>
                            </p:stCondLst>
                            <p:childTnLst>
                              <p:par>
                                <p:cTn id="34" presetID="22" presetClass="entr" presetSubtype="2" fill="hold" grpId="0" nodeType="afterEffect">
                                  <p:stCondLst>
                                    <p:cond delay="1250"/>
                                  </p:stCondLst>
                                  <p:childTnLst>
                                    <p:set>
                                      <p:cBhvr>
                                        <p:cTn id="35" dur="1" fill="hold">
                                          <p:stCondLst>
                                            <p:cond delay="0"/>
                                          </p:stCondLst>
                                        </p:cTn>
                                        <p:tgtEl>
                                          <p:spTgt spid="20"/>
                                        </p:tgtEl>
                                        <p:attrNameLst>
                                          <p:attrName>style.visibility</p:attrName>
                                        </p:attrNameLst>
                                      </p:cBhvr>
                                      <p:to>
                                        <p:strVal val="visible"/>
                                      </p:to>
                                    </p:set>
                                    <p:animEffect transition="in" filter="wipe(right)">
                                      <p:cBhvr>
                                        <p:cTn id="36" dur="500"/>
                                        <p:tgtEl>
                                          <p:spTgt spid="20"/>
                                        </p:tgtEl>
                                      </p:cBhvr>
                                    </p:animEffect>
                                  </p:childTnLst>
                                </p:cTn>
                              </p:par>
                            </p:childTnLst>
                          </p:cTn>
                        </p:par>
                        <p:par>
                          <p:cTn id="37" fill="hold">
                            <p:stCondLst>
                              <p:cond delay="7750"/>
                            </p:stCondLst>
                            <p:childTnLst>
                              <p:par>
                                <p:cTn id="38" presetID="22" presetClass="entr" presetSubtype="2" fill="hold" grpId="0" nodeType="afterEffect">
                                  <p:stCondLst>
                                    <p:cond delay="1250"/>
                                  </p:stCondLst>
                                  <p:childTnLst>
                                    <p:set>
                                      <p:cBhvr>
                                        <p:cTn id="39" dur="1" fill="hold">
                                          <p:stCondLst>
                                            <p:cond delay="0"/>
                                          </p:stCondLst>
                                        </p:cTn>
                                        <p:tgtEl>
                                          <p:spTgt spid="21"/>
                                        </p:tgtEl>
                                        <p:attrNameLst>
                                          <p:attrName>style.visibility</p:attrName>
                                        </p:attrNameLst>
                                      </p:cBhvr>
                                      <p:to>
                                        <p:strVal val="visible"/>
                                      </p:to>
                                    </p:set>
                                    <p:animEffect transition="in" filter="wipe(right)">
                                      <p:cBhvr>
                                        <p:cTn id="40" dur="500"/>
                                        <p:tgtEl>
                                          <p:spTgt spid="21"/>
                                        </p:tgtEl>
                                      </p:cBhvr>
                                    </p:animEffect>
                                  </p:childTnLst>
                                </p:cTn>
                              </p:par>
                            </p:childTnLst>
                          </p:cTn>
                        </p:par>
                        <p:par>
                          <p:cTn id="41" fill="hold">
                            <p:stCondLst>
                              <p:cond delay="9500"/>
                            </p:stCondLst>
                            <p:childTnLst>
                              <p:par>
                                <p:cTn id="42" presetID="22" presetClass="entr" presetSubtype="8" fill="hold" grpId="0" nodeType="afterEffect">
                                  <p:stCondLst>
                                    <p:cond delay="1000"/>
                                  </p:stCondLst>
                                  <p:childTnLst>
                                    <p:set>
                                      <p:cBhvr>
                                        <p:cTn id="43" dur="1" fill="hold">
                                          <p:stCondLst>
                                            <p:cond delay="0"/>
                                          </p:stCondLst>
                                        </p:cTn>
                                        <p:tgtEl>
                                          <p:spTgt spid="22"/>
                                        </p:tgtEl>
                                        <p:attrNameLst>
                                          <p:attrName>style.visibility</p:attrName>
                                        </p:attrNameLst>
                                      </p:cBhvr>
                                      <p:to>
                                        <p:strVal val="visible"/>
                                      </p:to>
                                    </p:set>
                                    <p:animEffect transition="in" filter="wipe(left)">
                                      <p:cBhvr>
                                        <p:cTn id="44" dur="500"/>
                                        <p:tgtEl>
                                          <p:spTgt spid="22"/>
                                        </p:tgtEl>
                                      </p:cBhvr>
                                    </p:animEffect>
                                  </p:childTnLst>
                                </p:cTn>
                              </p:par>
                            </p:childTnLst>
                          </p:cTn>
                        </p:par>
                        <p:par>
                          <p:cTn id="45" fill="hold">
                            <p:stCondLst>
                              <p:cond delay="11000"/>
                            </p:stCondLst>
                            <p:childTnLst>
                              <p:par>
                                <p:cTn id="46" presetID="22" presetClass="entr" presetSubtype="8" fill="hold" grpId="0" nodeType="afterEffect">
                                  <p:stCondLst>
                                    <p:cond delay="100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childTnLst>
                          </p:cTn>
                        </p:par>
                        <p:par>
                          <p:cTn id="49" fill="hold">
                            <p:stCondLst>
                              <p:cond delay="12500"/>
                            </p:stCondLst>
                            <p:childTnLst>
                              <p:par>
                                <p:cTn id="50" presetID="22" presetClass="entr" presetSubtype="2" fill="hold" grpId="0" nodeType="afterEffect">
                                  <p:stCondLst>
                                    <p:cond delay="1000"/>
                                  </p:stCondLst>
                                  <p:childTnLst>
                                    <p:set>
                                      <p:cBhvr>
                                        <p:cTn id="51" dur="1" fill="hold">
                                          <p:stCondLst>
                                            <p:cond delay="0"/>
                                          </p:stCondLst>
                                        </p:cTn>
                                        <p:tgtEl>
                                          <p:spTgt spid="24"/>
                                        </p:tgtEl>
                                        <p:attrNameLst>
                                          <p:attrName>style.visibility</p:attrName>
                                        </p:attrNameLst>
                                      </p:cBhvr>
                                      <p:to>
                                        <p:strVal val="visible"/>
                                      </p:to>
                                    </p:set>
                                    <p:animEffect transition="in" filter="wipe(right)">
                                      <p:cBhvr>
                                        <p:cTn id="5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en-US" altLang="zh-TW" dirty="0"/>
              <a:t>Lack </a:t>
            </a:r>
            <a:r>
              <a:rPr lang="en-US" altLang="zh-TW" dirty="0" smtClean="0"/>
              <a:t>the</a:t>
            </a:r>
            <a:r>
              <a:rPr lang="zh-TW" altLang="en-US" dirty="0" smtClean="0"/>
              <a:t> </a:t>
            </a:r>
            <a:r>
              <a:rPr lang="en-US" altLang="zh-TW" dirty="0" smtClean="0"/>
              <a:t>coordination</a:t>
            </a:r>
            <a:endParaRPr lang="zh-TW" altLang="en-US" dirty="0"/>
          </a:p>
        </p:txBody>
      </p:sp>
      <p:sp>
        <p:nvSpPr>
          <p:cNvPr id="3" name="內容版面配置區 2"/>
          <p:cNvSpPr>
            <a:spLocks noGrp="1"/>
          </p:cNvSpPr>
          <p:nvPr>
            <p:ph idx="1"/>
          </p:nvPr>
        </p:nvSpPr>
        <p:spPr>
          <a:xfrm>
            <a:off x="457200" y="1600201"/>
            <a:ext cx="8229600" cy="1828799"/>
          </a:xfrm>
        </p:spPr>
        <p:txBody>
          <a:bodyPr>
            <a:normAutofit fontScale="77500" lnSpcReduction="20000"/>
          </a:bodyPr>
          <a:lstStyle/>
          <a:p>
            <a:pPr lvl="1"/>
            <a:r>
              <a:rPr lang="en-US" altLang="zh-TW" dirty="0"/>
              <a:t>FN: Affect the packet exchange sequence</a:t>
            </a:r>
          </a:p>
          <a:p>
            <a:pPr lvl="2"/>
            <a:r>
              <a:rPr lang="en-US" altLang="zh-TW" dirty="0"/>
              <a:t>Noise </a:t>
            </a:r>
            <a:r>
              <a:rPr lang="en-US" altLang="zh-TW" dirty="0" smtClean="0"/>
              <a:t>occur at the wrong packet</a:t>
            </a:r>
          </a:p>
          <a:p>
            <a:pPr lvl="3"/>
            <a:r>
              <a:rPr lang="en-US" altLang="zh-TW" dirty="0"/>
              <a:t>Un-want </a:t>
            </a:r>
            <a:r>
              <a:rPr lang="en-US" altLang="zh-TW" dirty="0" smtClean="0"/>
              <a:t>disturbances</a:t>
            </a:r>
          </a:p>
          <a:p>
            <a:pPr lvl="1"/>
            <a:r>
              <a:rPr lang="en-US" altLang="zh-TW" dirty="0" smtClean="0"/>
              <a:t>FP: Wrong interactions with the DUT</a:t>
            </a:r>
          </a:p>
          <a:p>
            <a:pPr lvl="2"/>
            <a:r>
              <a:rPr lang="en-US" altLang="zh-TW" dirty="0"/>
              <a:t>Noise occur at the wrong </a:t>
            </a:r>
            <a:r>
              <a:rPr lang="en-US" altLang="zh-TW" dirty="0" smtClean="0"/>
              <a:t>packet</a:t>
            </a:r>
          </a:p>
          <a:p>
            <a:pPr lvl="3"/>
            <a:r>
              <a:rPr lang="en-US" altLang="zh-TW" dirty="0" smtClean="0"/>
              <a:t>Un-want responses from the DUT</a:t>
            </a:r>
            <a:endParaRPr lang="en-US" altLang="zh-TW" dirty="0"/>
          </a:p>
          <a:p>
            <a:endParaRPr lang="zh-TW" altLang="en-US" dirty="0"/>
          </a:p>
        </p:txBody>
      </p:sp>
      <p:sp>
        <p:nvSpPr>
          <p:cNvPr id="4" name="投影片編號版面配置區 3"/>
          <p:cNvSpPr>
            <a:spLocks noGrp="1"/>
          </p:cNvSpPr>
          <p:nvPr>
            <p:ph type="sldNum" sz="quarter" idx="12"/>
          </p:nvPr>
        </p:nvSpPr>
        <p:spPr/>
        <p:txBody>
          <a:bodyPr/>
          <a:lstStyle/>
          <a:p>
            <a:fld id="{241839FB-28C0-42C4-B85E-C961D2DA0168}" type="slidenum">
              <a:rPr lang="zh-TW" altLang="en-US" smtClean="0"/>
              <a:t>9</a:t>
            </a:fld>
            <a:endParaRPr lang="zh-TW" altLang="en-US"/>
          </a:p>
        </p:txBody>
      </p:sp>
      <p:graphicFrame>
        <p:nvGraphicFramePr>
          <p:cNvPr id="6" name="物件 5"/>
          <p:cNvGraphicFramePr>
            <a:graphicFrameLocks noChangeAspect="1"/>
          </p:cNvGraphicFramePr>
          <p:nvPr>
            <p:extLst>
              <p:ext uri="{D42A27DB-BD31-4B8C-83A1-F6EECF244321}">
                <p14:modId xmlns:p14="http://schemas.microsoft.com/office/powerpoint/2010/main" val="3693810602"/>
              </p:ext>
            </p:extLst>
          </p:nvPr>
        </p:nvGraphicFramePr>
        <p:xfrm>
          <a:off x="2699792" y="3284984"/>
          <a:ext cx="3960440" cy="3490971"/>
        </p:xfrm>
        <a:graphic>
          <a:graphicData uri="http://schemas.openxmlformats.org/presentationml/2006/ole">
            <mc:AlternateContent xmlns:mc="http://schemas.openxmlformats.org/markup-compatibility/2006">
              <mc:Choice xmlns:v="urn:schemas-microsoft-com:vml" Requires="v">
                <p:oleObj spid="_x0000_s3468" name="Visio" r:id="rId4" imgW="3466830" imgH="3070924" progId="Visio.Drawing.11">
                  <p:embed/>
                </p:oleObj>
              </mc:Choice>
              <mc:Fallback>
                <p:oleObj name="Visio" r:id="rId4" imgW="3466830" imgH="3070924" progId="Visio.Drawing.11">
                  <p:embed/>
                  <p:pic>
                    <p:nvPicPr>
                      <p:cNvPr id="0" name="Object 2"/>
                      <p:cNvPicPr>
                        <a:picLocks noChangeAspect="1" noChangeArrowheads="1"/>
                      </p:cNvPicPr>
                      <p:nvPr/>
                    </p:nvPicPr>
                    <p:blipFill>
                      <a:blip r:embed="rId5"/>
                      <a:srcRect/>
                      <a:stretch>
                        <a:fillRect/>
                      </a:stretch>
                    </p:blipFill>
                    <p:spPr bwMode="auto">
                      <a:xfrm>
                        <a:off x="2699792" y="3284984"/>
                        <a:ext cx="3960440" cy="3490971"/>
                      </a:xfrm>
                      <a:prstGeom prst="rect">
                        <a:avLst/>
                      </a:prstGeom>
                      <a:noFill/>
                    </p:spPr>
                  </p:pic>
                </p:oleObj>
              </mc:Fallback>
            </mc:AlternateContent>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4200285816"/>
              </p:ext>
            </p:extLst>
          </p:nvPr>
        </p:nvGraphicFramePr>
        <p:xfrm>
          <a:off x="2195736" y="4005064"/>
          <a:ext cx="2304256" cy="2595880"/>
        </p:xfrm>
        <a:graphic>
          <a:graphicData uri="http://schemas.openxmlformats.org/drawingml/2006/table">
            <a:tbl>
              <a:tblPr firstRow="1" bandRow="1">
                <a:tableStyleId>{5940675A-B579-460E-94D1-54222C63F5DA}</a:tableStyleId>
              </a:tblPr>
              <a:tblGrid>
                <a:gridCol w="661302"/>
                <a:gridCol w="1642954"/>
              </a:tblGrid>
              <a:tr h="370840">
                <a:tc gridSpan="2">
                  <a:txBody>
                    <a:bodyPr/>
                    <a:lstStyle/>
                    <a:p>
                      <a:r>
                        <a:rPr lang="en-US" altLang="zh-TW" sz="1400" dirty="0" smtClean="0"/>
                        <a:t>Captured traffic in real world</a:t>
                      </a:r>
                      <a:endParaRPr lang="zh-TW" altLang="en-US" sz="1400" dirty="0"/>
                    </a:p>
                  </a:txBody>
                  <a:tcPr>
                    <a:solidFill>
                      <a:schemeClr val="bg1"/>
                    </a:solidFill>
                  </a:tcPr>
                </a:tc>
                <a:tc hMerge="1">
                  <a:txBody>
                    <a:bodyPr/>
                    <a:lstStyle/>
                    <a:p>
                      <a:endParaRPr lang="zh-TW" altLang="en-US" dirty="0"/>
                    </a:p>
                  </a:txBody>
                  <a:tcPr/>
                </a:tc>
              </a:tr>
              <a:tr h="370840">
                <a:tc>
                  <a:txBody>
                    <a:bodyPr/>
                    <a:lstStyle/>
                    <a:p>
                      <a:r>
                        <a:rPr lang="en-US" altLang="zh-TW" sz="1400" dirty="0" smtClean="0"/>
                        <a:t>A to B</a:t>
                      </a:r>
                      <a:endParaRPr lang="zh-TW" altLang="en-US" sz="14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Direct data(noise)</a:t>
                      </a:r>
                      <a:endParaRPr lang="zh-TW" altLang="en-US" sz="1400" dirty="0" smtClean="0"/>
                    </a:p>
                  </a:txBody>
                  <a:tcPr>
                    <a:lnL w="12700" cap="flat" cmpd="sng" algn="ctr">
                      <a:solidFill>
                        <a:schemeClr val="tx1"/>
                      </a:solidFill>
                      <a:prstDash val="solid"/>
                      <a:round/>
                      <a:headEnd type="none" w="med" len="med"/>
                      <a:tailEnd type="none" w="med" len="med"/>
                    </a:lnL>
                    <a:solidFill>
                      <a:schemeClr val="bg1"/>
                    </a:solidFill>
                  </a:tcPr>
                </a:tc>
              </a:tr>
              <a:tr h="370840">
                <a:tc>
                  <a:txBody>
                    <a:bodyPr/>
                    <a:lstStyle/>
                    <a:p>
                      <a:r>
                        <a:rPr lang="en-US" altLang="zh-TW" sz="1400" dirty="0" smtClean="0"/>
                        <a:t>A to B</a:t>
                      </a:r>
                      <a:endParaRPr lang="zh-TW" altLang="en-US" sz="14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Direct data(noise)</a:t>
                      </a:r>
                      <a:endParaRPr lang="zh-TW" altLang="en-US" sz="1400" dirty="0" smtClean="0"/>
                    </a:p>
                  </a:txBody>
                  <a:tcPr>
                    <a:lnL w="12700" cap="flat" cmpd="sng" algn="ctr">
                      <a:solidFill>
                        <a:schemeClr val="tx1"/>
                      </a:solidFill>
                      <a:prstDash val="solid"/>
                      <a:round/>
                      <a:headEnd type="none" w="med" len="med"/>
                      <a:tailEnd type="none" w="med" len="med"/>
                    </a:lnL>
                    <a:solidFill>
                      <a:schemeClr val="bg1"/>
                    </a:solidFill>
                  </a:tcPr>
                </a:tc>
              </a:tr>
              <a:tr h="370840">
                <a:tc>
                  <a:txBody>
                    <a:bodyPr/>
                    <a:lstStyle/>
                    <a:p>
                      <a:r>
                        <a:rPr lang="en-US" altLang="zh-TW" sz="1400" dirty="0" smtClean="0"/>
                        <a:t>A to B</a:t>
                      </a:r>
                      <a:endParaRPr lang="zh-TW" altLang="en-US" sz="14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Direct data</a:t>
                      </a:r>
                      <a:endParaRPr lang="zh-TW" altLang="en-US" sz="1400" dirty="0" smtClean="0"/>
                    </a:p>
                  </a:txBody>
                  <a:tcPr>
                    <a:lnL w="12700" cap="flat" cmpd="sng" algn="ctr">
                      <a:solidFill>
                        <a:schemeClr val="tx1"/>
                      </a:solidFill>
                      <a:prstDash val="solid"/>
                      <a:round/>
                      <a:headEnd type="none" w="med" len="med"/>
                      <a:tailEnd type="none" w="med" len="med"/>
                    </a:lnL>
                    <a:solidFill>
                      <a:schemeClr val="bg1"/>
                    </a:solidFill>
                  </a:tcPr>
                </a:tc>
              </a:tr>
              <a:tr h="370840">
                <a:tc>
                  <a:txBody>
                    <a:bodyPr/>
                    <a:lstStyle/>
                    <a:p>
                      <a:r>
                        <a:rPr lang="en-US" altLang="zh-TW" sz="1400" dirty="0" smtClean="0"/>
                        <a:t>B to A</a:t>
                      </a:r>
                      <a:endParaRPr lang="zh-TW" altLang="en-US" sz="1400" dirty="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ACK</a:t>
                      </a:r>
                      <a:endParaRPr lang="zh-TW" altLang="en-US" sz="1400" dirty="0" smtClean="0"/>
                    </a:p>
                  </a:txBody>
                  <a:tcPr>
                    <a:lnL w="12700" cap="flat" cmpd="sng" algn="ctr">
                      <a:solidFill>
                        <a:schemeClr val="tx1"/>
                      </a:solidFill>
                      <a:prstDash val="solid"/>
                      <a:round/>
                      <a:headEnd type="none" w="med" len="med"/>
                      <a:tailEnd type="none" w="med" len="med"/>
                    </a:lnL>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A to B</a:t>
                      </a:r>
                      <a:endParaRPr lang="zh-TW" altLang="en-US" sz="1400" dirty="0" smtClean="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Direct data</a:t>
                      </a:r>
                      <a:endParaRPr lang="zh-TW" altLang="en-US" sz="1400" dirty="0" smtClean="0"/>
                    </a:p>
                  </a:txBody>
                  <a:tcPr>
                    <a:lnL w="12700" cap="flat" cmpd="sng" algn="ctr">
                      <a:solidFill>
                        <a:schemeClr val="tx1"/>
                      </a:solidFill>
                      <a:prstDash val="solid"/>
                      <a:round/>
                      <a:headEnd type="none" w="med" len="med"/>
                      <a:tailEnd type="none" w="med" len="med"/>
                    </a:lnL>
                    <a:solidFill>
                      <a:schemeClr val="bg1"/>
                    </a:solidFill>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B to A</a:t>
                      </a:r>
                      <a:endParaRPr lang="zh-TW" altLang="en-US" sz="1400" dirty="0" smtClean="0"/>
                    </a:p>
                  </a:txBody>
                  <a:tcPr>
                    <a:lnR w="12700" cap="flat" cmpd="sng" algn="ctr">
                      <a:solidFill>
                        <a:schemeClr val="tx1"/>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sz="1400" dirty="0" smtClean="0"/>
                        <a:t>ACK</a:t>
                      </a:r>
                      <a:endParaRPr lang="zh-TW" altLang="en-US" sz="1400" dirty="0" smtClean="0"/>
                    </a:p>
                  </a:txBody>
                  <a:tcPr>
                    <a:lnL w="12700" cap="flat" cmpd="sng" algn="ctr">
                      <a:solidFill>
                        <a:schemeClr val="tx1"/>
                      </a:solidFill>
                      <a:prstDash val="solid"/>
                      <a:round/>
                      <a:headEnd type="none" w="med" len="med"/>
                      <a:tailEnd type="none" w="med" len="med"/>
                    </a:lnL>
                    <a:solidFill>
                      <a:schemeClr val="bg1"/>
                    </a:solidFill>
                  </a:tcPr>
                </a:tc>
              </a:tr>
            </a:tbl>
          </a:graphicData>
        </a:graphic>
      </p:graphicFrame>
      <p:sp>
        <p:nvSpPr>
          <p:cNvPr id="8" name="矩形 7"/>
          <p:cNvSpPr/>
          <p:nvPr/>
        </p:nvSpPr>
        <p:spPr>
          <a:xfrm>
            <a:off x="2195736" y="4365104"/>
            <a:ext cx="2304256" cy="730239"/>
          </a:xfrm>
          <a:prstGeom prst="rect">
            <a:avLst/>
          </a:prstGeom>
          <a:noFill/>
          <a:ln w="57150">
            <a:solidFill>
              <a:schemeClr val="accent6">
                <a:lumMod val="60000"/>
                <a:lumOff val="40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TW" altLang="en-US"/>
          </a:p>
        </p:txBody>
      </p:sp>
      <p:sp>
        <p:nvSpPr>
          <p:cNvPr id="10" name="矩形 9"/>
          <p:cNvSpPr/>
          <p:nvPr/>
        </p:nvSpPr>
        <p:spPr>
          <a:xfrm>
            <a:off x="2224558" y="5095343"/>
            <a:ext cx="2304256" cy="1502009"/>
          </a:xfrm>
          <a:prstGeom prst="rect">
            <a:avLst/>
          </a:prstGeom>
          <a:noFill/>
          <a:ln w="57150">
            <a:solidFill>
              <a:schemeClr val="accent6">
                <a:lumMod val="75000"/>
              </a:schemeClr>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zh-TW" altLang="en-US"/>
          </a:p>
        </p:txBody>
      </p:sp>
      <p:sp>
        <p:nvSpPr>
          <p:cNvPr id="11" name="向右箭號 10"/>
          <p:cNvSpPr/>
          <p:nvPr/>
        </p:nvSpPr>
        <p:spPr>
          <a:xfrm rot="510129">
            <a:off x="4587139" y="4011270"/>
            <a:ext cx="1496734" cy="389345"/>
          </a:xfrm>
          <a:prstGeom prst="rightArrow">
            <a:avLst/>
          </a:prstGeom>
          <a:solidFill>
            <a:srgbClr val="FFC000">
              <a:alpha val="30000"/>
            </a:srgb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2" name="向右箭號 11"/>
          <p:cNvSpPr/>
          <p:nvPr/>
        </p:nvSpPr>
        <p:spPr>
          <a:xfrm rot="10180693">
            <a:off x="4551585" y="4336882"/>
            <a:ext cx="1496734" cy="389345"/>
          </a:xfrm>
          <a:prstGeom prst="rightArrow">
            <a:avLst/>
          </a:prstGeom>
          <a:solidFill>
            <a:srgbClr val="FFC000">
              <a:alpha val="30000"/>
            </a:srgb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3" name="向右箭號 12"/>
          <p:cNvSpPr/>
          <p:nvPr/>
        </p:nvSpPr>
        <p:spPr>
          <a:xfrm rot="510129">
            <a:off x="4587361" y="4662494"/>
            <a:ext cx="1496734" cy="389345"/>
          </a:xfrm>
          <a:prstGeom prst="rightArrow">
            <a:avLst/>
          </a:prstGeom>
          <a:solidFill>
            <a:srgbClr val="FFC000">
              <a:alpha val="30000"/>
            </a:srgb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4" name="向右箭號 13"/>
          <p:cNvSpPr/>
          <p:nvPr/>
        </p:nvSpPr>
        <p:spPr>
          <a:xfrm rot="10180693">
            <a:off x="4522761" y="4965671"/>
            <a:ext cx="1496734" cy="389345"/>
          </a:xfrm>
          <a:prstGeom prst="rightArrow">
            <a:avLst/>
          </a:prstGeom>
          <a:solidFill>
            <a:srgbClr val="FFC000">
              <a:alpha val="30000"/>
            </a:srgb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5" name="向右箭號 14"/>
          <p:cNvSpPr/>
          <p:nvPr/>
        </p:nvSpPr>
        <p:spPr>
          <a:xfrm rot="510129">
            <a:off x="4601815" y="5254061"/>
            <a:ext cx="1244385" cy="389345"/>
          </a:xfrm>
          <a:prstGeom prst="rightArrow">
            <a:avLst/>
          </a:prstGeom>
          <a:solidFill>
            <a:srgbClr val="FFC000">
              <a:alpha val="30000"/>
            </a:srgb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16" name="向右箭號 15"/>
          <p:cNvSpPr/>
          <p:nvPr/>
        </p:nvSpPr>
        <p:spPr>
          <a:xfrm rot="301860">
            <a:off x="4501185" y="5804533"/>
            <a:ext cx="1291904" cy="389345"/>
          </a:xfrm>
          <a:prstGeom prst="rightArrow">
            <a:avLst/>
          </a:prstGeom>
          <a:solidFill>
            <a:srgbClr val="FFC000">
              <a:alpha val="30000"/>
            </a:srgbClr>
          </a:solidFill>
        </p:spPr>
        <p:style>
          <a:lnRef idx="1">
            <a:schemeClr val="accent6"/>
          </a:lnRef>
          <a:fillRef idx="2">
            <a:schemeClr val="accent6"/>
          </a:fillRef>
          <a:effectRef idx="1">
            <a:schemeClr val="accent6"/>
          </a:effectRef>
          <a:fontRef idx="minor">
            <a:schemeClr val="dk1"/>
          </a:fontRef>
        </p:style>
        <p:txBody>
          <a:bodyPr rtlCol="0" anchor="ctr"/>
          <a:lstStyle/>
          <a:p>
            <a:pPr algn="ctr"/>
            <a:endParaRPr lang="zh-TW" altLang="en-US"/>
          </a:p>
        </p:txBody>
      </p:sp>
      <p:sp>
        <p:nvSpPr>
          <p:cNvPr id="5" name="爆炸 1 4"/>
          <p:cNvSpPr/>
          <p:nvPr/>
        </p:nvSpPr>
        <p:spPr>
          <a:xfrm>
            <a:off x="1547664" y="3356992"/>
            <a:ext cx="2981151" cy="2808312"/>
          </a:xfrm>
          <a:prstGeom prst="irregularSeal1">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TW" altLang="en-US"/>
          </a:p>
        </p:txBody>
      </p:sp>
    </p:spTree>
    <p:extLst>
      <p:ext uri="{BB962C8B-B14F-4D97-AF65-F5344CB8AC3E}">
        <p14:creationId xmlns:p14="http://schemas.microsoft.com/office/powerpoint/2010/main" val="2961301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200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2500"/>
                            </p:stCondLst>
                            <p:childTnLst>
                              <p:par>
                                <p:cTn id="9" presetID="22" presetClass="entr" presetSubtype="2" fill="hold" grpId="0" nodeType="afterEffect">
                                  <p:stCondLst>
                                    <p:cond delay="1000"/>
                                  </p:stCondLst>
                                  <p:childTnLst>
                                    <p:set>
                                      <p:cBhvr>
                                        <p:cTn id="10" dur="1" fill="hold">
                                          <p:stCondLst>
                                            <p:cond delay="0"/>
                                          </p:stCondLst>
                                        </p:cTn>
                                        <p:tgtEl>
                                          <p:spTgt spid="12"/>
                                        </p:tgtEl>
                                        <p:attrNameLst>
                                          <p:attrName>style.visibility</p:attrName>
                                        </p:attrNameLst>
                                      </p:cBhvr>
                                      <p:to>
                                        <p:strVal val="visible"/>
                                      </p:to>
                                    </p:set>
                                    <p:animEffect transition="in" filter="wipe(right)">
                                      <p:cBhvr>
                                        <p:cTn id="11" dur="500"/>
                                        <p:tgtEl>
                                          <p:spTgt spid="12"/>
                                        </p:tgtEl>
                                      </p:cBhvr>
                                    </p:animEffect>
                                  </p:childTnLst>
                                </p:cTn>
                              </p:par>
                            </p:childTnLst>
                          </p:cTn>
                        </p:par>
                        <p:par>
                          <p:cTn id="12" fill="hold">
                            <p:stCondLst>
                              <p:cond delay="4000"/>
                            </p:stCondLst>
                            <p:childTnLst>
                              <p:par>
                                <p:cTn id="13" presetID="22" presetClass="entr" presetSubtype="8" fill="hold" grpId="0" nodeType="afterEffect">
                                  <p:stCondLst>
                                    <p:cond delay="100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childTnLst>
                          </p:cTn>
                        </p:par>
                        <p:par>
                          <p:cTn id="16" fill="hold">
                            <p:stCondLst>
                              <p:cond delay="5500"/>
                            </p:stCondLst>
                            <p:childTnLst>
                              <p:par>
                                <p:cTn id="17" presetID="22" presetClass="entr" presetSubtype="2" fill="hold" grpId="0" nodeType="afterEffect">
                                  <p:stCondLst>
                                    <p:cond delay="100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500"/>
                                        <p:tgtEl>
                                          <p:spTgt spid="14"/>
                                        </p:tgtEl>
                                      </p:cBhvr>
                                    </p:animEffect>
                                  </p:childTnLst>
                                </p:cTn>
                              </p:par>
                            </p:childTnLst>
                          </p:cTn>
                        </p:par>
                        <p:par>
                          <p:cTn id="20" fill="hold">
                            <p:stCondLst>
                              <p:cond delay="7000"/>
                            </p:stCondLst>
                            <p:childTnLst>
                              <p:par>
                                <p:cTn id="21" presetID="22" presetClass="entr" presetSubtype="8" fill="hold" grpId="0" nodeType="afterEffect">
                                  <p:stCondLst>
                                    <p:cond delay="50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8000"/>
                            </p:stCondLst>
                            <p:childTnLst>
                              <p:par>
                                <p:cTn id="25" presetID="22" presetClass="entr" presetSubtype="8" fill="hold" grpId="0" nodeType="afterEffect">
                                  <p:stCondLst>
                                    <p:cond delay="50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6068</TotalTime>
  <Words>2983</Words>
  <Application>Microsoft Office PowerPoint</Application>
  <PresentationFormat>如螢幕大小 (4:3)</PresentationFormat>
  <Paragraphs>640</Paragraphs>
  <Slides>40</Slides>
  <Notes>40</Notes>
  <HiddenSlides>0</HiddenSlides>
  <MMClips>0</MMClips>
  <ScaleCrop>false</ScaleCrop>
  <HeadingPairs>
    <vt:vector size="8" baseType="variant">
      <vt:variant>
        <vt:lpstr>佈景主題</vt:lpstr>
      </vt:variant>
      <vt:variant>
        <vt:i4>1</vt:i4>
      </vt:variant>
      <vt:variant>
        <vt:lpstr>連結</vt:lpstr>
      </vt:variant>
      <vt:variant>
        <vt:i4>1</vt:i4>
      </vt:variant>
      <vt:variant>
        <vt:lpstr>內嵌 OLE 伺服程式</vt:lpstr>
      </vt:variant>
      <vt:variant>
        <vt:i4>2</vt:i4>
      </vt:variant>
      <vt:variant>
        <vt:lpstr>投影片標題</vt:lpstr>
      </vt:variant>
      <vt:variant>
        <vt:i4>40</vt:i4>
      </vt:variant>
    </vt:vector>
  </HeadingPairs>
  <TitlesOfParts>
    <vt:vector size="44" baseType="lpstr">
      <vt:lpstr>Office 佈景主題</vt:lpstr>
      <vt:lpstr>C:\Users\cosmo\Desktop\繪圖1\繪圖\~頁-1\Sheet.105</vt:lpstr>
      <vt:lpstr>Visio</vt:lpstr>
      <vt:lpstr>Microsoft Office Visio 繪圖</vt:lpstr>
      <vt:lpstr>Real Traffic Replay over WLAN with Environment Emulation 在無線區域網路中運用環境仿真的真實流量重播 </vt:lpstr>
      <vt:lpstr>Outline</vt:lpstr>
      <vt:lpstr>Motivation</vt:lpstr>
      <vt:lpstr>Background- Packet replay control</vt:lpstr>
      <vt:lpstr>Background- Environment effects </vt:lpstr>
      <vt:lpstr>Issues of traffic replay in wireless networks</vt:lpstr>
      <vt:lpstr>Lack the packet replay control</vt:lpstr>
      <vt:lpstr>Lack the environment emulation</vt:lpstr>
      <vt:lpstr>Lack the coordination</vt:lpstr>
      <vt:lpstr>Related works</vt:lpstr>
      <vt:lpstr>Categories of Related works</vt:lpstr>
      <vt:lpstr>Problem statement- Notations and definitions </vt:lpstr>
      <vt:lpstr>Problem statement- Constraints and Variables </vt:lpstr>
      <vt:lpstr>Problem statement- Objective</vt:lpstr>
      <vt:lpstr>Event-driven automata-synchronized replay(EDASR)- Overview </vt:lpstr>
      <vt:lpstr>Capture traffic traces and environment effects</vt:lpstr>
      <vt:lpstr>Transform traces into events</vt:lpstr>
      <vt:lpstr>Reproduced by EDASR -Level-0 automata</vt:lpstr>
      <vt:lpstr>Reproduced by EDASR- Level-1 automata</vt:lpstr>
      <vt:lpstr>Reproduced by EDASR- Level-2 automata</vt:lpstr>
      <vt:lpstr>Reproduced by EDASR- Event of three level automata</vt:lpstr>
      <vt:lpstr>Compute the reproduction ratio</vt:lpstr>
      <vt:lpstr>Reproduced by EDASR- Example</vt:lpstr>
      <vt:lpstr>Reproduced by EDASR- Example(con.)</vt:lpstr>
      <vt:lpstr>Reproduced by EDASR- Example(con.)</vt:lpstr>
      <vt:lpstr>Implementation of EDASR</vt:lpstr>
      <vt:lpstr>Evaluation </vt:lpstr>
      <vt:lpstr>Evaluation- Capture  traffic and environment effects  </vt:lpstr>
      <vt:lpstr>Evaluation- Replay</vt:lpstr>
      <vt:lpstr>Traffic behavior control- Non-atomic events</vt:lpstr>
      <vt:lpstr>Traffic behavior control- Atomic events</vt:lpstr>
      <vt:lpstr>Environment emulation- Signal fading</vt:lpstr>
      <vt:lpstr>Environment emulation- Noise</vt:lpstr>
      <vt:lpstr>Environment emulation- Interference</vt:lpstr>
      <vt:lpstr>Conclusion</vt:lpstr>
      <vt:lpstr>Future works</vt:lpstr>
      <vt:lpstr>References</vt:lpstr>
      <vt:lpstr>References</vt:lpstr>
      <vt:lpstr>References</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Real Traffic Replay over WLAN with Environment Emulation 在無線區域網路中運用環境仿真的真實流量重播 </dc:title>
  <dc:creator>cosmo</dc:creator>
  <cp:lastModifiedBy>cosmo</cp:lastModifiedBy>
  <cp:revision>422</cp:revision>
  <cp:lastPrinted>2011-06-03T04:25:57Z</cp:lastPrinted>
  <dcterms:created xsi:type="dcterms:W3CDTF">2011-06-01T00:11:22Z</dcterms:created>
  <dcterms:modified xsi:type="dcterms:W3CDTF">2011-08-30T14:16:25Z</dcterms:modified>
</cp:coreProperties>
</file>