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66" r:id="rId3"/>
    <p:sldId id="258" r:id="rId4"/>
    <p:sldId id="260" r:id="rId5"/>
    <p:sldId id="259" r:id="rId6"/>
    <p:sldId id="267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B05D5-CFD7-46C9-8EC1-BC2E6DAD839C}" type="datetimeFigureOut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73CF1D-3365-4CD4-912F-309AFBDBBBE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9424-A474-4CEF-986C-872F49A506F8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63A2-00FC-42C8-B8B9-07F5C5BE4FC2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1E0C-4270-4E1F-B71F-AF7938495594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87BE-D75E-4BB9-A088-F42C2A170A9A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20B1-DBC0-408E-A7FD-4ABFEAE03E33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3BAF2-D54C-4634-82EC-F5DD25D1EB41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144D4-5C44-4A71-A7C5-2FBD6BBA9302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3FCCA-8B5D-4B53-AD62-E588C8508686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7DB1A-E424-4FBC-BD59-411DFC7F4221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9301-05C9-411B-A3EB-26F8AE8C61BA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B907-2E46-49B6-A2FD-7D03EE57071B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F3C7F-836D-4936-B0E6-17F18240FA9C}" type="datetime1">
              <a:rPr lang="zh-TW" altLang="en-US" smtClean="0"/>
              <a:pPr/>
              <a:t>2010/7/1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6A165-F62C-4328-A53A-EB19D1ED26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6700" b="1" dirty="0" smtClean="0">
                <a:latin typeface="標楷體" pitchFamily="65" charset="-120"/>
                <a:ea typeface="標楷體" pitchFamily="65" charset="-120"/>
              </a:rPr>
              <a:t>工作模式最佳化</a:t>
            </a:r>
            <a: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800" b="1" dirty="0" smtClean="0">
                <a:latin typeface="Book Antiqua" pitchFamily="18" charset="0"/>
                <a:ea typeface="標楷體" pitchFamily="65" charset="-120"/>
              </a:rPr>
              <a:t>Work Model Optimized</a:t>
            </a:r>
            <a:endParaRPr lang="zh-TW" altLang="en-US" sz="4800" b="1" dirty="0">
              <a:latin typeface="Book Antiqua" pitchFamily="18" charset="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林盈達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交大資工系與資訊中心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4-2010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創新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428736"/>
            <a:ext cx="8329642" cy="4900634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No time for innovations?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沒有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準備好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這件事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沒有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空餘時間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這件事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在現有工作上創新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先想再做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想深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遠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多一點</a:t>
            </a:r>
            <a:r>
              <a:rPr lang="zh-TW" altLang="en-US" b="1" dirty="0" smtClean="0">
                <a:latin typeface="標楷體"/>
                <a:ea typeface="標楷體"/>
              </a:rPr>
              <a:t>、想根本的問題與改變</a:t>
            </a:r>
            <a:r>
              <a:rPr lang="en-US" altLang="zh-TW" b="1" dirty="0" smtClean="0">
                <a:latin typeface="標楷體"/>
                <a:ea typeface="標楷體"/>
              </a:rPr>
              <a:t>(</a:t>
            </a:r>
            <a:r>
              <a:rPr lang="zh-TW" altLang="en-US" b="1" dirty="0" smtClean="0">
                <a:latin typeface="標楷體"/>
                <a:ea typeface="標楷體"/>
              </a:rPr>
              <a:t>而不只是改進</a:t>
            </a:r>
            <a:r>
              <a:rPr lang="en-US" altLang="zh-TW" b="1" dirty="0" smtClean="0">
                <a:latin typeface="標楷體"/>
                <a:ea typeface="標楷體"/>
              </a:rPr>
              <a:t>)!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定期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季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想下一階段要做什麼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(Always look ahead!):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比別人看更遠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有七成把握就答應別人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但要努力做到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):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用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commit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別人來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push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自己成長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Perspiration or contribution?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你做跟別人做會不一樣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?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如果不會不一樣就是苦勞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無趣的部份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有趣的部份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(e.g.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我的工作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– 6:4)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苦勞難以避免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但多些功勞你就可能少些苦勞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真的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lvl="1"/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10:0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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8:2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 6:4  4:6  …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zh-TW" sz="5400" b="1" dirty="0" smtClean="0">
                <a:latin typeface="Ravie" pitchFamily="82" charset="0"/>
              </a:rPr>
              <a:t>Life is tough ….. but fun!</a:t>
            </a:r>
            <a:endParaRPr lang="zh-TW" altLang="en-US" sz="5400" b="1" dirty="0">
              <a:latin typeface="Ravie" pitchFamily="82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工作成功的定義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?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68632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日常大小事處理順暢</a:t>
            </a:r>
            <a:r>
              <a:rPr lang="en-US" altLang="zh-TW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(80</a:t>
            </a:r>
            <a:r>
              <a:rPr lang="zh-TW" altLang="en-US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分</a:t>
            </a:r>
            <a:r>
              <a:rPr lang="en-US" altLang="zh-TW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None/>
            </a:pPr>
            <a:r>
              <a:rPr lang="en-US" altLang="zh-TW" sz="39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	</a:t>
            </a:r>
            <a:r>
              <a:rPr lang="en-US" altLang="zh-TW" sz="3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900" dirty="0" smtClean="0">
                <a:latin typeface="標楷體" pitchFamily="65" charset="-120"/>
                <a:ea typeface="標楷體" pitchFamily="65" charset="-120"/>
              </a:rPr>
              <a:t>苦勞吃得夠多</a:t>
            </a:r>
            <a:endParaRPr lang="en-US" altLang="zh-TW" sz="39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不時有令人讚賞的成果</a:t>
            </a:r>
            <a:r>
              <a:rPr lang="en-US" altLang="zh-TW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(90</a:t>
            </a:r>
            <a:r>
              <a:rPr lang="zh-TW" altLang="en-US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分</a:t>
            </a:r>
            <a:r>
              <a:rPr lang="en-US" altLang="zh-TW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None/>
            </a:pPr>
            <a:r>
              <a:rPr lang="en-US" altLang="zh-TW" sz="39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	</a:t>
            </a:r>
            <a:r>
              <a:rPr lang="en-US" altLang="zh-TW" sz="39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900" dirty="0" smtClean="0">
                <a:latin typeface="標楷體" pitchFamily="65" charset="-120"/>
                <a:ea typeface="標楷體" pitchFamily="65" charset="-120"/>
              </a:rPr>
              <a:t>功勞也數得出來</a:t>
            </a:r>
            <a:endParaRPr lang="en-US" altLang="zh-TW" sz="39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與人共事愉快</a:t>
            </a:r>
            <a:endParaRPr lang="en-US" altLang="zh-TW" sz="3900" b="1" dirty="0" smtClean="0">
              <a:solidFill>
                <a:schemeClr val="accent6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900" dirty="0" smtClean="0">
                <a:latin typeface="標楷體" pitchFamily="65" charset="-120"/>
                <a:ea typeface="標楷體" pitchFamily="65" charset="-120"/>
              </a:rPr>
              <a:t>	</a:t>
            </a:r>
            <a:r>
              <a:rPr lang="en-US" altLang="zh-TW" sz="39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 EQ</a:t>
            </a:r>
            <a:r>
              <a:rPr lang="zh-TW" altLang="en-US" sz="39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跟</a:t>
            </a:r>
            <a:r>
              <a:rPr lang="en-US" altLang="zh-TW" sz="39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IQ</a:t>
            </a:r>
            <a:r>
              <a:rPr lang="zh-TW" altLang="en-US" sz="3900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沒差太多</a:t>
            </a:r>
            <a:endParaRPr lang="en-US" altLang="zh-TW" sz="39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9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工作</a:t>
            </a:r>
            <a:r>
              <a:rPr lang="zh-TW" altLang="en-US" sz="3900" b="1" dirty="0" smtClean="0">
                <a:solidFill>
                  <a:schemeClr val="accent6">
                    <a:lumMod val="50000"/>
                  </a:schemeClr>
                </a:solidFill>
                <a:latin typeface="標楷體"/>
                <a:ea typeface="標楷體"/>
              </a:rPr>
              <a:t>、生活、家庭、興趣都有照顧到</a:t>
            </a:r>
            <a:r>
              <a:rPr lang="zh-TW" altLang="en-US" sz="3900" b="1" dirty="0" smtClean="0">
                <a:latin typeface="標楷體"/>
                <a:ea typeface="標楷體"/>
              </a:rPr>
              <a:t> </a:t>
            </a:r>
            <a:endParaRPr lang="en-US" altLang="zh-TW" sz="3900" b="1" dirty="0" smtClean="0">
              <a:latin typeface="標楷體"/>
              <a:ea typeface="標楷體"/>
            </a:endParaRPr>
          </a:p>
          <a:p>
            <a:pPr>
              <a:buNone/>
            </a:pPr>
            <a:r>
              <a:rPr lang="en-US" altLang="zh-TW" sz="3900" dirty="0" smtClean="0">
                <a:latin typeface="標楷體"/>
                <a:ea typeface="標楷體"/>
                <a:sym typeface="Wingdings" pitchFamily="2" charset="2"/>
              </a:rPr>
              <a:t>	 </a:t>
            </a:r>
            <a:r>
              <a:rPr lang="zh-TW" altLang="en-US" sz="3900" dirty="0" smtClean="0">
                <a:latin typeface="標楷體"/>
                <a:ea typeface="標楷體"/>
                <a:sym typeface="Wingdings" pitchFamily="2" charset="2"/>
              </a:rPr>
              <a:t>還沒太累</a:t>
            </a:r>
            <a:endParaRPr lang="en-US" altLang="zh-TW" sz="39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-142900"/>
            <a:ext cx="8229600" cy="1143000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常見困擾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929330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個人工作與時間管理</a:t>
            </a:r>
            <a:endParaRPr lang="en-US" altLang="zh-TW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排好的中長期工作已經滿載</a:t>
            </a:r>
            <a:r>
              <a:rPr lang="en-US" altLang="zh-TW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(background jobs)</a:t>
            </a:r>
          </a:p>
          <a:p>
            <a:pPr lvl="1"/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每天又有新短期工作上門</a:t>
            </a:r>
            <a:r>
              <a:rPr lang="en-US" altLang="zh-TW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(foreground jobs)</a:t>
            </a:r>
          </a:p>
          <a:p>
            <a:pPr lvl="1"/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行政工作所花時間已經超過技術專業工作 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(administration &gt; professionalism)</a:t>
            </a:r>
          </a:p>
          <a:p>
            <a:pPr lvl="1"/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太多會議、電話、干擾、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e-mail (synchronous &gt;&gt; asynchronous)</a:t>
            </a:r>
          </a:p>
          <a:p>
            <a:pPr lvl="1"/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手上有太多的大小事務要管理追蹤 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(manageability/scalability)</a:t>
            </a:r>
          </a:p>
          <a:p>
            <a:pPr lvl="1"/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進度與品質很難兼顧 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(schedule vs. quality)</a:t>
            </a:r>
          </a:p>
          <a:p>
            <a:r>
              <a:rPr lang="zh-TW" altLang="en-US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溝通</a:t>
            </a:r>
            <a:endParaRPr lang="en-US" altLang="zh-TW" b="1" dirty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跟同事、主管、下屬溝通不順 </a:t>
            </a:r>
            <a:r>
              <a:rPr lang="en-US" altLang="zh-TW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(intra-group comm.)</a:t>
            </a:r>
          </a:p>
          <a:p>
            <a:pPr lvl="1"/>
            <a:r>
              <a:rPr lang="zh-TW" altLang="en-US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跟其它單位、用戶、廠商溝通不順 </a:t>
            </a:r>
            <a:r>
              <a:rPr lang="en-US" altLang="zh-TW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(inter-group comm.)</a:t>
            </a:r>
          </a:p>
          <a:p>
            <a:pPr lvl="1"/>
            <a:r>
              <a:rPr lang="zh-TW" altLang="en-US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會議冗長無效率 </a:t>
            </a:r>
            <a:r>
              <a:rPr lang="en-US" altLang="zh-TW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(meeting productivity)</a:t>
            </a:r>
          </a:p>
          <a:p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團隊管理</a:t>
            </a:r>
            <a:endParaRPr lang="en-US" altLang="zh-TW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有些人就是沒辦法共事 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(personality or capability)</a:t>
            </a:r>
          </a:p>
          <a:p>
            <a:pPr lvl="1"/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一線主管沒有扮演好管理、帶領、溝通、把關的角色 </a:t>
            </a:r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(1st-line vs. 2nd-line)</a:t>
            </a:r>
          </a:p>
          <a:p>
            <a:r>
              <a:rPr lang="zh-TW" altLang="en-US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創新</a:t>
            </a:r>
            <a:endParaRPr lang="en-US" altLang="zh-TW" b="1" dirty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忙到沒空想新的創新或工作 </a:t>
            </a:r>
            <a:r>
              <a:rPr lang="en-US" altLang="zh-TW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(no time for innovations)</a:t>
            </a:r>
          </a:p>
          <a:p>
            <a:pPr lvl="1"/>
            <a:r>
              <a:rPr lang="zh-TW" altLang="en-US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太多苦勞太少功勞 </a:t>
            </a:r>
            <a:r>
              <a:rPr lang="en-US" altLang="zh-TW" b="1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(perspiration or contribution)</a:t>
            </a:r>
            <a:endParaRPr lang="zh-TW" altLang="en-US" b="1" dirty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個人工作與時間管理 </a:t>
            </a:r>
            <a:r>
              <a:rPr lang="en-US" altLang="zh-TW" b="1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(1/3)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Background vs. foreground</a:t>
            </a:r>
          </a:p>
          <a:p>
            <a:pPr lvl="1"/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3:7 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一線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), 5:5 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貳線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), 7:3 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三線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分配時間分時處理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(partition: hard &gt; soft &gt; floating)</a:t>
            </a:r>
          </a:p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Administration vs. professionalism</a:t>
            </a:r>
          </a:p>
          <a:p>
            <a:pPr lvl="1"/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2:8 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技術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), 4:6 (1</a:t>
            </a:r>
            <a:r>
              <a:rPr lang="en-US" altLang="zh-TW" b="1" baseline="30000" dirty="0" smtClean="0">
                <a:latin typeface="標楷體" pitchFamily="65" charset="-120"/>
                <a:ea typeface="標楷體" pitchFamily="65" charset="-120"/>
              </a:rPr>
              <a:t>st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-line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管理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), 6:4 (2</a:t>
            </a:r>
            <a:r>
              <a:rPr lang="en-US" altLang="zh-TW" b="1" baseline="30000" dirty="0" smtClean="0">
                <a:latin typeface="標楷體" pitchFamily="65" charset="-120"/>
                <a:ea typeface="標楷體" pitchFamily="65" charset="-120"/>
              </a:rPr>
              <a:t>nd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-line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管理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), 9:1 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行政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找人幫忙、集中快速處理、善用瑣碎時間</a:t>
            </a:r>
            <a:r>
              <a:rPr lang="zh-TW" altLang="en-US" b="1" dirty="0" smtClean="0">
                <a:latin typeface="標楷體"/>
                <a:ea typeface="標楷體"/>
              </a:rPr>
              <a:t>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想更有效率的方法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個人工作與時間管理 </a:t>
            </a:r>
            <a:r>
              <a:rPr lang="en-US" altLang="zh-TW" b="1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(2/3)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5043510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Co-work: synchronous vs. asynchronous</a:t>
            </a:r>
          </a:p>
          <a:p>
            <a:pPr lvl="1"/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:8 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技術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), 3:7 (1</a:t>
            </a:r>
            <a:r>
              <a:rPr lang="en-US" altLang="zh-TW" b="1" baseline="30000" dirty="0" smtClean="0">
                <a:latin typeface="標楷體" pitchFamily="65" charset="-120"/>
                <a:ea typeface="標楷體" pitchFamily="65" charset="-120"/>
              </a:rPr>
              <a:t>st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-line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管理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), 4:6 (2</a:t>
            </a:r>
            <a:r>
              <a:rPr lang="en-US" altLang="zh-TW" b="1" baseline="30000" dirty="0" smtClean="0">
                <a:latin typeface="標楷體" pitchFamily="65" charset="-120"/>
                <a:ea typeface="標楷體" pitchFamily="65" charset="-120"/>
              </a:rPr>
              <a:t>nd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-line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管理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減少不必要的會議、謝絕不必要的拜訪</a:t>
            </a:r>
            <a:r>
              <a:rPr lang="zh-TW" altLang="en-US" b="1" dirty="0" smtClean="0">
                <a:latin typeface="標楷體"/>
                <a:ea typeface="標楷體"/>
              </a:rPr>
              <a:t>、沒有約只能站著談五分鐘、將電話儘量導為</a:t>
            </a:r>
            <a:r>
              <a:rPr lang="en-US" altLang="zh-TW" b="1" dirty="0" smtClean="0">
                <a:latin typeface="標楷體"/>
                <a:ea typeface="標楷體"/>
              </a:rPr>
              <a:t>e-mail (e.g.</a:t>
            </a:r>
            <a:r>
              <a:rPr lang="zh-TW" altLang="en-US" b="1" dirty="0" smtClean="0">
                <a:latin typeface="標楷體"/>
                <a:ea typeface="標楷體"/>
              </a:rPr>
              <a:t>我一天寄</a:t>
            </a:r>
            <a:r>
              <a:rPr lang="en-US" altLang="zh-TW" b="1" dirty="0" smtClean="0">
                <a:latin typeface="標楷體"/>
                <a:ea typeface="標楷體"/>
              </a:rPr>
              <a:t>25~50 e-mails,</a:t>
            </a:r>
            <a:r>
              <a:rPr lang="zh-TW" altLang="en-US" b="1" dirty="0" smtClean="0">
                <a:latin typeface="標楷體"/>
                <a:ea typeface="標楷體"/>
              </a:rPr>
              <a:t>接</a:t>
            </a:r>
            <a:r>
              <a:rPr lang="en-US" altLang="zh-TW" b="1" dirty="0" smtClean="0">
                <a:latin typeface="標楷體"/>
                <a:ea typeface="標楷體"/>
              </a:rPr>
              <a:t>2~6</a:t>
            </a:r>
            <a:r>
              <a:rPr lang="zh-TW" altLang="en-US" b="1" dirty="0" smtClean="0">
                <a:latin typeface="標楷體"/>
                <a:ea typeface="標楷體"/>
              </a:rPr>
              <a:t>通</a:t>
            </a:r>
            <a:r>
              <a:rPr lang="en-US" altLang="zh-TW" b="1" dirty="0" smtClean="0">
                <a:latin typeface="標楷體"/>
                <a:ea typeface="標楷體"/>
              </a:rPr>
              <a:t>/</a:t>
            </a:r>
            <a:r>
              <a:rPr lang="zh-TW" altLang="en-US" b="1" dirty="0" smtClean="0">
                <a:latin typeface="標楷體"/>
                <a:ea typeface="標楷體"/>
              </a:rPr>
              <a:t>打</a:t>
            </a:r>
            <a:r>
              <a:rPr lang="en-US" altLang="zh-TW" b="1" dirty="0" smtClean="0">
                <a:latin typeface="標楷體"/>
                <a:ea typeface="標楷體"/>
              </a:rPr>
              <a:t>0~5</a:t>
            </a:r>
            <a:r>
              <a:rPr lang="zh-TW" altLang="en-US" b="1" dirty="0" smtClean="0">
                <a:latin typeface="標楷體"/>
                <a:ea typeface="標楷體"/>
              </a:rPr>
              <a:t>通電話</a:t>
            </a:r>
            <a:r>
              <a:rPr lang="en-US" altLang="zh-TW" b="1" dirty="0" smtClean="0">
                <a:latin typeface="標楷體"/>
                <a:ea typeface="標楷體"/>
              </a:rPr>
              <a:t>,ALWAYS CC</a:t>
            </a:r>
            <a:r>
              <a:rPr lang="zh-TW" altLang="en-US" b="1" dirty="0" smtClean="0">
                <a:latin typeface="標楷體"/>
                <a:ea typeface="標楷體"/>
              </a:rPr>
              <a:t>相關的人</a:t>
            </a:r>
            <a:r>
              <a:rPr lang="en-US" altLang="zh-TW" b="1" dirty="0" smtClean="0">
                <a:latin typeface="標楷體"/>
                <a:ea typeface="標楷體"/>
              </a:rPr>
              <a:t>,30~50%</a:t>
            </a:r>
            <a:r>
              <a:rPr lang="zh-TW" altLang="en-US" b="1" dirty="0" smtClean="0">
                <a:latin typeface="標楷體"/>
                <a:ea typeface="標楷體"/>
              </a:rPr>
              <a:t>上班時間在開會</a:t>
            </a:r>
            <a:r>
              <a:rPr lang="en-US" altLang="zh-TW" b="1" dirty="0" smtClean="0">
                <a:latin typeface="標楷體"/>
                <a:ea typeface="標楷體"/>
              </a:rPr>
              <a:t>)</a:t>
            </a:r>
          </a:p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Manageability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文件化規劃</a:t>
            </a:r>
            <a:r>
              <a:rPr lang="zh-TW" altLang="en-US" b="1" dirty="0" smtClean="0">
                <a:latin typeface="標楷體"/>
                <a:ea typeface="標楷體"/>
              </a:rPr>
              <a:t>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記錄</a:t>
            </a:r>
            <a:r>
              <a:rPr lang="zh-TW" altLang="en-US" b="1" dirty="0" smtClean="0">
                <a:latin typeface="標楷體"/>
                <a:ea typeface="標楷體"/>
              </a:rPr>
              <a:t>、設計等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: </a:t>
            </a:r>
            <a:r>
              <a:rPr lang="en-US" altLang="zh-TW" b="1" dirty="0" err="1" smtClean="0">
                <a:latin typeface="標楷體" pitchFamily="65" charset="-120"/>
                <a:ea typeface="標楷體" pitchFamily="65" charset="-120"/>
              </a:rPr>
              <a:t>dotproject、excel</a:t>
            </a:r>
            <a:r>
              <a:rPr lang="zh-TW" altLang="en-US" b="1" dirty="0" smtClean="0">
                <a:latin typeface="標楷體"/>
                <a:ea typeface="標楷體"/>
              </a:rPr>
              <a:t>、</a:t>
            </a:r>
            <a:r>
              <a:rPr lang="en-US" altLang="zh-TW" b="1" dirty="0" smtClean="0">
                <a:latin typeface="標楷體"/>
                <a:ea typeface="標楷體"/>
              </a:rPr>
              <a:t>word</a:t>
            </a:r>
            <a:r>
              <a:rPr lang="zh-TW" altLang="en-US" b="1" dirty="0" smtClean="0">
                <a:latin typeface="標楷體"/>
                <a:ea typeface="標楷體"/>
              </a:rPr>
              <a:t>、表格、筆記本</a:t>
            </a:r>
            <a:endParaRPr lang="en-US" altLang="zh-TW" b="1" dirty="0" smtClean="0">
              <a:latin typeface="標楷體"/>
              <a:ea typeface="標楷體"/>
            </a:endParaRPr>
          </a:p>
          <a:p>
            <a:pPr lvl="1"/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Background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與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foreground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分開記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大事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年度計畫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、中事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決議事項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、小事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各種瑣事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):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都要能追蹤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!!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自己或找人幫忙追蹤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900" b="1" dirty="0" smtClean="0"/>
              <a:t>Spectrum of Co-Work Models</a:t>
            </a:r>
            <a:r>
              <a:rPr lang="en-US" altLang="zh-TW" sz="4900" dirty="0" smtClean="0"/>
              <a:t/>
            </a:r>
            <a:br>
              <a:rPr lang="en-US" altLang="zh-TW" sz="4900" dirty="0" smtClean="0"/>
            </a:br>
            <a:r>
              <a:rPr lang="en-US" altLang="zh-TW" sz="3600" b="1" dirty="0" smtClean="0">
                <a:solidFill>
                  <a:schemeClr val="accent1">
                    <a:lumMod val="75000"/>
                  </a:schemeClr>
                </a:solidFill>
              </a:rPr>
              <a:t>Synchronous vs. Asynchronous</a:t>
            </a:r>
            <a:endParaRPr lang="zh-TW" alt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6</a:t>
            </a:fld>
            <a:endParaRPr lang="zh-TW" altLang="en-US"/>
          </a:p>
        </p:txBody>
      </p:sp>
      <p:cxnSp>
        <p:nvCxnSpPr>
          <p:cNvPr id="5" name="直線單箭頭接點 4"/>
          <p:cNvCxnSpPr/>
          <p:nvPr/>
        </p:nvCxnSpPr>
        <p:spPr>
          <a:xfrm flipV="1">
            <a:off x="1099979" y="2000240"/>
            <a:ext cx="7143800" cy="714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文字方塊 5"/>
          <p:cNvSpPr txBox="1"/>
          <p:nvPr/>
        </p:nvSpPr>
        <p:spPr>
          <a:xfrm>
            <a:off x="385599" y="2285992"/>
            <a:ext cx="1550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/>
              <a:t>Synchronous</a:t>
            </a:r>
            <a:endParaRPr lang="zh-TW" altLang="en-US" sz="2000" b="1" dirty="0"/>
          </a:p>
        </p:txBody>
      </p:sp>
      <p:sp>
        <p:nvSpPr>
          <p:cNvPr id="7" name="文字方塊 6"/>
          <p:cNvSpPr txBox="1"/>
          <p:nvPr/>
        </p:nvSpPr>
        <p:spPr>
          <a:xfrm>
            <a:off x="7457961" y="2214554"/>
            <a:ext cx="1686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/>
              <a:t>Asynchronous</a:t>
            </a:r>
            <a:endParaRPr lang="zh-TW" altLang="en-US" sz="2000" b="1" dirty="0"/>
          </a:p>
        </p:txBody>
      </p:sp>
      <p:sp>
        <p:nvSpPr>
          <p:cNvPr id="8" name="文字方塊 7"/>
          <p:cNvSpPr txBox="1"/>
          <p:nvPr/>
        </p:nvSpPr>
        <p:spPr>
          <a:xfrm>
            <a:off x="385599" y="1428736"/>
            <a:ext cx="1238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/>
              <a:t>Immature</a:t>
            </a:r>
            <a:endParaRPr lang="zh-TW" altLang="en-US" sz="2000" b="1" dirty="0"/>
          </a:p>
        </p:txBody>
      </p:sp>
      <p:sp>
        <p:nvSpPr>
          <p:cNvPr id="10" name="文字方塊 9"/>
          <p:cNvSpPr txBox="1"/>
          <p:nvPr/>
        </p:nvSpPr>
        <p:spPr>
          <a:xfrm>
            <a:off x="7672275" y="1428736"/>
            <a:ext cx="977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/>
              <a:t>Mature</a:t>
            </a:r>
            <a:endParaRPr lang="zh-TW" altLang="en-US" sz="2000" b="1" dirty="0"/>
          </a:p>
        </p:txBody>
      </p:sp>
      <p:cxnSp>
        <p:nvCxnSpPr>
          <p:cNvPr id="12" name="直線單箭頭接點 11"/>
          <p:cNvCxnSpPr/>
          <p:nvPr/>
        </p:nvCxnSpPr>
        <p:spPr>
          <a:xfrm rot="5400000" flipH="1" flipV="1">
            <a:off x="1457963" y="2928140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單箭頭接點 12"/>
          <p:cNvCxnSpPr/>
          <p:nvPr/>
        </p:nvCxnSpPr>
        <p:spPr>
          <a:xfrm rot="5400000" flipH="1" flipV="1">
            <a:off x="3315351" y="3356768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/>
          <p:cNvCxnSpPr/>
          <p:nvPr/>
        </p:nvCxnSpPr>
        <p:spPr>
          <a:xfrm rot="5400000" flipH="1" flipV="1">
            <a:off x="4672673" y="2928140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/>
          <p:nvPr/>
        </p:nvCxnSpPr>
        <p:spPr>
          <a:xfrm rot="5400000" flipH="1" flipV="1">
            <a:off x="5208458" y="3321049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/>
          <p:nvPr/>
        </p:nvCxnSpPr>
        <p:spPr>
          <a:xfrm rot="5400000" flipH="1" flipV="1">
            <a:off x="1681531" y="3347514"/>
            <a:ext cx="2286016" cy="200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/>
          <p:nvPr/>
        </p:nvCxnSpPr>
        <p:spPr>
          <a:xfrm rot="5400000" flipH="1" flipV="1">
            <a:off x="2886723" y="2928140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/>
          <p:cNvSpPr txBox="1"/>
          <p:nvPr/>
        </p:nvSpPr>
        <p:spPr>
          <a:xfrm>
            <a:off x="1457169" y="3714752"/>
            <a:ext cx="131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face-to-face</a:t>
            </a:r>
          </a:p>
        </p:txBody>
      </p:sp>
      <p:sp>
        <p:nvSpPr>
          <p:cNvPr id="19" name="文字方塊 18"/>
          <p:cNvSpPr txBox="1"/>
          <p:nvPr/>
        </p:nvSpPr>
        <p:spPr>
          <a:xfrm>
            <a:off x="3100243" y="371475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/>
              <a:t>voice call</a:t>
            </a:r>
            <a:endParaRPr lang="zh-TW" altLang="en-US" b="1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4671879" y="3714752"/>
            <a:ext cx="1559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short message</a:t>
            </a:r>
            <a:endParaRPr lang="zh-TW" altLang="en-US" b="1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5957763" y="4500570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email</a:t>
            </a:r>
            <a:endParaRPr lang="zh-TW" altLang="en-US" b="1" dirty="0"/>
          </a:p>
        </p:txBody>
      </p:sp>
      <p:sp>
        <p:nvSpPr>
          <p:cNvPr id="22" name="文字方塊 21"/>
          <p:cNvSpPr txBox="1"/>
          <p:nvPr/>
        </p:nvSpPr>
        <p:spPr>
          <a:xfrm>
            <a:off x="1957235" y="4572008"/>
            <a:ext cx="182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video conference</a:t>
            </a:r>
            <a:endParaRPr lang="zh-TW" altLang="en-US" b="1" dirty="0"/>
          </a:p>
        </p:txBody>
      </p:sp>
      <p:sp>
        <p:nvSpPr>
          <p:cNvPr id="23" name="文字方塊 22"/>
          <p:cNvSpPr txBox="1"/>
          <p:nvPr/>
        </p:nvSpPr>
        <p:spPr>
          <a:xfrm>
            <a:off x="4171813" y="457200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MSN</a:t>
            </a:r>
            <a:endParaRPr lang="zh-TW" altLang="en-US" b="1" dirty="0"/>
          </a:p>
        </p:txBody>
      </p:sp>
      <p:sp>
        <p:nvSpPr>
          <p:cNvPr id="29" name="文字方塊 28"/>
          <p:cNvSpPr txBox="1"/>
          <p:nvPr/>
        </p:nvSpPr>
        <p:spPr>
          <a:xfrm>
            <a:off x="500034" y="5143512"/>
            <a:ext cx="80724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TW" sz="2000" b="1" dirty="0" smtClean="0"/>
              <a:t> </a:t>
            </a:r>
            <a:r>
              <a:rPr lang="en-US" altLang="zh-TW" sz="2200" b="1" dirty="0" smtClean="0"/>
              <a:t>The most immature co-work model: face-to-face easy chat</a:t>
            </a:r>
          </a:p>
          <a:p>
            <a:pPr>
              <a:buFont typeface="Arial" pitchFamily="34" charset="0"/>
              <a:buChar char="•"/>
            </a:pPr>
            <a:r>
              <a:rPr lang="en-US" altLang="zh-TW" sz="2200" b="1" dirty="0" smtClean="0"/>
              <a:t> The 2</a:t>
            </a:r>
            <a:r>
              <a:rPr lang="en-US" altLang="zh-TW" sz="2200" b="1" baseline="30000" dirty="0" smtClean="0"/>
              <a:t>nd</a:t>
            </a:r>
            <a:r>
              <a:rPr lang="en-US" altLang="zh-TW" sz="2200" b="1" dirty="0" smtClean="0"/>
              <a:t> most mature co-work model: email deep discussion</a:t>
            </a:r>
          </a:p>
          <a:p>
            <a:pPr>
              <a:buFont typeface="Arial" pitchFamily="34" charset="0"/>
              <a:buChar char="•"/>
            </a:pPr>
            <a:r>
              <a:rPr lang="en-US" altLang="zh-TW" sz="2200" b="1" dirty="0" smtClean="0"/>
              <a:t> The most mature co-work model: co-editing a program/document </a:t>
            </a:r>
          </a:p>
          <a:p>
            <a:r>
              <a:rPr lang="en-US" altLang="zh-TW" sz="2200" b="1" dirty="0" smtClean="0"/>
              <a:t>   concurrently</a:t>
            </a:r>
            <a:endParaRPr lang="zh-TW" altLang="en-US" sz="2200" b="1" dirty="0"/>
          </a:p>
        </p:txBody>
      </p:sp>
      <p:cxnSp>
        <p:nvCxnSpPr>
          <p:cNvPr id="24" name="直線單箭頭接點 23"/>
          <p:cNvCxnSpPr/>
          <p:nvPr/>
        </p:nvCxnSpPr>
        <p:spPr>
          <a:xfrm rot="5400000" flipH="1" flipV="1">
            <a:off x="6458623" y="2928140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字方塊 24"/>
          <p:cNvSpPr txBox="1"/>
          <p:nvPr/>
        </p:nvSpPr>
        <p:spPr>
          <a:xfrm>
            <a:off x="6572264" y="3714752"/>
            <a:ext cx="1384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/>
              <a:t>CVS/SVN/</a:t>
            </a:r>
            <a:r>
              <a:rPr lang="en-US" altLang="zh-TW" b="1" dirty="0" err="1" smtClean="0"/>
              <a:t>git</a:t>
            </a:r>
            <a:endParaRPr lang="zh-TW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個人工作與時間管理 </a:t>
            </a:r>
            <a:r>
              <a:rPr lang="en-US" altLang="zh-TW" b="1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(3/3)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5286412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</a:rPr>
              <a:t>Schedule vs. quality</a:t>
            </a:r>
          </a:p>
          <a:p>
            <a:pPr lvl="1"/>
            <a:r>
              <a:rPr lang="en-US" altLang="zh-TW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70-80-90</a:t>
            </a:r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把關法則</a:t>
            </a:r>
            <a:endParaRPr lang="en-US" altLang="zh-TW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大部份工作要做到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80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分趕快出去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別人覺得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ok)</a:t>
            </a:r>
          </a:p>
          <a:p>
            <a:pPr lvl="2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避免產出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70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分的東西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會被罵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!)</a:t>
            </a:r>
          </a:p>
          <a:p>
            <a:pPr lvl="2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重點工作要磨到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90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分才能出去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別人會說很棒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建立自己的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creditability)</a:t>
            </a:r>
          </a:p>
          <a:p>
            <a:pPr lvl="2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如何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90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分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?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捉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大原則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vs.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盯緊細節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…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都要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lvl="1"/>
            <a:r>
              <a:rPr lang="zh-TW" altLang="en-US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效率管理法則</a:t>
            </a:r>
            <a:endParaRPr lang="en-US" altLang="zh-TW" b="1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一直帶著急迫感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(sense of urgency)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工作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像廚師上菜或電玩殺怪獸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2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保護自己的時間與生產力不被耗損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像在顧嬰兒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2"/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Gross time vs. net time: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專心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先想再做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,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不要邊做邊想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!!</a:t>
            </a:r>
          </a:p>
          <a:p>
            <a:pPr lvl="2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比別人更用功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晚上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假日半時工作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跳票前要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(1)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事先告訴對方</a:t>
            </a:r>
            <a:r>
              <a:rPr lang="zh-TW" altLang="en-US" b="1" dirty="0" smtClean="0">
                <a:latin typeface="標楷體"/>
                <a:ea typeface="標楷體"/>
              </a:rPr>
              <a:t>、</a:t>
            </a:r>
            <a:r>
              <a:rPr lang="en-US" altLang="zh-TW" b="1" dirty="0" smtClean="0">
                <a:latin typeface="標楷體"/>
                <a:ea typeface="標楷體"/>
              </a:rPr>
              <a:t>(2)</a:t>
            </a:r>
            <a:r>
              <a:rPr lang="zh-TW" altLang="en-US" b="1" dirty="0" smtClean="0">
                <a:latin typeface="標楷體"/>
                <a:ea typeface="標楷體"/>
              </a:rPr>
              <a:t>給新時間、</a:t>
            </a:r>
            <a:r>
              <a:rPr lang="en-US" altLang="zh-TW" b="1" dirty="0" smtClean="0">
                <a:latin typeface="標楷體"/>
                <a:ea typeface="標楷體"/>
              </a:rPr>
              <a:t>(3)</a:t>
            </a:r>
            <a:r>
              <a:rPr lang="zh-TW" altLang="en-US" b="1" dirty="0" smtClean="0">
                <a:latin typeface="標楷體"/>
                <a:ea typeface="標楷體"/>
              </a:rPr>
              <a:t>道歉</a:t>
            </a:r>
            <a:r>
              <a:rPr lang="en-US" altLang="zh-TW" b="1" dirty="0" smtClean="0">
                <a:latin typeface="標楷體"/>
                <a:ea typeface="標楷體"/>
              </a:rPr>
              <a:t>!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溝通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5720" y="1500174"/>
            <a:ext cx="8643998" cy="4757758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Intra-group communications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軟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(soft)</a:t>
            </a:r>
            <a:r>
              <a:rPr lang="zh-TW" altLang="en-US" b="1" dirty="0" smtClean="0">
                <a:latin typeface="標楷體"/>
                <a:ea typeface="標楷體"/>
              </a:rPr>
              <a:t>、誠 </a:t>
            </a:r>
            <a:r>
              <a:rPr lang="en-US" altLang="zh-TW" b="1" dirty="0" smtClean="0">
                <a:latin typeface="標楷體"/>
                <a:ea typeface="標楷體"/>
              </a:rPr>
              <a:t>(frank)</a:t>
            </a:r>
            <a:r>
              <a:rPr lang="zh-TW" altLang="en-US" b="1" dirty="0" smtClean="0">
                <a:latin typeface="標楷體"/>
                <a:ea typeface="標楷體"/>
              </a:rPr>
              <a:t>、實 </a:t>
            </a:r>
            <a:r>
              <a:rPr lang="en-US" altLang="zh-TW" b="1" dirty="0" smtClean="0">
                <a:latin typeface="標楷體"/>
                <a:ea typeface="標楷體"/>
              </a:rPr>
              <a:t>(exact)</a:t>
            </a:r>
            <a:r>
              <a:rPr lang="zh-TW" altLang="en-US" b="1" dirty="0" smtClean="0">
                <a:latin typeface="標楷體"/>
                <a:ea typeface="標楷體"/>
              </a:rPr>
              <a:t>、一手</a:t>
            </a:r>
            <a:r>
              <a:rPr lang="en-US" altLang="zh-TW" b="1" dirty="0" smtClean="0">
                <a:latin typeface="標楷體"/>
                <a:ea typeface="標楷體"/>
              </a:rPr>
              <a:t>(</a:t>
            </a:r>
            <a:r>
              <a:rPr lang="zh-TW" altLang="en-US" b="1" dirty="0" smtClean="0">
                <a:latin typeface="標楷體"/>
                <a:ea typeface="標楷體"/>
              </a:rPr>
              <a:t>流言要查證或忽略</a:t>
            </a:r>
            <a:r>
              <a:rPr lang="en-US" altLang="zh-TW" b="1" dirty="0" smtClean="0">
                <a:latin typeface="標楷體"/>
                <a:ea typeface="標楷體"/>
              </a:rPr>
              <a:t>,</a:t>
            </a:r>
            <a:r>
              <a:rPr lang="zh-TW" altLang="en-US" b="1" dirty="0" smtClean="0">
                <a:latin typeface="標楷體"/>
                <a:ea typeface="標楷體"/>
              </a:rPr>
              <a:t>不要傳播</a:t>
            </a:r>
            <a:r>
              <a:rPr lang="en-US" altLang="zh-TW" b="1" dirty="0" smtClean="0">
                <a:latin typeface="標楷體"/>
                <a:ea typeface="標楷體"/>
              </a:rPr>
              <a:t>)</a:t>
            </a:r>
            <a:r>
              <a:rPr lang="zh-TW" altLang="en-US" b="1" dirty="0" smtClean="0">
                <a:latin typeface="標楷體"/>
                <a:ea typeface="標楷體"/>
              </a:rPr>
              <a:t>、對方只跟你有問題</a:t>
            </a:r>
            <a:r>
              <a:rPr lang="en-US" altLang="zh-TW" b="1" dirty="0" smtClean="0">
                <a:latin typeface="標楷體"/>
                <a:ea typeface="標楷體"/>
              </a:rPr>
              <a:t>?(</a:t>
            </a:r>
            <a:r>
              <a:rPr lang="zh-TW" altLang="en-US" b="1" dirty="0" smtClean="0">
                <a:latin typeface="標楷體"/>
                <a:ea typeface="標楷體"/>
              </a:rPr>
              <a:t>那就是你的問題</a:t>
            </a:r>
            <a:r>
              <a:rPr lang="en-US" altLang="zh-TW" b="1" dirty="0" smtClean="0">
                <a:latin typeface="標楷體"/>
                <a:ea typeface="標楷體"/>
              </a:rPr>
              <a:t>)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Inter-group communications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軟中帶硬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(firm)</a:t>
            </a:r>
            <a:r>
              <a:rPr lang="zh-TW" altLang="en-US" b="1" dirty="0" smtClean="0">
                <a:latin typeface="標楷體"/>
                <a:ea typeface="標楷體"/>
              </a:rPr>
              <a:t>、記錄 </a:t>
            </a:r>
            <a:r>
              <a:rPr lang="en-US" altLang="zh-TW" b="1" dirty="0" smtClean="0">
                <a:latin typeface="標楷體"/>
                <a:ea typeface="標楷體"/>
              </a:rPr>
              <a:t>(record)</a:t>
            </a:r>
            <a:r>
              <a:rPr lang="zh-TW" altLang="en-US" b="1" dirty="0" smtClean="0">
                <a:latin typeface="標楷體"/>
                <a:ea typeface="標楷體"/>
              </a:rPr>
              <a:t>、見面 </a:t>
            </a:r>
            <a:r>
              <a:rPr lang="en-US" altLang="zh-TW" b="1" dirty="0" smtClean="0">
                <a:latin typeface="標楷體"/>
                <a:ea typeface="標楷體"/>
              </a:rPr>
              <a:t>(</a:t>
            </a:r>
            <a:r>
              <a:rPr lang="zh-TW" altLang="en-US" b="1" dirty="0" smtClean="0">
                <a:latin typeface="標楷體"/>
                <a:ea typeface="標楷體"/>
              </a:rPr>
              <a:t>三分情</a:t>
            </a:r>
            <a:r>
              <a:rPr lang="en-US" altLang="zh-TW" b="1" dirty="0" smtClean="0">
                <a:latin typeface="標楷體"/>
                <a:ea typeface="標楷體"/>
              </a:rPr>
              <a:t>)</a:t>
            </a:r>
            <a:r>
              <a:rPr lang="zh-TW" altLang="en-US" b="1" dirty="0" smtClean="0">
                <a:latin typeface="標楷體"/>
                <a:ea typeface="標楷體"/>
              </a:rPr>
              <a:t>、找</a:t>
            </a:r>
            <a:r>
              <a:rPr lang="en-US" altLang="zh-TW" b="1" dirty="0" smtClean="0">
                <a:latin typeface="標楷體"/>
                <a:ea typeface="標楷體"/>
              </a:rPr>
              <a:t>references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Meeting productivity</a:t>
            </a:r>
          </a:p>
          <a:p>
            <a:pPr lvl="1"/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(# of decisions x quality) vs. (# of words)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大小決定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: 80%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在定期會議中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, 20%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零星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如何記錄追蹤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?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自己帶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NB</a:t>
            </a:r>
            <a:r>
              <a:rPr lang="zh-TW" altLang="en-US" b="1" dirty="0" smtClean="0">
                <a:latin typeface="標楷體"/>
                <a:ea typeface="標楷體"/>
              </a:rPr>
              <a:t>、報告者記入報告檔、大決定要另外記 </a:t>
            </a:r>
            <a:r>
              <a:rPr lang="en-US" altLang="zh-TW" b="1" dirty="0" smtClean="0">
                <a:latin typeface="標楷體"/>
                <a:ea typeface="標楷體"/>
                <a:sym typeface="Wingdings" pitchFamily="2" charset="2"/>
              </a:rPr>
              <a:t> </a:t>
            </a:r>
            <a:r>
              <a:rPr lang="zh-TW" altLang="en-US" b="1" dirty="0" smtClean="0">
                <a:latin typeface="標楷體"/>
                <a:ea typeface="標楷體"/>
                <a:sym typeface="Wingdings" pitchFamily="2" charset="2"/>
              </a:rPr>
              <a:t>找出屬於該會議的</a:t>
            </a:r>
            <a:r>
              <a:rPr lang="zh-TW" altLang="en-US" b="1" dirty="0" smtClean="0">
                <a:solidFill>
                  <a:srgbClr val="7030A0"/>
                </a:solidFill>
                <a:latin typeface="標楷體"/>
                <a:ea typeface="標楷體"/>
                <a:sym typeface="Wingdings" pitchFamily="2" charset="2"/>
              </a:rPr>
              <a:t>最佳模式</a:t>
            </a:r>
            <a:endParaRPr lang="en-US" altLang="zh-TW" b="1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要不時看錶帶著急迫感</a:t>
            </a:r>
            <a:r>
              <a:rPr lang="zh-TW" altLang="en-US" b="1" dirty="0" smtClean="0">
                <a:latin typeface="標楷體"/>
                <a:ea typeface="標楷體"/>
              </a:rPr>
              <a:t>、對方太慢就主動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主導議題與問題</a:t>
            </a:r>
            <a:r>
              <a:rPr lang="zh-TW" altLang="en-US" b="1" dirty="0" smtClean="0">
                <a:latin typeface="標楷體"/>
                <a:ea typeface="標楷體"/>
              </a:rPr>
              <a:t>、先想好可能結論、直接切入重點、站著討論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團隊管理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Personality vs. capability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是態度或能力不好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?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或都有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?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要釐清楚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明確告知當事人且給時間改善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若無法改善如何處理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?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溝通</a:t>
            </a:r>
            <a:r>
              <a:rPr lang="zh-TW" altLang="en-US" b="1" dirty="0" smtClean="0">
                <a:latin typeface="標楷體"/>
                <a:ea typeface="標楷體"/>
              </a:rPr>
              <a:t>、協助、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轉調</a:t>
            </a:r>
            <a:r>
              <a:rPr lang="zh-TW" altLang="en-US" b="1" dirty="0" smtClean="0">
                <a:latin typeface="標楷體"/>
                <a:ea typeface="標楷體"/>
              </a:rPr>
              <a:t>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解職</a:t>
            </a:r>
            <a:r>
              <a:rPr lang="zh-TW" altLang="en-US" b="1" dirty="0" smtClean="0">
                <a:latin typeface="標楷體"/>
                <a:ea typeface="標楷體"/>
              </a:rPr>
              <a:t>、持續對當事人堅持工作進度與品質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en-US" altLang="zh-TW" b="1" baseline="300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st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-line manager vs. 2</a:t>
            </a:r>
            <a:r>
              <a:rPr lang="en-US" altLang="zh-TW" b="1" baseline="300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nd</a:t>
            </a:r>
            <a:r>
              <a:rPr lang="en-US" altLang="zh-TW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-line manager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討論原則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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充份授權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 schedule/quality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管理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定期兩人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review vs.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定期參加其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group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會議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group member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或 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group manager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的問題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明確告訴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group manager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待改善之處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儘量避免跳過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group manager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管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理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group member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6A165-F62C-4328-A53A-EB19D1ED26F5}" type="slidenum">
              <a:rPr lang="zh-TW" altLang="en-US" smtClean="0"/>
              <a:pPr/>
              <a:t>9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1989</TotalTime>
  <Words>1068</Words>
  <Application>Microsoft Office PowerPoint</Application>
  <PresentationFormat>如螢幕大小 (4:3)</PresentationFormat>
  <Paragraphs>121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工作模式最佳化 Work Model Optimized</vt:lpstr>
      <vt:lpstr>工作成功的定義?</vt:lpstr>
      <vt:lpstr>常見困擾</vt:lpstr>
      <vt:lpstr>個人工作與時間管理 (1/3)</vt:lpstr>
      <vt:lpstr>個人工作與時間管理 (2/3)</vt:lpstr>
      <vt:lpstr>Spectrum of Co-Work Models Synchronous vs. Asynchronous</vt:lpstr>
      <vt:lpstr>個人工作與時間管理 (3/3)</vt:lpstr>
      <vt:lpstr>溝通</vt:lpstr>
      <vt:lpstr>團隊管理</vt:lpstr>
      <vt:lpstr>創新</vt:lpstr>
      <vt:lpstr>Life is tough ….. but fun!</vt:lpstr>
    </vt:vector>
  </TitlesOfParts>
  <Company>NCTU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工作模式最佳化</dc:title>
  <dc:creator>Ying-Dar Lin</dc:creator>
  <cp:lastModifiedBy>Ying-Dar Lin</cp:lastModifiedBy>
  <cp:revision>186</cp:revision>
  <dcterms:created xsi:type="dcterms:W3CDTF">2009-06-07T14:47:52Z</dcterms:created>
  <dcterms:modified xsi:type="dcterms:W3CDTF">2010-06-30T17:15:16Z</dcterms:modified>
</cp:coreProperties>
</file>